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4"/>
  </p:sldMasterIdLst>
  <p:notesMasterIdLst>
    <p:notesMasterId r:id="rId30"/>
  </p:notesMasterIdLst>
  <p:sldIdLst>
    <p:sldId id="797" r:id="rId5"/>
    <p:sldId id="821" r:id="rId6"/>
    <p:sldId id="801" r:id="rId7"/>
    <p:sldId id="800" r:id="rId8"/>
    <p:sldId id="803" r:id="rId9"/>
    <p:sldId id="802" r:id="rId10"/>
    <p:sldId id="804" r:id="rId11"/>
    <p:sldId id="805" r:id="rId12"/>
    <p:sldId id="807" r:id="rId13"/>
    <p:sldId id="806" r:id="rId14"/>
    <p:sldId id="808" r:id="rId15"/>
    <p:sldId id="820" r:id="rId16"/>
    <p:sldId id="756" r:id="rId17"/>
    <p:sldId id="817" r:id="rId18"/>
    <p:sldId id="810" r:id="rId19"/>
    <p:sldId id="809" r:id="rId20"/>
    <p:sldId id="812" r:id="rId21"/>
    <p:sldId id="813" r:id="rId22"/>
    <p:sldId id="814" r:id="rId23"/>
    <p:sldId id="818" r:id="rId24"/>
    <p:sldId id="785" r:id="rId25"/>
    <p:sldId id="816" r:id="rId26"/>
    <p:sldId id="819" r:id="rId27"/>
    <p:sldId id="815" r:id="rId28"/>
    <p:sldId id="795" r:id="rId2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87">
          <p15:clr>
            <a:srgbClr val="A4A3A4"/>
          </p15:clr>
        </p15:guide>
        <p15:guide id="2" pos="286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4626"/>
    <a:srgbClr val="F6CFCD"/>
    <a:srgbClr val="FFD300"/>
    <a:srgbClr val="F05027"/>
    <a:srgbClr val="F79113"/>
    <a:srgbClr val="E82B00"/>
    <a:srgbClr val="92D051"/>
    <a:srgbClr val="E66F26"/>
    <a:srgbClr val="5BA134"/>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82449" autoAdjust="0"/>
  </p:normalViewPr>
  <p:slideViewPr>
    <p:cSldViewPr snapToGrid="0" snapToObjects="1">
      <p:cViewPr varScale="1">
        <p:scale>
          <a:sx n="133" d="100"/>
          <a:sy n="133" d="100"/>
        </p:scale>
        <p:origin x="1144" y="192"/>
      </p:cViewPr>
      <p:guideLst>
        <p:guide orient="horz" pos="1687"/>
        <p:guide pos="2864"/>
      </p:guideLst>
    </p:cSldViewPr>
  </p:slideViewPr>
  <p:outlineViewPr>
    <p:cViewPr>
      <p:scale>
        <a:sx n="33" d="100"/>
        <a:sy n="33" d="100"/>
      </p:scale>
      <p:origin x="0" y="-141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96" d="100"/>
          <a:sy n="96" d="100"/>
        </p:scale>
        <p:origin x="364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185A0-5AF9-5040-96D5-ED989F61B9F8}" type="doc">
      <dgm:prSet loTypeId="urn:microsoft.com/office/officeart/2008/layout/IncreasingCircleProcess" loCatId="icon" qsTypeId="urn:microsoft.com/office/officeart/2005/8/quickstyle/simple1" qsCatId="simple" csTypeId="urn:microsoft.com/office/officeart/2005/8/colors/accent1_2" csCatId="accent1" phldr="1"/>
      <dgm:spPr/>
      <dgm:t>
        <a:bodyPr/>
        <a:lstStyle/>
        <a:p>
          <a:endParaRPr lang="en-GB"/>
        </a:p>
      </dgm:t>
    </dgm:pt>
    <dgm:pt modelId="{B0B5070E-E7AA-384A-88AA-BCAE4DD90572}">
      <dgm:prSet phldrT="[Text]"/>
      <dgm:spPr/>
      <dgm:t>
        <a:bodyPr/>
        <a:lstStyle/>
        <a:p>
          <a:r>
            <a:rPr lang="en-GB" dirty="0"/>
            <a:t>n=5</a:t>
          </a:r>
        </a:p>
      </dgm:t>
    </dgm:pt>
    <dgm:pt modelId="{D5B25D56-CDF3-584F-9637-7CFC11F79CAE}" type="parTrans" cxnId="{561C0E89-9C31-5246-861B-1E802B683FE8}">
      <dgm:prSet/>
      <dgm:spPr/>
      <dgm:t>
        <a:bodyPr/>
        <a:lstStyle/>
        <a:p>
          <a:endParaRPr lang="en-GB"/>
        </a:p>
      </dgm:t>
    </dgm:pt>
    <dgm:pt modelId="{6C654355-BEB8-C44C-8A5B-6C0C0D0968D7}" type="sibTrans" cxnId="{561C0E89-9C31-5246-861B-1E802B683FE8}">
      <dgm:prSet/>
      <dgm:spPr/>
      <dgm:t>
        <a:bodyPr/>
        <a:lstStyle/>
        <a:p>
          <a:endParaRPr lang="en-GB"/>
        </a:p>
      </dgm:t>
    </dgm:pt>
    <dgm:pt modelId="{DE863CC7-2721-EA45-950F-3FA09BC7EDFC}">
      <dgm:prSet phldrT="[Text]"/>
      <dgm:spPr/>
      <dgm:t>
        <a:bodyPr/>
        <a:lstStyle/>
        <a:p>
          <a:r>
            <a:rPr lang="en-GB" dirty="0"/>
            <a:t>pilot</a:t>
          </a:r>
        </a:p>
      </dgm:t>
    </dgm:pt>
    <dgm:pt modelId="{28AA291D-C47E-624D-9C11-36ED5A189F3F}" type="parTrans" cxnId="{EA6FF76D-9C49-0144-8404-D5B5500CB4A8}">
      <dgm:prSet/>
      <dgm:spPr/>
      <dgm:t>
        <a:bodyPr/>
        <a:lstStyle/>
        <a:p>
          <a:endParaRPr lang="en-GB"/>
        </a:p>
      </dgm:t>
    </dgm:pt>
    <dgm:pt modelId="{827C7A37-08CA-DF4C-BED4-A448CECB1AB8}" type="sibTrans" cxnId="{EA6FF76D-9C49-0144-8404-D5B5500CB4A8}">
      <dgm:prSet/>
      <dgm:spPr/>
      <dgm:t>
        <a:bodyPr/>
        <a:lstStyle/>
        <a:p>
          <a:endParaRPr lang="en-GB"/>
        </a:p>
      </dgm:t>
    </dgm:pt>
    <dgm:pt modelId="{AD76DD3F-EA6D-5A47-8ADC-11D45E3F9A1B}">
      <dgm:prSet phldrT="[Text]"/>
      <dgm:spPr/>
      <dgm:t>
        <a:bodyPr/>
        <a:lstStyle/>
        <a:p>
          <a:r>
            <a:rPr lang="en-GB" dirty="0"/>
            <a:t>n=10</a:t>
          </a:r>
        </a:p>
      </dgm:t>
    </dgm:pt>
    <dgm:pt modelId="{F8B49821-782F-9548-A600-5FA3603291EC}" type="parTrans" cxnId="{56BCDADA-1991-6742-A726-B33D79503EFB}">
      <dgm:prSet/>
      <dgm:spPr/>
      <dgm:t>
        <a:bodyPr/>
        <a:lstStyle/>
        <a:p>
          <a:endParaRPr lang="en-GB"/>
        </a:p>
      </dgm:t>
    </dgm:pt>
    <dgm:pt modelId="{F6F27509-78D0-B44E-AD55-D41A50D0A0C1}" type="sibTrans" cxnId="{56BCDADA-1991-6742-A726-B33D79503EFB}">
      <dgm:prSet/>
      <dgm:spPr/>
      <dgm:t>
        <a:bodyPr/>
        <a:lstStyle/>
        <a:p>
          <a:endParaRPr lang="en-GB"/>
        </a:p>
      </dgm:t>
    </dgm:pt>
    <dgm:pt modelId="{A3B24FAC-701C-A649-9CB5-6B6FCFF4840B}">
      <dgm:prSet phldrT="[Text]"/>
      <dgm:spPr/>
      <dgm:t>
        <a:bodyPr/>
        <a:lstStyle/>
        <a:p>
          <a:r>
            <a:rPr lang="en-GB" dirty="0"/>
            <a:t>Is there a dose-function relationship?</a:t>
          </a:r>
        </a:p>
      </dgm:t>
    </dgm:pt>
    <dgm:pt modelId="{62402595-1AE5-B145-9C77-15466CB68FEE}" type="parTrans" cxnId="{C2B5825E-C276-9D48-9FF3-827C6C2DB938}">
      <dgm:prSet/>
      <dgm:spPr/>
      <dgm:t>
        <a:bodyPr/>
        <a:lstStyle/>
        <a:p>
          <a:endParaRPr lang="en-GB"/>
        </a:p>
      </dgm:t>
    </dgm:pt>
    <dgm:pt modelId="{54D25D4C-6B27-0A44-AC82-6F486940EA57}" type="sibTrans" cxnId="{C2B5825E-C276-9D48-9FF3-827C6C2DB938}">
      <dgm:prSet/>
      <dgm:spPr/>
      <dgm:t>
        <a:bodyPr/>
        <a:lstStyle/>
        <a:p>
          <a:endParaRPr lang="en-GB"/>
        </a:p>
      </dgm:t>
    </dgm:pt>
    <dgm:pt modelId="{B4246CCA-DB62-6443-B326-3672AFF6184E}">
      <dgm:prSet phldrT="[Text]"/>
      <dgm:spPr/>
      <dgm:t>
        <a:bodyPr/>
        <a:lstStyle/>
        <a:p>
          <a:r>
            <a:rPr lang="en-GB" dirty="0"/>
            <a:t>n=15</a:t>
          </a:r>
        </a:p>
      </dgm:t>
    </dgm:pt>
    <dgm:pt modelId="{703938AA-9CAC-964B-BFB2-DCF12F2BC5A5}" type="parTrans" cxnId="{E39DC76A-AE8D-124B-965F-3B9A796D2590}">
      <dgm:prSet/>
      <dgm:spPr/>
      <dgm:t>
        <a:bodyPr/>
        <a:lstStyle/>
        <a:p>
          <a:endParaRPr lang="en-GB"/>
        </a:p>
      </dgm:t>
    </dgm:pt>
    <dgm:pt modelId="{7917A86F-A6CB-EA4B-89ED-68062206D9B0}" type="sibTrans" cxnId="{E39DC76A-AE8D-124B-965F-3B9A796D2590}">
      <dgm:prSet/>
      <dgm:spPr/>
      <dgm:t>
        <a:bodyPr/>
        <a:lstStyle/>
        <a:p>
          <a:endParaRPr lang="en-GB"/>
        </a:p>
      </dgm:t>
    </dgm:pt>
    <dgm:pt modelId="{2DDDDFC8-6DA4-C04E-9657-36D4AF6FBC18}">
      <dgm:prSet phldrT="[Text]"/>
      <dgm:spPr/>
      <dgm:t>
        <a:bodyPr/>
        <a:lstStyle/>
        <a:p>
          <a:r>
            <a:rPr lang="en-GB" dirty="0"/>
            <a:t>Compare PRISM plans (initial and mid-Tx) vs standard plans</a:t>
          </a:r>
        </a:p>
        <a:p>
          <a:endParaRPr lang="en-GB" dirty="0"/>
        </a:p>
        <a:p>
          <a:r>
            <a:rPr lang="en-GB" dirty="0"/>
            <a:t>lower toxicity?</a:t>
          </a:r>
        </a:p>
        <a:p>
          <a:r>
            <a:rPr lang="en-GB" dirty="0"/>
            <a:t>higher dose to tumour?</a:t>
          </a:r>
        </a:p>
        <a:p>
          <a:endParaRPr lang="en-GB" dirty="0"/>
        </a:p>
      </dgm:t>
    </dgm:pt>
    <dgm:pt modelId="{7222921A-AF8B-914A-A3CF-41BB230A89DC}" type="parTrans" cxnId="{695C0E99-D147-BB49-9E1C-19DD0D552264}">
      <dgm:prSet/>
      <dgm:spPr/>
      <dgm:t>
        <a:bodyPr/>
        <a:lstStyle/>
        <a:p>
          <a:endParaRPr lang="en-GB"/>
        </a:p>
      </dgm:t>
    </dgm:pt>
    <dgm:pt modelId="{92714BD2-928A-CB44-BF05-24D1FE47DE73}" type="sibTrans" cxnId="{695C0E99-D147-BB49-9E1C-19DD0D552264}">
      <dgm:prSet/>
      <dgm:spPr/>
      <dgm:t>
        <a:bodyPr/>
        <a:lstStyle/>
        <a:p>
          <a:endParaRPr lang="en-GB"/>
        </a:p>
      </dgm:t>
    </dgm:pt>
    <dgm:pt modelId="{82AF8F03-E389-9444-9429-925C920FECD4}" type="pres">
      <dgm:prSet presAssocID="{82F185A0-5AF9-5040-96D5-ED989F61B9F8}" presName="Name0" presStyleCnt="0">
        <dgm:presLayoutVars>
          <dgm:chMax val="7"/>
          <dgm:chPref val="7"/>
          <dgm:dir/>
          <dgm:animOne val="branch"/>
          <dgm:animLvl val="lvl"/>
        </dgm:presLayoutVars>
      </dgm:prSet>
      <dgm:spPr/>
    </dgm:pt>
    <dgm:pt modelId="{CBDBBA5B-5160-9249-A347-791AA746416C}" type="pres">
      <dgm:prSet presAssocID="{B0B5070E-E7AA-384A-88AA-BCAE4DD90572}" presName="composite" presStyleCnt="0"/>
      <dgm:spPr/>
    </dgm:pt>
    <dgm:pt modelId="{9A93266C-A9FF-AB4B-B51A-A61A30D86B25}" type="pres">
      <dgm:prSet presAssocID="{B0B5070E-E7AA-384A-88AA-BCAE4DD90572}" presName="BackAccent" presStyleLbl="bgShp" presStyleIdx="0" presStyleCnt="3"/>
      <dgm:spPr/>
    </dgm:pt>
    <dgm:pt modelId="{F772604B-4332-434C-AEFA-D560FFC892E3}" type="pres">
      <dgm:prSet presAssocID="{B0B5070E-E7AA-384A-88AA-BCAE4DD90572}" presName="Accent" presStyleLbl="alignNode1" presStyleIdx="0" presStyleCnt="3"/>
      <dgm:spPr/>
    </dgm:pt>
    <dgm:pt modelId="{902ABF43-7518-AC49-BFC8-713A8A879276}" type="pres">
      <dgm:prSet presAssocID="{B0B5070E-E7AA-384A-88AA-BCAE4DD90572}" presName="Child" presStyleLbl="revTx" presStyleIdx="0" presStyleCnt="6">
        <dgm:presLayoutVars>
          <dgm:chMax val="0"/>
          <dgm:chPref val="0"/>
          <dgm:bulletEnabled val="1"/>
        </dgm:presLayoutVars>
      </dgm:prSet>
      <dgm:spPr/>
    </dgm:pt>
    <dgm:pt modelId="{F2A45EF9-FD44-C540-9A83-52B2CEF6B245}" type="pres">
      <dgm:prSet presAssocID="{B0B5070E-E7AA-384A-88AA-BCAE4DD90572}" presName="Parent" presStyleLbl="revTx" presStyleIdx="1" presStyleCnt="6">
        <dgm:presLayoutVars>
          <dgm:chMax val="1"/>
          <dgm:chPref val="1"/>
          <dgm:bulletEnabled val="1"/>
        </dgm:presLayoutVars>
      </dgm:prSet>
      <dgm:spPr/>
    </dgm:pt>
    <dgm:pt modelId="{420B3A1C-C864-C64E-B272-5B1CFF833762}" type="pres">
      <dgm:prSet presAssocID="{6C654355-BEB8-C44C-8A5B-6C0C0D0968D7}" presName="sibTrans" presStyleCnt="0"/>
      <dgm:spPr/>
    </dgm:pt>
    <dgm:pt modelId="{E71BBBE3-9862-5E4E-8A91-E7010CCDD3BE}" type="pres">
      <dgm:prSet presAssocID="{AD76DD3F-EA6D-5A47-8ADC-11D45E3F9A1B}" presName="composite" presStyleCnt="0"/>
      <dgm:spPr/>
    </dgm:pt>
    <dgm:pt modelId="{732E9012-AAC9-8548-BEDB-8988C9F3E396}" type="pres">
      <dgm:prSet presAssocID="{AD76DD3F-EA6D-5A47-8ADC-11D45E3F9A1B}" presName="BackAccent" presStyleLbl="bgShp" presStyleIdx="1" presStyleCnt="3"/>
      <dgm:spPr/>
    </dgm:pt>
    <dgm:pt modelId="{4830924B-7B9B-CE44-BE6C-2096FFFD54CD}" type="pres">
      <dgm:prSet presAssocID="{AD76DD3F-EA6D-5A47-8ADC-11D45E3F9A1B}" presName="Accent" presStyleLbl="alignNode1" presStyleIdx="1" presStyleCnt="3"/>
      <dgm:spPr/>
    </dgm:pt>
    <dgm:pt modelId="{94A04CCD-3510-4245-BC02-907AB5DA32FB}" type="pres">
      <dgm:prSet presAssocID="{AD76DD3F-EA6D-5A47-8ADC-11D45E3F9A1B}" presName="Child" presStyleLbl="revTx" presStyleIdx="2" presStyleCnt="6" custScaleX="162140">
        <dgm:presLayoutVars>
          <dgm:chMax val="0"/>
          <dgm:chPref val="0"/>
          <dgm:bulletEnabled val="1"/>
        </dgm:presLayoutVars>
      </dgm:prSet>
      <dgm:spPr/>
    </dgm:pt>
    <dgm:pt modelId="{A7C2006F-0929-A24B-9A79-440D0C924788}" type="pres">
      <dgm:prSet presAssocID="{AD76DD3F-EA6D-5A47-8ADC-11D45E3F9A1B}" presName="Parent" presStyleLbl="revTx" presStyleIdx="3" presStyleCnt="6">
        <dgm:presLayoutVars>
          <dgm:chMax val="1"/>
          <dgm:chPref val="1"/>
          <dgm:bulletEnabled val="1"/>
        </dgm:presLayoutVars>
      </dgm:prSet>
      <dgm:spPr/>
    </dgm:pt>
    <dgm:pt modelId="{E8E09C70-DDEA-3C45-B897-FF1690C3F4A9}" type="pres">
      <dgm:prSet presAssocID="{F6F27509-78D0-B44E-AD55-D41A50D0A0C1}" presName="sibTrans" presStyleCnt="0"/>
      <dgm:spPr/>
    </dgm:pt>
    <dgm:pt modelId="{353D3A76-F1FE-284A-8DF8-58F0B3A868D1}" type="pres">
      <dgm:prSet presAssocID="{B4246CCA-DB62-6443-B326-3672AFF6184E}" presName="composite" presStyleCnt="0"/>
      <dgm:spPr/>
    </dgm:pt>
    <dgm:pt modelId="{299320B3-67DE-074D-B5AE-9F92978ACEB4}" type="pres">
      <dgm:prSet presAssocID="{B4246CCA-DB62-6443-B326-3672AFF6184E}" presName="BackAccent" presStyleLbl="bgShp" presStyleIdx="2" presStyleCnt="3"/>
      <dgm:spPr/>
    </dgm:pt>
    <dgm:pt modelId="{1137576D-4CDC-9746-AC58-4A9181DFF14E}" type="pres">
      <dgm:prSet presAssocID="{B4246CCA-DB62-6443-B326-3672AFF6184E}" presName="Accent" presStyleLbl="alignNode1" presStyleIdx="2" presStyleCnt="3"/>
      <dgm:spPr/>
    </dgm:pt>
    <dgm:pt modelId="{35CB0029-1C2D-7246-8267-1C63344E449D}" type="pres">
      <dgm:prSet presAssocID="{B4246CCA-DB62-6443-B326-3672AFF6184E}" presName="Child" presStyleLbl="revTx" presStyleIdx="4" presStyleCnt="6" custScaleX="250048">
        <dgm:presLayoutVars>
          <dgm:chMax val="0"/>
          <dgm:chPref val="0"/>
          <dgm:bulletEnabled val="1"/>
        </dgm:presLayoutVars>
      </dgm:prSet>
      <dgm:spPr/>
    </dgm:pt>
    <dgm:pt modelId="{AA9816A0-84E5-184B-926F-615211821E30}" type="pres">
      <dgm:prSet presAssocID="{B4246CCA-DB62-6443-B326-3672AFF6184E}" presName="Parent" presStyleLbl="revTx" presStyleIdx="5" presStyleCnt="6">
        <dgm:presLayoutVars>
          <dgm:chMax val="1"/>
          <dgm:chPref val="1"/>
          <dgm:bulletEnabled val="1"/>
        </dgm:presLayoutVars>
      </dgm:prSet>
      <dgm:spPr/>
    </dgm:pt>
  </dgm:ptLst>
  <dgm:cxnLst>
    <dgm:cxn modelId="{A1ACDE50-C290-7341-933F-FC198B38B48A}" type="presOf" srcId="{82F185A0-5AF9-5040-96D5-ED989F61B9F8}" destId="{82AF8F03-E389-9444-9429-925C920FECD4}" srcOrd="0" destOrd="0" presId="urn:microsoft.com/office/officeart/2008/layout/IncreasingCircleProcess"/>
    <dgm:cxn modelId="{CD87765E-E314-9B49-975A-B1F0B670837C}" type="presOf" srcId="{AD76DD3F-EA6D-5A47-8ADC-11D45E3F9A1B}" destId="{A7C2006F-0929-A24B-9A79-440D0C924788}" srcOrd="0" destOrd="0" presId="urn:microsoft.com/office/officeart/2008/layout/IncreasingCircleProcess"/>
    <dgm:cxn modelId="{C2B5825E-C276-9D48-9FF3-827C6C2DB938}" srcId="{AD76DD3F-EA6D-5A47-8ADC-11D45E3F9A1B}" destId="{A3B24FAC-701C-A649-9CB5-6B6FCFF4840B}" srcOrd="0" destOrd="0" parTransId="{62402595-1AE5-B145-9C77-15466CB68FEE}" sibTransId="{54D25D4C-6B27-0A44-AC82-6F486940EA57}"/>
    <dgm:cxn modelId="{5861C164-8AE0-D24F-AF38-CCA1013C5C11}" type="presOf" srcId="{DE863CC7-2721-EA45-950F-3FA09BC7EDFC}" destId="{902ABF43-7518-AC49-BFC8-713A8A879276}" srcOrd="0" destOrd="0" presId="urn:microsoft.com/office/officeart/2008/layout/IncreasingCircleProcess"/>
    <dgm:cxn modelId="{E39DC76A-AE8D-124B-965F-3B9A796D2590}" srcId="{82F185A0-5AF9-5040-96D5-ED989F61B9F8}" destId="{B4246CCA-DB62-6443-B326-3672AFF6184E}" srcOrd="2" destOrd="0" parTransId="{703938AA-9CAC-964B-BFB2-DCF12F2BC5A5}" sibTransId="{7917A86F-A6CB-EA4B-89ED-68062206D9B0}"/>
    <dgm:cxn modelId="{EA6FF76D-9C49-0144-8404-D5B5500CB4A8}" srcId="{B0B5070E-E7AA-384A-88AA-BCAE4DD90572}" destId="{DE863CC7-2721-EA45-950F-3FA09BC7EDFC}" srcOrd="0" destOrd="0" parTransId="{28AA291D-C47E-624D-9C11-36ED5A189F3F}" sibTransId="{827C7A37-08CA-DF4C-BED4-A448CECB1AB8}"/>
    <dgm:cxn modelId="{ABEF1C7D-A932-4345-99B6-9F5F08506B97}" type="presOf" srcId="{B4246CCA-DB62-6443-B326-3672AFF6184E}" destId="{AA9816A0-84E5-184B-926F-615211821E30}" srcOrd="0" destOrd="0" presId="urn:microsoft.com/office/officeart/2008/layout/IncreasingCircleProcess"/>
    <dgm:cxn modelId="{561C0E89-9C31-5246-861B-1E802B683FE8}" srcId="{82F185A0-5AF9-5040-96D5-ED989F61B9F8}" destId="{B0B5070E-E7AA-384A-88AA-BCAE4DD90572}" srcOrd="0" destOrd="0" parTransId="{D5B25D56-CDF3-584F-9637-7CFC11F79CAE}" sibTransId="{6C654355-BEB8-C44C-8A5B-6C0C0D0968D7}"/>
    <dgm:cxn modelId="{695C0E99-D147-BB49-9E1C-19DD0D552264}" srcId="{B4246CCA-DB62-6443-B326-3672AFF6184E}" destId="{2DDDDFC8-6DA4-C04E-9657-36D4AF6FBC18}" srcOrd="0" destOrd="0" parTransId="{7222921A-AF8B-914A-A3CF-41BB230A89DC}" sibTransId="{92714BD2-928A-CB44-BF05-24D1FE47DE73}"/>
    <dgm:cxn modelId="{742884BB-858C-B248-AA8E-E1DF5DD2203E}" type="presOf" srcId="{B0B5070E-E7AA-384A-88AA-BCAE4DD90572}" destId="{F2A45EF9-FD44-C540-9A83-52B2CEF6B245}" srcOrd="0" destOrd="0" presId="urn:microsoft.com/office/officeart/2008/layout/IncreasingCircleProcess"/>
    <dgm:cxn modelId="{9FBBD9C8-C656-A54D-9653-610F7A15986C}" type="presOf" srcId="{A3B24FAC-701C-A649-9CB5-6B6FCFF4840B}" destId="{94A04CCD-3510-4245-BC02-907AB5DA32FB}" srcOrd="0" destOrd="0" presId="urn:microsoft.com/office/officeart/2008/layout/IncreasingCircleProcess"/>
    <dgm:cxn modelId="{17F028CF-39DE-9A44-A175-9AE4AB89B653}" type="presOf" srcId="{2DDDDFC8-6DA4-C04E-9657-36D4AF6FBC18}" destId="{35CB0029-1C2D-7246-8267-1C63344E449D}" srcOrd="0" destOrd="0" presId="urn:microsoft.com/office/officeart/2008/layout/IncreasingCircleProcess"/>
    <dgm:cxn modelId="{56BCDADA-1991-6742-A726-B33D79503EFB}" srcId="{82F185A0-5AF9-5040-96D5-ED989F61B9F8}" destId="{AD76DD3F-EA6D-5A47-8ADC-11D45E3F9A1B}" srcOrd="1" destOrd="0" parTransId="{F8B49821-782F-9548-A600-5FA3603291EC}" sibTransId="{F6F27509-78D0-B44E-AD55-D41A50D0A0C1}"/>
    <dgm:cxn modelId="{543482CD-1F0C-904C-AA5C-717CF580E9D8}" type="presParOf" srcId="{82AF8F03-E389-9444-9429-925C920FECD4}" destId="{CBDBBA5B-5160-9249-A347-791AA746416C}" srcOrd="0" destOrd="0" presId="urn:microsoft.com/office/officeart/2008/layout/IncreasingCircleProcess"/>
    <dgm:cxn modelId="{E1045A5C-0679-CB42-98E1-AD74E2753032}" type="presParOf" srcId="{CBDBBA5B-5160-9249-A347-791AA746416C}" destId="{9A93266C-A9FF-AB4B-B51A-A61A30D86B25}" srcOrd="0" destOrd="0" presId="urn:microsoft.com/office/officeart/2008/layout/IncreasingCircleProcess"/>
    <dgm:cxn modelId="{D03BFA85-F4A7-6144-AC5E-AAAFD32443E5}" type="presParOf" srcId="{CBDBBA5B-5160-9249-A347-791AA746416C}" destId="{F772604B-4332-434C-AEFA-D560FFC892E3}" srcOrd="1" destOrd="0" presId="urn:microsoft.com/office/officeart/2008/layout/IncreasingCircleProcess"/>
    <dgm:cxn modelId="{1C2C5DB8-9969-E844-A1B5-A8F43DF671B8}" type="presParOf" srcId="{CBDBBA5B-5160-9249-A347-791AA746416C}" destId="{902ABF43-7518-AC49-BFC8-713A8A879276}" srcOrd="2" destOrd="0" presId="urn:microsoft.com/office/officeart/2008/layout/IncreasingCircleProcess"/>
    <dgm:cxn modelId="{FAE938DC-C7BC-9B40-B9A4-C3A071DD2AD9}" type="presParOf" srcId="{CBDBBA5B-5160-9249-A347-791AA746416C}" destId="{F2A45EF9-FD44-C540-9A83-52B2CEF6B245}" srcOrd="3" destOrd="0" presId="urn:microsoft.com/office/officeart/2008/layout/IncreasingCircleProcess"/>
    <dgm:cxn modelId="{4FA65568-A843-6846-9CB2-7544D21A1996}" type="presParOf" srcId="{82AF8F03-E389-9444-9429-925C920FECD4}" destId="{420B3A1C-C864-C64E-B272-5B1CFF833762}" srcOrd="1" destOrd="0" presId="urn:microsoft.com/office/officeart/2008/layout/IncreasingCircleProcess"/>
    <dgm:cxn modelId="{85AA7173-9FBE-5E45-888E-326E72374381}" type="presParOf" srcId="{82AF8F03-E389-9444-9429-925C920FECD4}" destId="{E71BBBE3-9862-5E4E-8A91-E7010CCDD3BE}" srcOrd="2" destOrd="0" presId="urn:microsoft.com/office/officeart/2008/layout/IncreasingCircleProcess"/>
    <dgm:cxn modelId="{F8A5435A-2DD1-394C-A6CF-7CBA2F8AD973}" type="presParOf" srcId="{E71BBBE3-9862-5E4E-8A91-E7010CCDD3BE}" destId="{732E9012-AAC9-8548-BEDB-8988C9F3E396}" srcOrd="0" destOrd="0" presId="urn:microsoft.com/office/officeart/2008/layout/IncreasingCircleProcess"/>
    <dgm:cxn modelId="{A5DA51EE-EDEB-B349-A67C-629A23906784}" type="presParOf" srcId="{E71BBBE3-9862-5E4E-8A91-E7010CCDD3BE}" destId="{4830924B-7B9B-CE44-BE6C-2096FFFD54CD}" srcOrd="1" destOrd="0" presId="urn:microsoft.com/office/officeart/2008/layout/IncreasingCircleProcess"/>
    <dgm:cxn modelId="{9658C949-6C9E-E646-8563-B39AD34987AD}" type="presParOf" srcId="{E71BBBE3-9862-5E4E-8A91-E7010CCDD3BE}" destId="{94A04CCD-3510-4245-BC02-907AB5DA32FB}" srcOrd="2" destOrd="0" presId="urn:microsoft.com/office/officeart/2008/layout/IncreasingCircleProcess"/>
    <dgm:cxn modelId="{A11839EF-2503-5345-B8A6-50D6567DEF01}" type="presParOf" srcId="{E71BBBE3-9862-5E4E-8A91-E7010CCDD3BE}" destId="{A7C2006F-0929-A24B-9A79-440D0C924788}" srcOrd="3" destOrd="0" presId="urn:microsoft.com/office/officeart/2008/layout/IncreasingCircleProcess"/>
    <dgm:cxn modelId="{699A0612-DED7-F84B-9DFC-3FA552F54837}" type="presParOf" srcId="{82AF8F03-E389-9444-9429-925C920FECD4}" destId="{E8E09C70-DDEA-3C45-B897-FF1690C3F4A9}" srcOrd="3" destOrd="0" presId="urn:microsoft.com/office/officeart/2008/layout/IncreasingCircleProcess"/>
    <dgm:cxn modelId="{D457D84D-62BD-EC45-A278-95C7012EB3B5}" type="presParOf" srcId="{82AF8F03-E389-9444-9429-925C920FECD4}" destId="{353D3A76-F1FE-284A-8DF8-58F0B3A868D1}" srcOrd="4" destOrd="0" presId="urn:microsoft.com/office/officeart/2008/layout/IncreasingCircleProcess"/>
    <dgm:cxn modelId="{BB9D87BF-ABA3-5744-BE1C-090CA2165C02}" type="presParOf" srcId="{353D3A76-F1FE-284A-8DF8-58F0B3A868D1}" destId="{299320B3-67DE-074D-B5AE-9F92978ACEB4}" srcOrd="0" destOrd="0" presId="urn:microsoft.com/office/officeart/2008/layout/IncreasingCircleProcess"/>
    <dgm:cxn modelId="{FB0AC179-12E6-F740-BDC4-77BEE0057B4A}" type="presParOf" srcId="{353D3A76-F1FE-284A-8DF8-58F0B3A868D1}" destId="{1137576D-4CDC-9746-AC58-4A9181DFF14E}" srcOrd="1" destOrd="0" presId="urn:microsoft.com/office/officeart/2008/layout/IncreasingCircleProcess"/>
    <dgm:cxn modelId="{D91C96E0-D71B-DE4A-97BD-26A13BE2C59A}" type="presParOf" srcId="{353D3A76-F1FE-284A-8DF8-58F0B3A868D1}" destId="{35CB0029-1C2D-7246-8267-1C63344E449D}" srcOrd="2" destOrd="0" presId="urn:microsoft.com/office/officeart/2008/layout/IncreasingCircleProcess"/>
    <dgm:cxn modelId="{D5C606B8-DC64-C74A-90EE-101092484EB5}" type="presParOf" srcId="{353D3A76-F1FE-284A-8DF8-58F0B3A868D1}" destId="{AA9816A0-84E5-184B-926F-615211821E30}"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3266C-A9FF-AB4B-B51A-A61A30D86B25}">
      <dsp:nvSpPr>
        <dsp:cNvPr id="0" name=""/>
        <dsp:cNvSpPr/>
      </dsp:nvSpPr>
      <dsp:spPr>
        <a:xfrm>
          <a:off x="3450" y="0"/>
          <a:ext cx="447175" cy="4471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72604B-4332-434C-AEFA-D560FFC892E3}">
      <dsp:nvSpPr>
        <dsp:cNvPr id="0" name=""/>
        <dsp:cNvSpPr/>
      </dsp:nvSpPr>
      <dsp:spPr>
        <a:xfrm>
          <a:off x="48167" y="44717"/>
          <a:ext cx="357740" cy="357740"/>
        </a:xfrm>
        <a:prstGeom prst="chord">
          <a:avLst>
            <a:gd name="adj1" fmla="val 1168272"/>
            <a:gd name="adj2" fmla="val 9631728"/>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2ABF43-7518-AC49-BFC8-713A8A879276}">
      <dsp:nvSpPr>
        <dsp:cNvPr id="0" name=""/>
        <dsp:cNvSpPr/>
      </dsp:nvSpPr>
      <dsp:spPr>
        <a:xfrm>
          <a:off x="543787" y="447175"/>
          <a:ext cx="1322895" cy="188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GB" sz="1800" kern="1200" dirty="0"/>
            <a:t>pilot</a:t>
          </a:r>
        </a:p>
      </dsp:txBody>
      <dsp:txXfrm>
        <a:off x="543787" y="447175"/>
        <a:ext cx="1322895" cy="1881865"/>
      </dsp:txXfrm>
    </dsp:sp>
    <dsp:sp modelId="{F2A45EF9-FD44-C540-9A83-52B2CEF6B245}">
      <dsp:nvSpPr>
        <dsp:cNvPr id="0" name=""/>
        <dsp:cNvSpPr/>
      </dsp:nvSpPr>
      <dsp:spPr>
        <a:xfrm>
          <a:off x="543787" y="0"/>
          <a:ext cx="1322895" cy="44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marL="0" lvl="0" indent="0" algn="l" defTabSz="1111250">
            <a:lnSpc>
              <a:spcPct val="90000"/>
            </a:lnSpc>
            <a:spcBef>
              <a:spcPct val="0"/>
            </a:spcBef>
            <a:spcAft>
              <a:spcPct val="35000"/>
            </a:spcAft>
            <a:buNone/>
          </a:pPr>
          <a:r>
            <a:rPr lang="en-GB" sz="2500" kern="1200" dirty="0"/>
            <a:t>n=5</a:t>
          </a:r>
        </a:p>
      </dsp:txBody>
      <dsp:txXfrm>
        <a:off x="543787" y="0"/>
        <a:ext cx="1322895" cy="447175"/>
      </dsp:txXfrm>
    </dsp:sp>
    <dsp:sp modelId="{732E9012-AAC9-8548-BEDB-8988C9F3E396}">
      <dsp:nvSpPr>
        <dsp:cNvPr id="0" name=""/>
        <dsp:cNvSpPr/>
      </dsp:nvSpPr>
      <dsp:spPr>
        <a:xfrm>
          <a:off x="1959844" y="0"/>
          <a:ext cx="447175" cy="4471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30924B-7B9B-CE44-BE6C-2096FFFD54CD}">
      <dsp:nvSpPr>
        <dsp:cNvPr id="0" name=""/>
        <dsp:cNvSpPr/>
      </dsp:nvSpPr>
      <dsp:spPr>
        <a:xfrm>
          <a:off x="2004562" y="44717"/>
          <a:ext cx="357740" cy="357740"/>
        </a:xfrm>
        <a:prstGeom prst="chord">
          <a:avLst>
            <a:gd name="adj1" fmla="val 20431728"/>
            <a:gd name="adj2" fmla="val 11968272"/>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A04CCD-3510-4245-BC02-907AB5DA32FB}">
      <dsp:nvSpPr>
        <dsp:cNvPr id="0" name=""/>
        <dsp:cNvSpPr/>
      </dsp:nvSpPr>
      <dsp:spPr>
        <a:xfrm>
          <a:off x="2089158" y="447175"/>
          <a:ext cx="2144942" cy="188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GB" sz="1800" kern="1200" dirty="0"/>
            <a:t>Is there a dose-function relationship?</a:t>
          </a:r>
        </a:p>
      </dsp:txBody>
      <dsp:txXfrm>
        <a:off x="2089158" y="447175"/>
        <a:ext cx="2144942" cy="1881865"/>
      </dsp:txXfrm>
    </dsp:sp>
    <dsp:sp modelId="{A7C2006F-0929-A24B-9A79-440D0C924788}">
      <dsp:nvSpPr>
        <dsp:cNvPr id="0" name=""/>
        <dsp:cNvSpPr/>
      </dsp:nvSpPr>
      <dsp:spPr>
        <a:xfrm>
          <a:off x="2500182" y="0"/>
          <a:ext cx="1322895" cy="44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marL="0" lvl="0" indent="0" algn="l" defTabSz="1111250">
            <a:lnSpc>
              <a:spcPct val="90000"/>
            </a:lnSpc>
            <a:spcBef>
              <a:spcPct val="0"/>
            </a:spcBef>
            <a:spcAft>
              <a:spcPct val="35000"/>
            </a:spcAft>
            <a:buNone/>
          </a:pPr>
          <a:r>
            <a:rPr lang="en-GB" sz="2500" kern="1200" dirty="0"/>
            <a:t>n=10</a:t>
          </a:r>
        </a:p>
      </dsp:txBody>
      <dsp:txXfrm>
        <a:off x="2500182" y="0"/>
        <a:ext cx="1322895" cy="447175"/>
      </dsp:txXfrm>
    </dsp:sp>
    <dsp:sp modelId="{299320B3-67DE-074D-B5AE-9F92978ACEB4}">
      <dsp:nvSpPr>
        <dsp:cNvPr id="0" name=""/>
        <dsp:cNvSpPr/>
      </dsp:nvSpPr>
      <dsp:spPr>
        <a:xfrm>
          <a:off x="4779414" y="0"/>
          <a:ext cx="447175" cy="4471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37576D-4CDC-9746-AC58-4A9181DFF14E}">
      <dsp:nvSpPr>
        <dsp:cNvPr id="0" name=""/>
        <dsp:cNvSpPr/>
      </dsp:nvSpPr>
      <dsp:spPr>
        <a:xfrm>
          <a:off x="4824132" y="44717"/>
          <a:ext cx="357740" cy="357740"/>
        </a:xfrm>
        <a:prstGeom prst="chord">
          <a:avLst>
            <a:gd name="adj1" fmla="val 162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CB0029-1C2D-7246-8267-1C63344E449D}">
      <dsp:nvSpPr>
        <dsp:cNvPr id="0" name=""/>
        <dsp:cNvSpPr/>
      </dsp:nvSpPr>
      <dsp:spPr>
        <a:xfrm>
          <a:off x="4327263" y="447175"/>
          <a:ext cx="3307873" cy="188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en-GB" sz="1800" kern="1200" dirty="0"/>
            <a:t>Compare PRISM plans (initial and mid-Tx) vs standard plans</a:t>
          </a:r>
        </a:p>
        <a:p>
          <a:pPr marL="0" lvl="0" indent="0" algn="l" defTabSz="800100">
            <a:lnSpc>
              <a:spcPct val="90000"/>
            </a:lnSpc>
            <a:spcBef>
              <a:spcPct val="0"/>
            </a:spcBef>
            <a:spcAft>
              <a:spcPct val="35000"/>
            </a:spcAft>
            <a:buNone/>
          </a:pPr>
          <a:endParaRPr lang="en-GB" sz="1800" kern="1200" dirty="0"/>
        </a:p>
        <a:p>
          <a:pPr marL="0" lvl="0" indent="0" algn="l" defTabSz="800100">
            <a:lnSpc>
              <a:spcPct val="90000"/>
            </a:lnSpc>
            <a:spcBef>
              <a:spcPct val="0"/>
            </a:spcBef>
            <a:spcAft>
              <a:spcPct val="35000"/>
            </a:spcAft>
            <a:buNone/>
          </a:pPr>
          <a:r>
            <a:rPr lang="en-GB" sz="1800" kern="1200" dirty="0"/>
            <a:t>lower toxicity?</a:t>
          </a:r>
        </a:p>
        <a:p>
          <a:pPr marL="0" lvl="0" indent="0" algn="l" defTabSz="800100">
            <a:lnSpc>
              <a:spcPct val="90000"/>
            </a:lnSpc>
            <a:spcBef>
              <a:spcPct val="0"/>
            </a:spcBef>
            <a:spcAft>
              <a:spcPct val="35000"/>
            </a:spcAft>
            <a:buNone/>
          </a:pPr>
          <a:r>
            <a:rPr lang="en-GB" sz="1800" kern="1200" dirty="0"/>
            <a:t>higher dose to tumour?</a:t>
          </a:r>
        </a:p>
        <a:p>
          <a:pPr marL="0" lvl="0" indent="0" algn="l" defTabSz="800100">
            <a:lnSpc>
              <a:spcPct val="90000"/>
            </a:lnSpc>
            <a:spcBef>
              <a:spcPct val="0"/>
            </a:spcBef>
            <a:spcAft>
              <a:spcPct val="35000"/>
            </a:spcAft>
            <a:buNone/>
          </a:pPr>
          <a:endParaRPr lang="en-GB" sz="1800" kern="1200" dirty="0"/>
        </a:p>
      </dsp:txBody>
      <dsp:txXfrm>
        <a:off x="4327263" y="447175"/>
        <a:ext cx="3307873" cy="1881865"/>
      </dsp:txXfrm>
    </dsp:sp>
    <dsp:sp modelId="{AA9816A0-84E5-184B-926F-615211821E30}">
      <dsp:nvSpPr>
        <dsp:cNvPr id="0" name=""/>
        <dsp:cNvSpPr/>
      </dsp:nvSpPr>
      <dsp:spPr>
        <a:xfrm>
          <a:off x="5319752" y="0"/>
          <a:ext cx="1322895" cy="44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0" tIns="63500" rIns="63500" bIns="63500" numCol="1" spcCol="1270" anchor="b" anchorCtr="0">
          <a:noAutofit/>
        </a:bodyPr>
        <a:lstStyle/>
        <a:p>
          <a:pPr marL="0" lvl="0" indent="0" algn="l" defTabSz="1111250">
            <a:lnSpc>
              <a:spcPct val="90000"/>
            </a:lnSpc>
            <a:spcBef>
              <a:spcPct val="0"/>
            </a:spcBef>
            <a:spcAft>
              <a:spcPct val="35000"/>
            </a:spcAft>
            <a:buNone/>
          </a:pPr>
          <a:r>
            <a:rPr lang="en-GB" sz="2500" kern="1200" dirty="0"/>
            <a:t>n=15</a:t>
          </a:r>
        </a:p>
      </dsp:txBody>
      <dsp:txXfrm>
        <a:off x="5319752" y="0"/>
        <a:ext cx="1322895" cy="447175"/>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7BCA5D-E45F-4AD3-B724-CFFFFC382450}" type="datetimeFigureOut">
              <a:rPr lang="en-US" smtClean="0"/>
              <a:t>3/11/24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547D58-8939-44D9-8D27-D29253605C28}" type="slidenum">
              <a:rPr lang="en-US" smtClean="0"/>
              <a:t>‹#›</a:t>
            </a:fld>
            <a:endParaRPr lang="en-US"/>
          </a:p>
        </p:txBody>
      </p:sp>
    </p:spTree>
    <p:extLst>
      <p:ext uri="{BB962C8B-B14F-4D97-AF65-F5344CB8AC3E}">
        <p14:creationId xmlns:p14="http://schemas.microsoft.com/office/powerpoint/2010/main" val="2180493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Annette. Hi everyone. Many of you already know me. I have been at </a:t>
            </a:r>
            <a:r>
              <a:rPr lang="en-US" dirty="0" err="1"/>
              <a:t>USyd</a:t>
            </a:r>
            <a:r>
              <a:rPr lang="en-US" dirty="0"/>
              <a:t> for about 4.5 years now and a part of the BiRT research team throughout. Just a little bit of background – I am an MRI physicist, so if you have any questions around MRI, how it works, how you might be able to use it in your clinical work or research, I am always happy to help. So….the PRISM clinical trial.</a:t>
            </a:r>
          </a:p>
        </p:txBody>
      </p:sp>
      <p:sp>
        <p:nvSpPr>
          <p:cNvPr id="4" name="Slide Number Placeholder 3"/>
          <p:cNvSpPr>
            <a:spLocks noGrp="1"/>
          </p:cNvSpPr>
          <p:nvPr>
            <p:ph type="sldNum" sz="quarter" idx="5"/>
          </p:nvPr>
        </p:nvSpPr>
        <p:spPr/>
        <p:txBody>
          <a:bodyPr/>
          <a:lstStyle/>
          <a:p>
            <a:fld id="{A9547D58-8939-44D9-8D27-D29253605C28}" type="slidenum">
              <a:rPr lang="en-US" smtClean="0"/>
              <a:t>1</a:t>
            </a:fld>
            <a:endParaRPr lang="en-US"/>
          </a:p>
        </p:txBody>
      </p:sp>
    </p:spTree>
    <p:extLst>
      <p:ext uri="{BB962C8B-B14F-4D97-AF65-F5344CB8AC3E}">
        <p14:creationId xmlns:p14="http://schemas.microsoft.com/office/powerpoint/2010/main" val="312209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patients in the CP A category, as the baseline function is good, SBRT is often curative. So higher radiation doses are prescribed to the </a:t>
            </a:r>
            <a:r>
              <a:rPr lang="en-US" dirty="0" err="1"/>
              <a:t>tumour</a:t>
            </a:r>
            <a:r>
              <a:rPr lang="en-US" dirty="0"/>
              <a:t>, and for these patients, outcomes from SBRT are very good. And this is possible because they have a low risk of developing radiation induced liver disease. </a:t>
            </a:r>
          </a:p>
          <a:p>
            <a:endParaRPr lang="en-US" dirty="0"/>
          </a:p>
          <a:p>
            <a:r>
              <a:rPr lang="en-US" dirty="0"/>
              <a:t>At the other end, for patients with CPC scores, the liver function is just too low, and generally SBRT is not an option at all. </a:t>
            </a:r>
          </a:p>
          <a:p>
            <a:endParaRPr lang="en-US" dirty="0"/>
          </a:p>
          <a:p>
            <a:r>
              <a:rPr lang="en-US" dirty="0"/>
              <a:t>For patients with CP B scores, generally B7 patients are eligible for SBRT. And depending on the patient and the doctor and the country, B8 and even B9 patients may be eligible. But the treatment given to these patients is often not curative because there is a high risk of radiation induced liver disease, which in many cases is fatal. </a:t>
            </a:r>
          </a:p>
          <a:p>
            <a:endParaRPr lang="en-US" dirty="0"/>
          </a:p>
          <a:p>
            <a:r>
              <a:rPr lang="en-US" dirty="0"/>
              <a:t>So the question is, if we can reduce the risk of radiation induced liver disease, can some of the CP B patients also have curative treatment? </a:t>
            </a:r>
          </a:p>
          <a:p>
            <a:endParaRPr lang="en-US" dirty="0"/>
          </a:p>
          <a:p>
            <a:r>
              <a:rPr lang="en-US" dirty="0"/>
              <a:t>And in that case, how can we reduce the risk of radiation damage to the liver?</a:t>
            </a:r>
          </a:p>
          <a:p>
            <a:endParaRPr lang="en-US" dirty="0"/>
          </a:p>
        </p:txBody>
      </p:sp>
      <p:sp>
        <p:nvSpPr>
          <p:cNvPr id="4" name="Slide Number Placeholder 3"/>
          <p:cNvSpPr>
            <a:spLocks noGrp="1"/>
          </p:cNvSpPr>
          <p:nvPr>
            <p:ph type="sldNum" sz="quarter" idx="5"/>
          </p:nvPr>
        </p:nvSpPr>
        <p:spPr/>
        <p:txBody>
          <a:bodyPr/>
          <a:lstStyle/>
          <a:p>
            <a:fld id="{A9547D58-8939-44D9-8D27-D29253605C28}" type="slidenum">
              <a:rPr lang="en-US" smtClean="0"/>
              <a:t>11</a:t>
            </a:fld>
            <a:endParaRPr lang="en-US"/>
          </a:p>
        </p:txBody>
      </p:sp>
    </p:spTree>
    <p:extLst>
      <p:ext uri="{BB962C8B-B14F-4D97-AF65-F5344CB8AC3E}">
        <p14:creationId xmlns:p14="http://schemas.microsoft.com/office/powerpoint/2010/main" val="3919837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that liver function in cirrhotic patients is not uniform. There are actually good, moderate and poorly functioning regions of the liver. So what we need is a way to obtain that spatial variation. the blood tests cannot give any spatial information. And this is where imaging will obviously be very useful. </a:t>
            </a:r>
          </a:p>
        </p:txBody>
      </p:sp>
      <p:sp>
        <p:nvSpPr>
          <p:cNvPr id="4" name="Slide Number Placeholder 3"/>
          <p:cNvSpPr>
            <a:spLocks noGrp="1"/>
          </p:cNvSpPr>
          <p:nvPr>
            <p:ph type="sldNum" sz="quarter" idx="5"/>
          </p:nvPr>
        </p:nvSpPr>
        <p:spPr/>
        <p:txBody>
          <a:bodyPr/>
          <a:lstStyle/>
          <a:p>
            <a:fld id="{A9547D58-8939-44D9-8D27-D29253605C28}" type="slidenum">
              <a:rPr lang="en-US" smtClean="0"/>
              <a:t>12</a:t>
            </a:fld>
            <a:endParaRPr lang="en-US"/>
          </a:p>
        </p:txBody>
      </p:sp>
    </p:spTree>
    <p:extLst>
      <p:ext uri="{BB962C8B-B14F-4D97-AF65-F5344CB8AC3E}">
        <p14:creationId xmlns:p14="http://schemas.microsoft.com/office/powerpoint/2010/main" val="1148239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47D58-8939-44D9-8D27-D29253605C28}" type="slidenum">
              <a:rPr lang="en-US" smtClean="0"/>
              <a:t>13</a:t>
            </a:fld>
            <a:endParaRPr lang="en-US"/>
          </a:p>
        </p:txBody>
      </p:sp>
    </p:spTree>
    <p:extLst>
      <p:ext uri="{BB962C8B-B14F-4D97-AF65-F5344CB8AC3E}">
        <p14:creationId xmlns:p14="http://schemas.microsoft.com/office/powerpoint/2010/main" val="2266180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47D58-8939-44D9-8D27-D29253605C28}" type="slidenum">
              <a:rPr lang="en-US" smtClean="0"/>
              <a:t>16</a:t>
            </a:fld>
            <a:endParaRPr lang="en-US"/>
          </a:p>
        </p:txBody>
      </p:sp>
    </p:spTree>
    <p:extLst>
      <p:ext uri="{BB962C8B-B14F-4D97-AF65-F5344CB8AC3E}">
        <p14:creationId xmlns:p14="http://schemas.microsoft.com/office/powerpoint/2010/main" val="3682585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47D58-8939-44D9-8D27-D29253605C28}" type="slidenum">
              <a:rPr lang="en-US" smtClean="0"/>
              <a:t>17</a:t>
            </a:fld>
            <a:endParaRPr lang="en-US"/>
          </a:p>
        </p:txBody>
      </p:sp>
    </p:spTree>
    <p:extLst>
      <p:ext uri="{BB962C8B-B14F-4D97-AF65-F5344CB8AC3E}">
        <p14:creationId xmlns:p14="http://schemas.microsoft.com/office/powerpoint/2010/main" val="3145191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47D58-8939-44D9-8D27-D29253605C28}" type="slidenum">
              <a:rPr lang="en-US" smtClean="0"/>
              <a:t>18</a:t>
            </a:fld>
            <a:endParaRPr lang="en-US"/>
          </a:p>
        </p:txBody>
      </p:sp>
    </p:spTree>
    <p:extLst>
      <p:ext uri="{BB962C8B-B14F-4D97-AF65-F5344CB8AC3E}">
        <p14:creationId xmlns:p14="http://schemas.microsoft.com/office/powerpoint/2010/main" val="36547476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47D58-8939-44D9-8D27-D29253605C28}" type="slidenum">
              <a:rPr lang="en-US" smtClean="0"/>
              <a:t>19</a:t>
            </a:fld>
            <a:endParaRPr lang="en-US"/>
          </a:p>
        </p:txBody>
      </p:sp>
    </p:spTree>
    <p:extLst>
      <p:ext uri="{BB962C8B-B14F-4D97-AF65-F5344CB8AC3E}">
        <p14:creationId xmlns:p14="http://schemas.microsoft.com/office/powerpoint/2010/main" val="103720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47D58-8939-44D9-8D27-D29253605C28}" type="slidenum">
              <a:rPr lang="en-US" smtClean="0"/>
              <a:t>23</a:t>
            </a:fld>
            <a:endParaRPr lang="en-US"/>
          </a:p>
        </p:txBody>
      </p:sp>
    </p:spTree>
    <p:extLst>
      <p:ext uri="{BB962C8B-B14F-4D97-AF65-F5344CB8AC3E}">
        <p14:creationId xmlns:p14="http://schemas.microsoft.com/office/powerpoint/2010/main" val="1700099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47D58-8939-44D9-8D27-D29253605C28}" type="slidenum">
              <a:rPr lang="en-US" smtClean="0"/>
              <a:t>25</a:t>
            </a:fld>
            <a:endParaRPr lang="en-US"/>
          </a:p>
        </p:txBody>
      </p:sp>
    </p:spTree>
    <p:extLst>
      <p:ext uri="{BB962C8B-B14F-4D97-AF65-F5344CB8AC3E}">
        <p14:creationId xmlns:p14="http://schemas.microsoft.com/office/powerpoint/2010/main" val="268093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main goal with this work is quite simple. We would like to make it possible for more patients with primary liver cancer to be able to have radiation therapy as an option to treat their cancer.</a:t>
            </a:r>
          </a:p>
        </p:txBody>
      </p:sp>
      <p:sp>
        <p:nvSpPr>
          <p:cNvPr id="4" name="Slide Number Placeholder 3"/>
          <p:cNvSpPr>
            <a:spLocks noGrp="1"/>
          </p:cNvSpPr>
          <p:nvPr>
            <p:ph type="sldNum" sz="quarter" idx="5"/>
          </p:nvPr>
        </p:nvSpPr>
        <p:spPr/>
        <p:txBody>
          <a:bodyPr/>
          <a:lstStyle/>
          <a:p>
            <a:fld id="{A9547D58-8939-44D9-8D27-D29253605C28}" type="slidenum">
              <a:rPr lang="en-US" smtClean="0"/>
              <a:t>3</a:t>
            </a:fld>
            <a:endParaRPr lang="en-US"/>
          </a:p>
        </p:txBody>
      </p:sp>
    </p:spTree>
    <p:extLst>
      <p:ext uri="{BB962C8B-B14F-4D97-AF65-F5344CB8AC3E}">
        <p14:creationId xmlns:p14="http://schemas.microsoft.com/office/powerpoint/2010/main" val="49466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Tseveral</a:t>
            </a:r>
            <a:r>
              <a:rPr lang="en-US" dirty="0"/>
              <a:t> of our new Masters students are here today so I will try and give a more detailed introduction to the topic before heading off into the details. I will start off with a brief introduction to liver cancer, a little bit about radiation treatment of liver cancer and the technique that has made it possible SBRT, and move to MRI and how it can be used in this context. And some details of the clinical trial and what we have been doing, how far we’ve got and so on…</a:t>
            </a:r>
          </a:p>
        </p:txBody>
      </p:sp>
      <p:sp>
        <p:nvSpPr>
          <p:cNvPr id="4" name="Slide Number Placeholder 3"/>
          <p:cNvSpPr>
            <a:spLocks noGrp="1"/>
          </p:cNvSpPr>
          <p:nvPr>
            <p:ph type="sldNum" sz="quarter" idx="5"/>
          </p:nvPr>
        </p:nvSpPr>
        <p:spPr/>
        <p:txBody>
          <a:bodyPr/>
          <a:lstStyle/>
          <a:p>
            <a:fld id="{A9547D58-8939-44D9-8D27-D29253605C28}" type="slidenum">
              <a:rPr lang="en-US" smtClean="0"/>
              <a:t>4</a:t>
            </a:fld>
            <a:endParaRPr lang="en-US"/>
          </a:p>
        </p:txBody>
      </p:sp>
    </p:spTree>
    <p:extLst>
      <p:ext uri="{BB962C8B-B14F-4D97-AF65-F5344CB8AC3E}">
        <p14:creationId xmlns:p14="http://schemas.microsoft.com/office/powerpoint/2010/main" val="3105036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 3000 people in Australia were diagnosed with primary liver cancer last year. There are several types of primary liver cancer, but the biggest chunk around 70% is taken up by hepatocellular carcinoma, or HCC. This is a cancer of the hepatocytes, or the main liver cells. Sadly, one in five patients don’t survive beyond 5 years from diagnosis. And this statistic hasn’t improved very much over the past few decades. </a:t>
            </a:r>
          </a:p>
        </p:txBody>
      </p:sp>
      <p:sp>
        <p:nvSpPr>
          <p:cNvPr id="4" name="Slide Number Placeholder 3"/>
          <p:cNvSpPr>
            <a:spLocks noGrp="1"/>
          </p:cNvSpPr>
          <p:nvPr>
            <p:ph type="sldNum" sz="quarter" idx="5"/>
          </p:nvPr>
        </p:nvSpPr>
        <p:spPr/>
        <p:txBody>
          <a:bodyPr/>
          <a:lstStyle/>
          <a:p>
            <a:fld id="{A9547D58-8939-44D9-8D27-D29253605C28}" type="slidenum">
              <a:rPr lang="en-US" smtClean="0"/>
              <a:t>5</a:t>
            </a:fld>
            <a:endParaRPr lang="en-US"/>
          </a:p>
        </p:txBody>
      </p:sp>
    </p:spTree>
    <p:extLst>
      <p:ext uri="{BB962C8B-B14F-4D97-AF65-F5344CB8AC3E}">
        <p14:creationId xmlns:p14="http://schemas.microsoft.com/office/powerpoint/2010/main" val="208959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pathways that sort of culminate with HCC. But it usually starts due to some form of repeated exposure to triggers that cause inflammation of the liver cells. Some of these triggers are well known such as alcohol. Others include things like obesity and associate Type-2 diabetes which leads to non-alcoholic fatty liver disease. There are several medications and drugs that can also cause liver inflammation if taken over long periods of time or at high doses. For example, you may have heard of Paracetamol related liver injury. The most common trigger for HCC worldwide are the hepatitis B and C viruses. So the chronic inflammation leads to fibrosis, which is basically the formation of scar tissue in the liver. As this becomes more severe, the liver becomes cirrhotic and at this point, many patients also have a loss in liver function. So many patients with HCC are also found to have reduced liver function. </a:t>
            </a:r>
          </a:p>
        </p:txBody>
      </p:sp>
      <p:sp>
        <p:nvSpPr>
          <p:cNvPr id="4" name="Slide Number Placeholder 3"/>
          <p:cNvSpPr>
            <a:spLocks noGrp="1"/>
          </p:cNvSpPr>
          <p:nvPr>
            <p:ph type="sldNum" sz="quarter" idx="5"/>
          </p:nvPr>
        </p:nvSpPr>
        <p:spPr/>
        <p:txBody>
          <a:bodyPr/>
          <a:lstStyle/>
          <a:p>
            <a:fld id="{A9547D58-8939-44D9-8D27-D29253605C28}" type="slidenum">
              <a:rPr lang="en-US" smtClean="0"/>
              <a:t>6</a:t>
            </a:fld>
            <a:endParaRPr lang="en-US"/>
          </a:p>
        </p:txBody>
      </p:sp>
    </p:spTree>
    <p:extLst>
      <p:ext uri="{BB962C8B-B14F-4D97-AF65-F5344CB8AC3E}">
        <p14:creationId xmlns:p14="http://schemas.microsoft.com/office/powerpoint/2010/main" val="80517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could radiation therapy be used to treat HCC. We use several beams of radiation and target the </a:t>
            </a:r>
            <a:r>
              <a:rPr lang="en-US" dirty="0" err="1"/>
              <a:t>tumour</a:t>
            </a:r>
            <a:r>
              <a:rPr lang="en-US" dirty="0"/>
              <a:t> with a large dose. If the dose is sufficiently large, you can destroy all the cancer cells in the </a:t>
            </a:r>
            <a:r>
              <a:rPr lang="en-US" dirty="0" err="1"/>
              <a:t>tumour</a:t>
            </a:r>
            <a:r>
              <a:rPr lang="en-US" dirty="0"/>
              <a:t> – this is called curative, as in the aim is to kill the cancer and try to cure the patient. But…..</a:t>
            </a:r>
          </a:p>
          <a:p>
            <a:endParaRPr lang="en-US" dirty="0"/>
          </a:p>
          <a:p>
            <a:r>
              <a:rPr lang="en-US" dirty="0"/>
              <a:t>The radiation dose to the </a:t>
            </a:r>
            <a:r>
              <a:rPr lang="en-US" dirty="0" err="1"/>
              <a:t>tumour</a:t>
            </a:r>
            <a:r>
              <a:rPr lang="en-US" dirty="0"/>
              <a:t> is limited by the other organs around the liver, as well as the rest of the liver outside of the </a:t>
            </a:r>
            <a:r>
              <a:rPr lang="en-US" dirty="0" err="1"/>
              <a:t>tumour</a:t>
            </a:r>
            <a:r>
              <a:rPr lang="en-US" dirty="0"/>
              <a:t>. Liver tissue is very sensitive to radiation and there is the risk of radiation induced liver damage, which for some patients can be fatal. </a:t>
            </a:r>
          </a:p>
        </p:txBody>
      </p:sp>
      <p:sp>
        <p:nvSpPr>
          <p:cNvPr id="4" name="Slide Number Placeholder 3"/>
          <p:cNvSpPr>
            <a:spLocks noGrp="1"/>
          </p:cNvSpPr>
          <p:nvPr>
            <p:ph type="sldNum" sz="quarter" idx="5"/>
          </p:nvPr>
        </p:nvSpPr>
        <p:spPr/>
        <p:txBody>
          <a:bodyPr/>
          <a:lstStyle/>
          <a:p>
            <a:fld id="{A9547D58-8939-44D9-8D27-D29253605C28}" type="slidenum">
              <a:rPr lang="en-US" smtClean="0"/>
              <a:t>7</a:t>
            </a:fld>
            <a:endParaRPr lang="en-US"/>
          </a:p>
        </p:txBody>
      </p:sp>
    </p:spTree>
    <p:extLst>
      <p:ext uri="{BB962C8B-B14F-4D97-AF65-F5344CB8AC3E}">
        <p14:creationId xmlns:p14="http://schemas.microsoft.com/office/powerpoint/2010/main" val="402168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stereotactic body radiation therapy or SBRT or SABR as it is called is an advanced radiation treatment delivery technique where very high doses can be delivered in a very precise way. And this can be done over fewer treatments or fractions over a course of a couple of weeks, compared to daily treatments over several weeks with conventional radiation therapy. So SBRT can to an extent solve the problem with radiation damage to the liver.</a:t>
            </a:r>
          </a:p>
        </p:txBody>
      </p:sp>
      <p:sp>
        <p:nvSpPr>
          <p:cNvPr id="4" name="Slide Number Placeholder 3"/>
          <p:cNvSpPr>
            <a:spLocks noGrp="1"/>
          </p:cNvSpPr>
          <p:nvPr>
            <p:ph type="sldNum" sz="quarter" idx="5"/>
          </p:nvPr>
        </p:nvSpPr>
        <p:spPr/>
        <p:txBody>
          <a:bodyPr/>
          <a:lstStyle/>
          <a:p>
            <a:fld id="{A9547D58-8939-44D9-8D27-D29253605C28}" type="slidenum">
              <a:rPr lang="en-US" smtClean="0"/>
              <a:t>8</a:t>
            </a:fld>
            <a:endParaRPr lang="en-US"/>
          </a:p>
        </p:txBody>
      </p:sp>
    </p:spTree>
    <p:extLst>
      <p:ext uri="{BB962C8B-B14F-4D97-AF65-F5344CB8AC3E}">
        <p14:creationId xmlns:p14="http://schemas.microsoft.com/office/powerpoint/2010/main" val="89447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it is not surprising that more and more </a:t>
            </a:r>
            <a:r>
              <a:rPr lang="en-US" dirty="0" err="1"/>
              <a:t>centres</a:t>
            </a:r>
            <a:r>
              <a:rPr lang="en-US" dirty="0"/>
              <a:t> are treating HCC patients using SBRT. This is a graph from a paper in JMIRO from 2021 which looked at the use of SBRT across </a:t>
            </a:r>
            <a:r>
              <a:rPr lang="en-US" dirty="0" err="1"/>
              <a:t>centres</a:t>
            </a:r>
            <a:r>
              <a:rPr lang="en-US" dirty="0"/>
              <a:t> in Australia and clearly the number of SBRT treatment has gone up over the years. The intent of the treatment as the </a:t>
            </a:r>
            <a:r>
              <a:rPr lang="en-US" dirty="0" err="1"/>
              <a:t>colours</a:t>
            </a:r>
            <a:r>
              <a:rPr lang="en-US" dirty="0"/>
              <a:t> show can be first-line, salvage or palliative. First-line means that the treatment was given with the intention to cure, salvage means the </a:t>
            </a:r>
            <a:r>
              <a:rPr lang="en-US" dirty="0" err="1"/>
              <a:t>paitents</a:t>
            </a:r>
            <a:r>
              <a:rPr lang="en-US" dirty="0"/>
              <a:t> had other treatment before the SBRT and palliative means the treatment was given to alleviate symptoms. </a:t>
            </a:r>
          </a:p>
          <a:p>
            <a:endParaRPr lang="en-US" dirty="0"/>
          </a:p>
          <a:p>
            <a:r>
              <a:rPr lang="en-US" dirty="0"/>
              <a:t>The SOCRATES-HCC clinical trial is currently underway in Australia which will help in increasing the number of first-line SBRT treatments for early stage HCC. </a:t>
            </a:r>
          </a:p>
          <a:p>
            <a:endParaRPr lang="en-US" dirty="0"/>
          </a:p>
          <a:p>
            <a:r>
              <a:rPr lang="en-US" dirty="0"/>
              <a:t>There are several things that go into how these decisions are made, of course, but one of them is the patient’s baseline liver function. </a:t>
            </a:r>
          </a:p>
        </p:txBody>
      </p:sp>
      <p:sp>
        <p:nvSpPr>
          <p:cNvPr id="4" name="Slide Number Placeholder 3"/>
          <p:cNvSpPr>
            <a:spLocks noGrp="1"/>
          </p:cNvSpPr>
          <p:nvPr>
            <p:ph type="sldNum" sz="quarter" idx="5"/>
          </p:nvPr>
        </p:nvSpPr>
        <p:spPr/>
        <p:txBody>
          <a:bodyPr/>
          <a:lstStyle/>
          <a:p>
            <a:fld id="{A9547D58-8939-44D9-8D27-D29253605C28}" type="slidenum">
              <a:rPr lang="en-US" smtClean="0"/>
              <a:t>9</a:t>
            </a:fld>
            <a:endParaRPr lang="en-US"/>
          </a:p>
        </p:txBody>
      </p:sp>
    </p:spTree>
    <p:extLst>
      <p:ext uri="{BB962C8B-B14F-4D97-AF65-F5344CB8AC3E}">
        <p14:creationId xmlns:p14="http://schemas.microsoft.com/office/powerpoint/2010/main" val="273518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baseline liver function is assessed mainly using blood tests and qualitative assessment of ascites and encephalopathy, which is all combined into a score. This is the Child Pugh scoring system and the scores can go from 5 to 15. Based on the score, liver function is classified into three groups A, B and C which basically represent good moderate and poor liver function overall. </a:t>
            </a:r>
          </a:p>
        </p:txBody>
      </p:sp>
      <p:sp>
        <p:nvSpPr>
          <p:cNvPr id="4" name="Slide Number Placeholder 3"/>
          <p:cNvSpPr>
            <a:spLocks noGrp="1"/>
          </p:cNvSpPr>
          <p:nvPr>
            <p:ph type="sldNum" sz="quarter" idx="5"/>
          </p:nvPr>
        </p:nvSpPr>
        <p:spPr/>
        <p:txBody>
          <a:bodyPr/>
          <a:lstStyle/>
          <a:p>
            <a:fld id="{A9547D58-8939-44D9-8D27-D29253605C28}" type="slidenum">
              <a:rPr lang="en-US" smtClean="0"/>
              <a:t>10</a:t>
            </a:fld>
            <a:endParaRPr lang="en-US"/>
          </a:p>
        </p:txBody>
      </p:sp>
    </p:spTree>
    <p:extLst>
      <p:ext uri="{BB962C8B-B14F-4D97-AF65-F5344CB8AC3E}">
        <p14:creationId xmlns:p14="http://schemas.microsoft.com/office/powerpoint/2010/main" val="3696631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Red option 1 (add own image)">
    <p:spTree>
      <p:nvGrpSpPr>
        <p:cNvPr id="1" name=""/>
        <p:cNvGrpSpPr/>
        <p:nvPr/>
      </p:nvGrpSpPr>
      <p:grpSpPr>
        <a:xfrm>
          <a:off x="0" y="0"/>
          <a:ext cx="0" cy="0"/>
          <a:chOff x="0" y="0"/>
          <a:chExt cx="0" cy="0"/>
        </a:xfrm>
      </p:grpSpPr>
      <p:pic>
        <p:nvPicPr>
          <p:cNvPr id="11" name="Picture 10" descr="PPT Template_widescreen_background file_red.jp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9" name="Title 8"/>
          <p:cNvSpPr>
            <a:spLocks noGrp="1"/>
          </p:cNvSpPr>
          <p:nvPr>
            <p:ph type="title"/>
          </p:nvPr>
        </p:nvSpPr>
        <p:spPr>
          <a:xfrm>
            <a:off x="381883" y="1290842"/>
            <a:ext cx="3965263" cy="1303630"/>
          </a:xfrm>
        </p:spPr>
        <p:txBody>
          <a:bodyPr anchor="t"/>
          <a:lstStyle>
            <a:lvl1pPr>
              <a:defRPr sz="28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
        <p:nvSpPr>
          <p:cNvPr id="14" name="Picture Placeholder 13"/>
          <p:cNvSpPr>
            <a:spLocks noGrp="1"/>
          </p:cNvSpPr>
          <p:nvPr>
            <p:ph type="pic" sz="quarter" idx="12"/>
          </p:nvPr>
        </p:nvSpPr>
        <p:spPr>
          <a:xfrm>
            <a:off x="4587876" y="0"/>
            <a:ext cx="4556125" cy="5143500"/>
          </a:xfrm>
          <a:solidFill>
            <a:schemeClr val="bg1">
              <a:lumMod val="85000"/>
            </a:schemeClr>
          </a:solidFill>
        </p:spPr>
        <p:txBody>
          <a:bodyPr rtlCol="0" anchor="ctr">
            <a:normAutofit/>
          </a:bodyPr>
          <a:lstStyle>
            <a:lvl1pPr marL="0" indent="0" algn="ctr">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7611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White option 3">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descr="Cropped images_Widescreen_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9788" y="314325"/>
            <a:ext cx="4030662" cy="451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9" descr="USY_MB1_PMS_1_Colour_Standard_Log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025" y="4443413"/>
            <a:ext cx="1109663" cy="382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8"/>
          <p:cNvSpPr>
            <a:spLocks noGrp="1"/>
          </p:cNvSpPr>
          <p:nvPr>
            <p:ph type="title"/>
          </p:nvPr>
        </p:nvSpPr>
        <p:spPr>
          <a:xfrm>
            <a:off x="381883" y="1290842"/>
            <a:ext cx="3965263" cy="1303630"/>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6630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White option 4">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descr="Cropped images_Widescreen_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5025" y="309563"/>
            <a:ext cx="4035425" cy="451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9" descr="USY_MB1_PMS_1_Colour_Standard_Log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025" y="4443413"/>
            <a:ext cx="1109663" cy="382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8"/>
          <p:cNvSpPr>
            <a:spLocks noGrp="1"/>
          </p:cNvSpPr>
          <p:nvPr>
            <p:ph type="title"/>
          </p:nvPr>
        </p:nvSpPr>
        <p:spPr>
          <a:xfrm>
            <a:off x="381883" y="1290842"/>
            <a:ext cx="3965263" cy="1303630"/>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04526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White option 5 (no image)">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descr="USY_MB1_PMS_1_Colour_Standard_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025" y="4443413"/>
            <a:ext cx="1109663" cy="382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8"/>
          <p:cNvSpPr>
            <a:spLocks noGrp="1"/>
          </p:cNvSpPr>
          <p:nvPr>
            <p:ph type="title"/>
          </p:nvPr>
        </p:nvSpPr>
        <p:spPr>
          <a:xfrm>
            <a:off x="381883" y="1290842"/>
            <a:ext cx="3965263" cy="1303630"/>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518982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90000"/>
              </a:lnSpc>
              <a:defRPr/>
            </a:lvl1pPr>
            <a:lvl2pPr marL="742950" indent="-285750">
              <a:lnSpc>
                <a:spcPct val="90000"/>
              </a:lnSpc>
              <a:buFont typeface="Lucida Grande"/>
              <a:buChar char="–"/>
              <a:defRPr/>
            </a:lvl2pPr>
            <a:lvl3pPr>
              <a:lnSpc>
                <a:spcPct val="90000"/>
              </a:lnSpc>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806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itle and 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019944"/>
            <a:ext cx="4038600" cy="3394472"/>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019944"/>
            <a:ext cx="4038600" cy="3394472"/>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22664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9" name="Text Placeholder 7"/>
          <p:cNvSpPr>
            <a:spLocks noGrp="1"/>
          </p:cNvSpPr>
          <p:nvPr>
            <p:ph type="body" sz="quarter" idx="12"/>
          </p:nvPr>
        </p:nvSpPr>
        <p:spPr>
          <a:xfrm>
            <a:off x="457200" y="4118372"/>
            <a:ext cx="4038600" cy="4032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p:txBody>
      </p:sp>
      <p:sp>
        <p:nvSpPr>
          <p:cNvPr id="6" name="Picture Placeholder 5"/>
          <p:cNvSpPr>
            <a:spLocks noGrp="1"/>
          </p:cNvSpPr>
          <p:nvPr>
            <p:ph type="pic" sz="quarter" idx="10"/>
          </p:nvPr>
        </p:nvSpPr>
        <p:spPr>
          <a:xfrm>
            <a:off x="457200" y="1020366"/>
            <a:ext cx="4038600" cy="3097796"/>
          </a:xfrm>
        </p:spPr>
        <p:txBody>
          <a:bodyPr rtlCol="0">
            <a:normAutofit/>
          </a:bodyPr>
          <a:lstStyle>
            <a:lvl1pPr marL="0" indent="0">
              <a:buNone/>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019944"/>
            <a:ext cx="4038600" cy="3394472"/>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11627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Table">
    <p:spTree>
      <p:nvGrpSpPr>
        <p:cNvPr id="1" name=""/>
        <p:cNvGrpSpPr/>
        <p:nvPr/>
      </p:nvGrpSpPr>
      <p:grpSpPr>
        <a:xfrm>
          <a:off x="0" y="0"/>
          <a:ext cx="0" cy="0"/>
          <a:chOff x="0" y="0"/>
          <a:chExt cx="0" cy="0"/>
        </a:xfrm>
      </p:grpSpPr>
      <p:sp>
        <p:nvSpPr>
          <p:cNvPr id="5" name="Table Placeholder 4"/>
          <p:cNvSpPr>
            <a:spLocks noGrp="1"/>
          </p:cNvSpPr>
          <p:nvPr>
            <p:ph type="tbl" sz="quarter" idx="12"/>
          </p:nvPr>
        </p:nvSpPr>
        <p:spPr>
          <a:xfrm>
            <a:off x="457200" y="1020367"/>
            <a:ext cx="4038600" cy="3098006"/>
          </a:xfrm>
        </p:spPr>
        <p:txBody>
          <a:bodyPr rtlCol="0">
            <a:normAutofit/>
          </a:bodyPr>
          <a:lstStyle>
            <a:lvl1pPr marL="0" indent="0">
              <a:buNone/>
              <a:defRPr/>
            </a:lvl1pPr>
          </a:lstStyle>
          <a:p>
            <a:pPr lvl="0"/>
            <a:r>
              <a:rPr lang="en-US" noProof="0"/>
              <a:t>Click icon to add table</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019944"/>
            <a:ext cx="4038600" cy="3394472"/>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1"/>
          </p:nvPr>
        </p:nvSpPr>
        <p:spPr>
          <a:xfrm>
            <a:off x="457200" y="4118372"/>
            <a:ext cx="4038600" cy="4032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25970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and Chart">
    <p:spTree>
      <p:nvGrpSpPr>
        <p:cNvPr id="1" name=""/>
        <p:cNvGrpSpPr/>
        <p:nvPr/>
      </p:nvGrpSpPr>
      <p:grpSpPr>
        <a:xfrm>
          <a:off x="0" y="0"/>
          <a:ext cx="0" cy="0"/>
          <a:chOff x="0" y="0"/>
          <a:chExt cx="0" cy="0"/>
        </a:xfrm>
      </p:grpSpPr>
      <p:sp>
        <p:nvSpPr>
          <p:cNvPr id="6" name="Chart Placeholder 5"/>
          <p:cNvSpPr>
            <a:spLocks noGrp="1"/>
          </p:cNvSpPr>
          <p:nvPr>
            <p:ph type="chart" sz="quarter" idx="13"/>
          </p:nvPr>
        </p:nvSpPr>
        <p:spPr>
          <a:xfrm>
            <a:off x="457200" y="1020367"/>
            <a:ext cx="4038600" cy="3098006"/>
          </a:xfrm>
        </p:spPr>
        <p:txBody>
          <a:bodyPr rtlCol="0">
            <a:norm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a:lvl1pPr>
          </a:lstStyle>
          <a:p>
            <a:pPr lvl="0"/>
            <a:r>
              <a:rPr lang="en-US" noProof="0"/>
              <a:t>Click icon to add chart</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4648200" y="1019944"/>
            <a:ext cx="4038600" cy="3394472"/>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8" name="Text Placeholder 7"/>
          <p:cNvSpPr>
            <a:spLocks noGrp="1"/>
          </p:cNvSpPr>
          <p:nvPr>
            <p:ph type="body" sz="quarter" idx="11"/>
          </p:nvPr>
        </p:nvSpPr>
        <p:spPr>
          <a:xfrm>
            <a:off x="457200" y="4118372"/>
            <a:ext cx="4038600" cy="403202"/>
          </a:xfrm>
        </p:spPr>
        <p:txBody>
          <a:bodyPr lIns="0" tIns="72000" rIns="72000">
            <a:noAutofit/>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11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18079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p:txBody>
          <a:bodyPr rtlCol="0" anchor="ctr" anchorCtr="1">
            <a:normAutofit/>
          </a:bodyPr>
          <a:lstStyle>
            <a:lvl1pPr marL="0" indent="0" algn="ctr">
              <a:buNone/>
              <a:defRPr baseline="0"/>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831894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643587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d option 2">
    <p:spTree>
      <p:nvGrpSpPr>
        <p:cNvPr id="1" name=""/>
        <p:cNvGrpSpPr/>
        <p:nvPr/>
      </p:nvGrpSpPr>
      <p:grpSpPr>
        <a:xfrm>
          <a:off x="0" y="0"/>
          <a:ext cx="0" cy="0"/>
          <a:chOff x="0" y="0"/>
          <a:chExt cx="0" cy="0"/>
        </a:xfrm>
      </p:grpSpPr>
      <p:pic>
        <p:nvPicPr>
          <p:cNvPr id="11" name="Picture 10" descr="PPT Template_widescreen_background file_red.jp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7" name="Picture 6" descr="269F7152-Edit.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79682" y="0"/>
            <a:ext cx="4564318" cy="5165567"/>
          </a:xfrm>
          <a:prstGeom prst="rect">
            <a:avLst/>
          </a:prstGeom>
        </p:spPr>
      </p:pic>
      <p:sp>
        <p:nvSpPr>
          <p:cNvPr id="12" name="Title 8"/>
          <p:cNvSpPr>
            <a:spLocks noGrp="1"/>
          </p:cNvSpPr>
          <p:nvPr>
            <p:ph type="title"/>
          </p:nvPr>
        </p:nvSpPr>
        <p:spPr>
          <a:xfrm>
            <a:off x="381883" y="1290842"/>
            <a:ext cx="3965263" cy="1303630"/>
          </a:xfrm>
        </p:spPr>
        <p:txBody>
          <a:bodyPr anchor="t"/>
          <a:lstStyle>
            <a:lvl1pPr>
              <a:defRPr sz="2800">
                <a:solidFill>
                  <a:schemeClr val="bg1"/>
                </a:solidFill>
              </a:defRPr>
            </a:lvl1pPr>
          </a:lstStyle>
          <a:p>
            <a:r>
              <a:rPr lang="en-US"/>
              <a:t>Click to edit Master title style</a:t>
            </a:r>
            <a:endParaRPr lang="en-US" dirty="0"/>
          </a:p>
        </p:txBody>
      </p:sp>
      <p:sp>
        <p:nvSpPr>
          <p:cNvPr id="13"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06988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60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 Option 1">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pic>
        <p:nvPicPr>
          <p:cNvPr id="8" name="Picture 7" descr="USY_MB1_PMS_1_Colour_Reversed_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025" y="4429125"/>
            <a:ext cx="1536700" cy="398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8"/>
          <p:cNvSpPr>
            <a:spLocks noGrp="1"/>
          </p:cNvSpPr>
          <p:nvPr>
            <p:ph type="title"/>
          </p:nvPr>
        </p:nvSpPr>
        <p:spPr>
          <a:xfrm>
            <a:off x="381884" y="261227"/>
            <a:ext cx="8388586" cy="396568"/>
          </a:xfrm>
        </p:spPr>
        <p:txBody>
          <a:bodyPr tIns="0" anchor="t"/>
          <a:lstStyle>
            <a:lvl1pPr>
              <a:defRPr baseline="0">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1"/>
          </p:nvPr>
        </p:nvSpPr>
        <p:spPr>
          <a:xfrm>
            <a:off x="381884" y="657795"/>
            <a:ext cx="8387705" cy="639366"/>
          </a:xfrm>
        </p:spPr>
        <p:txBody>
          <a:bodyPr tIns="72000"/>
          <a:lstStyle>
            <a:lvl1pPr marL="0" indent="0">
              <a:lnSpc>
                <a:spcPct val="90000"/>
              </a:lnSpc>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7" name="Picture Placeholder 13"/>
          <p:cNvSpPr>
            <a:spLocks noGrp="1"/>
          </p:cNvSpPr>
          <p:nvPr>
            <p:ph type="pic" sz="quarter" idx="12"/>
          </p:nvPr>
        </p:nvSpPr>
        <p:spPr>
          <a:xfrm>
            <a:off x="454455" y="1350309"/>
            <a:ext cx="8226486" cy="3476622"/>
          </a:xfrm>
          <a:solidFill>
            <a:srgbClr val="D9D9D9"/>
          </a:solidFill>
        </p:spPr>
        <p:txBody>
          <a:bodyPr rtlCol="0" anchor="ctr">
            <a:normAutofit/>
          </a:bodyPr>
          <a:lstStyle>
            <a:lvl1pPr marL="0" indent="0" algn="ctr">
              <a:buNone/>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2591622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Divider - Option 2">
    <p:spTree>
      <p:nvGrpSpPr>
        <p:cNvPr id="1" name=""/>
        <p:cNvGrpSpPr/>
        <p:nvPr/>
      </p:nvGrpSpPr>
      <p:grpSpPr>
        <a:xfrm>
          <a:off x="0" y="0"/>
          <a:ext cx="0" cy="0"/>
          <a:chOff x="0" y="0"/>
          <a:chExt cx="0" cy="0"/>
        </a:xfrm>
      </p:grpSpPr>
      <p:pic>
        <p:nvPicPr>
          <p:cNvPr id="2" name="Picture 1" descr="PPT Template_widescreen_background file_charcoal.jp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8000"/>
          </a:xfrm>
          <a:prstGeom prst="rect">
            <a:avLst/>
          </a:prstGeom>
        </p:spPr>
      </p:pic>
      <p:sp>
        <p:nvSpPr>
          <p:cNvPr id="9" name="Title 8"/>
          <p:cNvSpPr>
            <a:spLocks noGrp="1"/>
          </p:cNvSpPr>
          <p:nvPr>
            <p:ph type="title"/>
          </p:nvPr>
        </p:nvSpPr>
        <p:spPr>
          <a:xfrm>
            <a:off x="381884" y="1348200"/>
            <a:ext cx="3948874" cy="1224574"/>
          </a:xfrm>
        </p:spPr>
        <p:txBody>
          <a:bodyPr tIns="0" anchor="t"/>
          <a:lstStyle>
            <a:lvl1pPr>
              <a:defRPr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1244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Option 3">
    <p:spTree>
      <p:nvGrpSpPr>
        <p:cNvPr id="1" name=""/>
        <p:cNvGrpSpPr/>
        <p:nvPr/>
      </p:nvGrpSpPr>
      <p:grpSpPr>
        <a:xfrm>
          <a:off x="0" y="0"/>
          <a:ext cx="0" cy="0"/>
          <a:chOff x="0" y="0"/>
          <a:chExt cx="0" cy="0"/>
        </a:xfrm>
      </p:grpSpPr>
      <p:pic>
        <p:nvPicPr>
          <p:cNvPr id="2" name="Picture 1" descr="PPT Template_widescreen_background file_blue.jp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8000"/>
          </a:xfrm>
          <a:prstGeom prst="rect">
            <a:avLst/>
          </a:prstGeom>
        </p:spPr>
      </p:pic>
      <p:sp>
        <p:nvSpPr>
          <p:cNvPr id="7" name="Title 8"/>
          <p:cNvSpPr>
            <a:spLocks noGrp="1"/>
          </p:cNvSpPr>
          <p:nvPr>
            <p:ph type="title"/>
          </p:nvPr>
        </p:nvSpPr>
        <p:spPr>
          <a:xfrm>
            <a:off x="381884" y="1348200"/>
            <a:ext cx="3948874" cy="1388445"/>
          </a:xfrm>
        </p:spPr>
        <p:txBody>
          <a:bodyPr tIns="0" anchor="t"/>
          <a:lstStyle>
            <a:lvl1pPr>
              <a:defRPr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57315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Option 4">
    <p:spTree>
      <p:nvGrpSpPr>
        <p:cNvPr id="1" name=""/>
        <p:cNvGrpSpPr/>
        <p:nvPr/>
      </p:nvGrpSpPr>
      <p:grpSpPr>
        <a:xfrm>
          <a:off x="0" y="0"/>
          <a:ext cx="0" cy="0"/>
          <a:chOff x="0" y="0"/>
          <a:chExt cx="0" cy="0"/>
        </a:xfrm>
      </p:grpSpPr>
      <p:pic>
        <p:nvPicPr>
          <p:cNvPr id="2" name="Picture 1" descr="PPT Template_widescreen_background file_yellow.jp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8000"/>
          </a:xfrm>
          <a:prstGeom prst="rect">
            <a:avLst/>
          </a:prstGeom>
        </p:spPr>
      </p:pic>
      <p:sp>
        <p:nvSpPr>
          <p:cNvPr id="8" name="Title 8"/>
          <p:cNvSpPr>
            <a:spLocks noGrp="1"/>
          </p:cNvSpPr>
          <p:nvPr>
            <p:ph type="title"/>
          </p:nvPr>
        </p:nvSpPr>
        <p:spPr>
          <a:xfrm>
            <a:off x="381884" y="1348200"/>
            <a:ext cx="3948874" cy="1634252"/>
          </a:xfrm>
        </p:spPr>
        <p:txBody>
          <a:bodyPr tIns="0" anchor="t"/>
          <a:lstStyle>
            <a:lvl1pPr>
              <a:defRPr baseline="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5369771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SLIDE TITLE, FONT IN ARIAL 24PT  [1 line only]</a:t>
            </a:r>
            <a:endParaRPr lang="en-AU" dirty="0"/>
          </a:p>
        </p:txBody>
      </p:sp>
      <p:sp>
        <p:nvSpPr>
          <p:cNvPr id="3" name="Content Placeholder 2"/>
          <p:cNvSpPr>
            <a:spLocks noGrp="1"/>
          </p:cNvSpPr>
          <p:nvPr>
            <p:ph idx="1"/>
          </p:nvPr>
        </p:nvSpPr>
        <p:spPr>
          <a:xfrm>
            <a:off x="250826" y="1329932"/>
            <a:ext cx="8662989" cy="3509962"/>
          </a:xfrm>
        </p:spPr>
        <p:txBody>
          <a:bodyPr/>
          <a:lstStyle>
            <a:lvl1pPr>
              <a:spcBef>
                <a:spcPts val="281"/>
              </a:spcBef>
              <a:spcAft>
                <a:spcPts val="281"/>
              </a:spcAft>
              <a:defRPr/>
            </a:lvl1pPr>
            <a:lvl2pPr>
              <a:spcBef>
                <a:spcPts val="281"/>
              </a:spcBef>
              <a:spcAft>
                <a:spcPts val="281"/>
              </a:spcAft>
              <a:defRPr/>
            </a:lvl2pPr>
            <a:lvl3pPr>
              <a:spcBef>
                <a:spcPts val="281"/>
              </a:spcBef>
              <a:spcAft>
                <a:spcPts val="281"/>
              </a:spcAft>
              <a:defRPr/>
            </a:lvl3pPr>
            <a:lvl4pPr>
              <a:spcBef>
                <a:spcPts val="281"/>
              </a:spcBef>
              <a:spcAft>
                <a:spcPts val="281"/>
              </a:spcAft>
              <a:defRPr/>
            </a:lvl4pPr>
            <a:lvl5pPr>
              <a:spcBef>
                <a:spcPts val="281"/>
              </a:spcBef>
              <a:spcAft>
                <a:spcPts val="281"/>
              </a:spcAft>
              <a:defRPr/>
            </a:lvl5pPr>
            <a:lvl6pPr marL="604541" indent="-98227">
              <a:buClr>
                <a:schemeClr val="accent1"/>
              </a:buClr>
              <a:defRPr sz="900" baseline="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AU" dirty="0"/>
              <a:t>Sixth level</a:t>
            </a:r>
          </a:p>
        </p:txBody>
      </p:sp>
      <p:sp>
        <p:nvSpPr>
          <p:cNvPr id="6" name="Slide Number Placeholder 5"/>
          <p:cNvSpPr>
            <a:spLocks noGrp="1"/>
          </p:cNvSpPr>
          <p:nvPr>
            <p:ph type="sldNum" sz="quarter" idx="12"/>
          </p:nvPr>
        </p:nvSpPr>
        <p:spPr/>
        <p:txBody>
          <a:bodyPr/>
          <a:lstStyle/>
          <a:p>
            <a:fld id="{5EB0718A-1B3D-42D2-9A2B-FB6CFA4B4E8D}" type="slidenum">
              <a:rPr>
                <a:solidFill>
                  <a:srgbClr val="CE1126"/>
                </a:solidFill>
              </a:rPr>
              <a:pPr/>
              <a:t>‹#›</a:t>
            </a:fld>
            <a:endParaRPr>
              <a:solidFill>
                <a:srgbClr val="CE1126"/>
              </a:solidFill>
            </a:endParaRPr>
          </a:p>
        </p:txBody>
      </p:sp>
      <p:sp>
        <p:nvSpPr>
          <p:cNvPr id="9" name="Text Placeholder 8"/>
          <p:cNvSpPr>
            <a:spLocks noGrp="1"/>
          </p:cNvSpPr>
          <p:nvPr>
            <p:ph type="body" sz="quarter" idx="13" hasCustomPrompt="1"/>
          </p:nvPr>
        </p:nvSpPr>
        <p:spPr>
          <a:xfrm>
            <a:off x="250825" y="951314"/>
            <a:ext cx="8662988" cy="364343"/>
          </a:xfrm>
        </p:spPr>
        <p:txBody>
          <a:bodyPr tIns="0" rIns="0" bIns="0" anchor="ctr">
            <a:normAutofit/>
          </a:bodyPr>
          <a:lstStyle>
            <a:lvl1pPr marL="0" indent="0">
              <a:lnSpc>
                <a:spcPts val="1013"/>
              </a:lnSpc>
              <a:spcBef>
                <a:spcPts val="0"/>
              </a:spcBef>
              <a:spcAft>
                <a:spcPts val="0"/>
              </a:spcAft>
              <a:buNone/>
              <a:defRPr sz="1125">
                <a:solidFill>
                  <a:schemeClr val="tx1"/>
                </a:solidFill>
              </a:defRPr>
            </a:lvl1pPr>
          </a:lstStyle>
          <a:p>
            <a:pPr lvl="0"/>
            <a:r>
              <a:rPr lang="en-US" dirty="0"/>
              <a:t>SUB HEADING [1 line only]</a:t>
            </a:r>
            <a:endParaRPr lang="en-AU" dirty="0"/>
          </a:p>
        </p:txBody>
      </p:sp>
    </p:spTree>
    <p:extLst>
      <p:ext uri="{BB962C8B-B14F-4D97-AF65-F5344CB8AC3E}">
        <p14:creationId xmlns:p14="http://schemas.microsoft.com/office/powerpoint/2010/main" val="415407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Red option 3">
    <p:spTree>
      <p:nvGrpSpPr>
        <p:cNvPr id="1" name=""/>
        <p:cNvGrpSpPr/>
        <p:nvPr/>
      </p:nvGrpSpPr>
      <p:grpSpPr>
        <a:xfrm>
          <a:off x="0" y="0"/>
          <a:ext cx="0" cy="0"/>
          <a:chOff x="0" y="0"/>
          <a:chExt cx="0" cy="0"/>
        </a:xfrm>
      </p:grpSpPr>
      <p:pic>
        <p:nvPicPr>
          <p:cNvPr id="14" name="Picture 13" descr="PPT Template_widescreen_background file_red.jp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6" descr="Cropped images_Widescreen_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0888" y="0"/>
            <a:ext cx="4595812"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381883" y="1290842"/>
            <a:ext cx="3965263" cy="1303630"/>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8271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Red option 4">
    <p:spTree>
      <p:nvGrpSpPr>
        <p:cNvPr id="1" name=""/>
        <p:cNvGrpSpPr/>
        <p:nvPr/>
      </p:nvGrpSpPr>
      <p:grpSpPr>
        <a:xfrm>
          <a:off x="0" y="0"/>
          <a:ext cx="0" cy="0"/>
          <a:chOff x="0" y="0"/>
          <a:chExt cx="0" cy="0"/>
        </a:xfrm>
      </p:grpSpPr>
      <p:pic>
        <p:nvPicPr>
          <p:cNvPr id="13" name="Picture 12" descr="PPT Template_widescreen_background file_red.jp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5" name="Picture 6" descr="Cropped images_Widescreen_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0888" y="0"/>
            <a:ext cx="4595812"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381883" y="1290842"/>
            <a:ext cx="3965263" cy="1303630"/>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4580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 Red option 4">
    <p:spTree>
      <p:nvGrpSpPr>
        <p:cNvPr id="1" name=""/>
        <p:cNvGrpSpPr/>
        <p:nvPr/>
      </p:nvGrpSpPr>
      <p:grpSpPr>
        <a:xfrm>
          <a:off x="0" y="0"/>
          <a:ext cx="0" cy="0"/>
          <a:chOff x="0" y="0"/>
          <a:chExt cx="0" cy="0"/>
        </a:xfrm>
      </p:grpSpPr>
      <p:pic>
        <p:nvPicPr>
          <p:cNvPr id="13" name="Picture 12" descr="PPT Template_widescreen_background file_red.jp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10"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4530724" y="0"/>
            <a:ext cx="4613275"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8"/>
          <p:cNvSpPr>
            <a:spLocks noGrp="1"/>
          </p:cNvSpPr>
          <p:nvPr>
            <p:ph type="title"/>
          </p:nvPr>
        </p:nvSpPr>
        <p:spPr>
          <a:xfrm>
            <a:off x="381883" y="1290842"/>
            <a:ext cx="3965263" cy="1303630"/>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8610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 Red option 4">
    <p:spTree>
      <p:nvGrpSpPr>
        <p:cNvPr id="1" name=""/>
        <p:cNvGrpSpPr/>
        <p:nvPr/>
      </p:nvGrpSpPr>
      <p:grpSpPr>
        <a:xfrm>
          <a:off x="0" y="0"/>
          <a:ext cx="0" cy="0"/>
          <a:chOff x="0" y="0"/>
          <a:chExt cx="0" cy="0"/>
        </a:xfrm>
      </p:grpSpPr>
      <p:pic>
        <p:nvPicPr>
          <p:cNvPr id="13" name="Picture 12" descr="PPT Template_widescreen_background file_red.jp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9" name="Picture 8" descr="269F8271-Edit.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560888" y="1"/>
            <a:ext cx="4583112" cy="5143500"/>
          </a:xfrm>
          <a:prstGeom prst="rect">
            <a:avLst/>
          </a:prstGeom>
        </p:spPr>
      </p:pic>
      <p:sp>
        <p:nvSpPr>
          <p:cNvPr id="7" name="Title 8"/>
          <p:cNvSpPr>
            <a:spLocks noGrp="1"/>
          </p:cNvSpPr>
          <p:nvPr>
            <p:ph type="title"/>
          </p:nvPr>
        </p:nvSpPr>
        <p:spPr>
          <a:xfrm>
            <a:off x="381883" y="1290842"/>
            <a:ext cx="3965263" cy="1303630"/>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861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Red option 5 (no image)">
    <p:spTree>
      <p:nvGrpSpPr>
        <p:cNvPr id="1" name=""/>
        <p:cNvGrpSpPr/>
        <p:nvPr/>
      </p:nvGrpSpPr>
      <p:grpSpPr>
        <a:xfrm>
          <a:off x="0" y="0"/>
          <a:ext cx="0" cy="0"/>
          <a:chOff x="0" y="0"/>
          <a:chExt cx="0" cy="0"/>
        </a:xfrm>
      </p:grpSpPr>
      <p:pic>
        <p:nvPicPr>
          <p:cNvPr id="9" name="Picture 8" descr="PPT Template_widescreen_background file_red.jpg"/>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Title 8"/>
          <p:cNvSpPr>
            <a:spLocks noGrp="1"/>
          </p:cNvSpPr>
          <p:nvPr>
            <p:ph type="title"/>
          </p:nvPr>
        </p:nvSpPr>
        <p:spPr>
          <a:xfrm>
            <a:off x="381883" y="1290842"/>
            <a:ext cx="3965263" cy="1303630"/>
          </a:xfrm>
        </p:spPr>
        <p:txBody>
          <a:bodyPr anchor="t"/>
          <a:lstStyle>
            <a:lvl1pPr>
              <a:defRPr sz="2800">
                <a:solidFill>
                  <a:schemeClr val="bg1"/>
                </a:solidFill>
              </a:defRPr>
            </a:lvl1pPr>
          </a:lstStyle>
          <a:p>
            <a:r>
              <a:rPr lang="en-US"/>
              <a:t>Click to edit Master title style</a:t>
            </a:r>
            <a:endParaRPr lang="en-US" dirty="0"/>
          </a:p>
        </p:txBody>
      </p:sp>
      <p:sp>
        <p:nvSpPr>
          <p:cNvPr id="8"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3545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White option 1 (add own image)">
    <p:spTree>
      <p:nvGrpSpPr>
        <p:cNvPr id="1" name=""/>
        <p:cNvGrpSpPr/>
        <p:nvPr/>
      </p:nvGrpSpPr>
      <p:grpSpPr>
        <a:xfrm>
          <a:off x="0" y="0"/>
          <a:ext cx="0" cy="0"/>
          <a:chOff x="0" y="0"/>
          <a:chExt cx="0" cy="0"/>
        </a:xfrm>
      </p:grpSpPr>
      <p:sp>
        <p:nvSpPr>
          <p:cNvPr id="6" name="Rectangle 5"/>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7" descr="USY_MB1_PMS_1_Colour_Standard_Logo.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4025" y="4443413"/>
            <a:ext cx="1109663" cy="382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Picture Placeholder 13"/>
          <p:cNvSpPr>
            <a:spLocks noGrp="1"/>
          </p:cNvSpPr>
          <p:nvPr>
            <p:ph type="pic" sz="quarter" idx="12"/>
          </p:nvPr>
        </p:nvSpPr>
        <p:spPr>
          <a:xfrm>
            <a:off x="4645169" y="313766"/>
            <a:ext cx="4035774" cy="4513166"/>
          </a:xfrm>
          <a:solidFill>
            <a:schemeClr val="bg1">
              <a:lumMod val="85000"/>
            </a:schemeClr>
          </a:solidFill>
          <a:ln>
            <a:noFill/>
          </a:ln>
        </p:spPr>
        <p:txBody>
          <a:bodyPr rtlCol="0" anchor="ctr">
            <a:normAutofit/>
          </a:bodyPr>
          <a:lstStyle>
            <a:lvl1pPr marL="0" indent="0" algn="ctr">
              <a:buNone/>
              <a:defRPr/>
            </a:lvl1pPr>
          </a:lstStyle>
          <a:p>
            <a:pPr lvl="0"/>
            <a:r>
              <a:rPr lang="en-US" noProof="0"/>
              <a:t>Click icon to add picture</a:t>
            </a:r>
            <a:endParaRPr lang="en-US" noProof="0" dirty="0"/>
          </a:p>
        </p:txBody>
      </p:sp>
      <p:sp>
        <p:nvSpPr>
          <p:cNvPr id="11" name="Title 8"/>
          <p:cNvSpPr>
            <a:spLocks noGrp="1"/>
          </p:cNvSpPr>
          <p:nvPr>
            <p:ph type="title"/>
          </p:nvPr>
        </p:nvSpPr>
        <p:spPr>
          <a:xfrm>
            <a:off x="381883" y="1290842"/>
            <a:ext cx="3965263" cy="1303630"/>
          </a:xfrm>
        </p:spPr>
        <p:txBody>
          <a:bodyPr anchor="t"/>
          <a:lstStyle>
            <a:lvl1pPr>
              <a:defRPr sz="2800">
                <a:solidFill>
                  <a:schemeClr val="accent1"/>
                </a:solidFill>
              </a:defRPr>
            </a:lvl1pPr>
          </a:lstStyle>
          <a:p>
            <a:r>
              <a:rPr lang="en-US"/>
              <a:t>Click to edit Master title style</a:t>
            </a:r>
            <a:endParaRPr lang="en-US" dirty="0"/>
          </a:p>
        </p:txBody>
      </p:sp>
      <p:sp>
        <p:nvSpPr>
          <p:cNvPr id="12"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6007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White option 2">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descr="Cropped images_Widescreen_5.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45025" y="314325"/>
            <a:ext cx="4035425" cy="451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9" descr="USY_MB1_PMS_1_Colour_Standard_Logo.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025" y="4443413"/>
            <a:ext cx="1109663" cy="382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8"/>
          <p:cNvSpPr>
            <a:spLocks noGrp="1"/>
          </p:cNvSpPr>
          <p:nvPr>
            <p:ph type="title"/>
          </p:nvPr>
        </p:nvSpPr>
        <p:spPr>
          <a:xfrm>
            <a:off x="381883" y="1290842"/>
            <a:ext cx="3965263" cy="1303630"/>
          </a:xfrm>
        </p:spPr>
        <p:txBody>
          <a:bodyPr anchor="t"/>
          <a:lstStyle>
            <a:lvl1pPr>
              <a:defRPr sz="2800">
                <a:solidFill>
                  <a:schemeClr val="accent1"/>
                </a:solidFill>
              </a:defRPr>
            </a:lvl1pPr>
          </a:lstStyle>
          <a:p>
            <a:r>
              <a:rPr lang="en-US"/>
              <a:t>Click to edit Master title style</a:t>
            </a:r>
            <a:endParaRPr lang="en-US" dirty="0"/>
          </a:p>
        </p:txBody>
      </p:sp>
      <p:sp>
        <p:nvSpPr>
          <p:cNvPr id="11" name="Text Placeholder 4"/>
          <p:cNvSpPr>
            <a:spLocks noGrp="1"/>
          </p:cNvSpPr>
          <p:nvPr>
            <p:ph type="body" sz="quarter" idx="11"/>
          </p:nvPr>
        </p:nvSpPr>
        <p:spPr>
          <a:xfrm>
            <a:off x="383330" y="2594472"/>
            <a:ext cx="3963817" cy="639366"/>
          </a:xfrm>
        </p:spPr>
        <p:txBody>
          <a:bodyPr/>
          <a:lstStyle>
            <a:lvl1pPr marL="0" indent="0">
              <a:lnSpc>
                <a:spcPct val="90000"/>
              </a:lnSpc>
              <a:buNone/>
              <a:defRPr sz="1600"/>
            </a:lvl1pPr>
            <a:lvl2pPr marL="457200" indent="0">
              <a:buNone/>
              <a:defRPr sz="1600"/>
            </a:lvl2pPr>
            <a:lvl3pPr marL="914400" indent="0">
              <a:buNone/>
              <a:defRPr sz="1600"/>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344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7313"/>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Insert slide title here… 28pt</a:t>
            </a:r>
          </a:p>
        </p:txBody>
      </p:sp>
      <p:sp>
        <p:nvSpPr>
          <p:cNvPr id="1027" name="Text Placeholder 2"/>
          <p:cNvSpPr>
            <a:spLocks noGrp="1"/>
          </p:cNvSpPr>
          <p:nvPr>
            <p:ph type="body" idx="1"/>
          </p:nvPr>
        </p:nvSpPr>
        <p:spPr bwMode="auto">
          <a:xfrm>
            <a:off x="457200" y="1019175"/>
            <a:ext cx="8229600" cy="357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Sub-heading Bold… 24pt</a:t>
            </a:r>
          </a:p>
          <a:p>
            <a:pPr lvl="0"/>
            <a:r>
              <a:rPr lang="en-US" dirty="0"/>
              <a:t>Add body copy </a:t>
            </a:r>
          </a:p>
          <a:p>
            <a:pPr lvl="0"/>
            <a:r>
              <a:rPr lang="en-US" dirty="0"/>
              <a:t>Add bullet point</a:t>
            </a:r>
          </a:p>
          <a:p>
            <a:pPr lvl="0"/>
            <a:r>
              <a:rPr lang="en-US" dirty="0"/>
              <a:t>Add bullet point</a:t>
            </a:r>
          </a:p>
        </p:txBody>
      </p:sp>
      <p:sp>
        <p:nvSpPr>
          <p:cNvPr id="11" name="Date Placeholder 3"/>
          <p:cNvSpPr txBox="1">
            <a:spLocks/>
          </p:cNvSpPr>
          <p:nvPr/>
        </p:nvSpPr>
        <p:spPr>
          <a:xfrm>
            <a:off x="381000" y="4767263"/>
            <a:ext cx="2133600" cy="274637"/>
          </a:xfrm>
          <a:prstGeom prst="rect">
            <a:avLst/>
          </a:prstGeom>
        </p:spPr>
        <p:txBody>
          <a:bodyPr anchor="ctr"/>
          <a:lstStyle>
            <a:defPPr>
              <a:defRPr lang="en-US"/>
            </a:defPPr>
            <a:lvl1pPr marL="0" algn="l" defTabSz="457200" rtl="0" eaLnBrk="1" latinLnBrk="0" hangingPunct="1">
              <a:defRPr lang="en-US" sz="900" b="0" i="0" u="none" strike="noStrike" kern="1200" baseline="0" smtClean="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dirty="0"/>
              <a:t>The University of Sydney</a:t>
            </a:r>
          </a:p>
        </p:txBody>
      </p:sp>
      <p:sp>
        <p:nvSpPr>
          <p:cNvPr id="12" name="Slide Number Placeholder 5"/>
          <p:cNvSpPr txBox="1">
            <a:spLocks/>
          </p:cNvSpPr>
          <p:nvPr/>
        </p:nvSpPr>
        <p:spPr>
          <a:xfrm>
            <a:off x="6629400" y="4767263"/>
            <a:ext cx="2133600" cy="274637"/>
          </a:xfrm>
          <a:prstGeom prst="rect">
            <a:avLst/>
          </a:prstGeom>
        </p:spPr>
        <p:txBody>
          <a:bodyPr anchor="ctr"/>
          <a:lstStyle>
            <a:defPPr>
              <a:defRPr lang="en-US"/>
            </a:defPPr>
            <a:lvl1pPr marL="0" algn="r" defTabSz="457200" rtl="0" eaLnBrk="1" latinLnBrk="0" hangingPunct="1">
              <a:defRPr sz="900" kern="1200">
                <a:solidFill>
                  <a:schemeClr val="tx1"/>
                </a:solidFill>
                <a:latin typeface="Tw Cen MT"/>
                <a:ea typeface="+mn-ea"/>
                <a:cs typeface="Tw Cen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a:t>Page </a:t>
            </a:r>
            <a:fld id="{17B45C2B-5911-204A-99D5-05E77B133151}" type="slidenum">
              <a:rPr lang="en-US" smtClean="0"/>
              <a:pPr fontAlgn="auto">
                <a:spcBef>
                  <a:spcPts val="0"/>
                </a:spcBef>
                <a:spcAft>
                  <a:spcPts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51" r:id="rId5"/>
    <p:sldLayoutId id="2147483752" r:id="rId6"/>
    <p:sldLayoutId id="2147483741" r:id="rId7"/>
    <p:sldLayoutId id="2147483742" r:id="rId8"/>
    <p:sldLayoutId id="2147483757" r:id="rId9"/>
    <p:sldLayoutId id="2147483744" r:id="rId10"/>
    <p:sldLayoutId id="2147483745" r:id="rId11"/>
    <p:sldLayoutId id="2147483746" r:id="rId12"/>
    <p:sldLayoutId id="2147483729" r:id="rId13"/>
    <p:sldLayoutId id="2147483730" r:id="rId14"/>
    <p:sldLayoutId id="2147483756" r:id="rId15"/>
    <p:sldLayoutId id="2147483732" r:id="rId16"/>
    <p:sldLayoutId id="2147483733" r:id="rId17"/>
    <p:sldLayoutId id="2147483734" r:id="rId18"/>
    <p:sldLayoutId id="2147483735" r:id="rId19"/>
    <p:sldLayoutId id="2147483736" r:id="rId20"/>
    <p:sldLayoutId id="2147483747" r:id="rId21"/>
    <p:sldLayoutId id="2147483748" r:id="rId22"/>
    <p:sldLayoutId id="2147483749" r:id="rId23"/>
    <p:sldLayoutId id="2147483750" r:id="rId24"/>
    <p:sldLayoutId id="2147483755" r:id="rId25"/>
  </p:sldLayoutIdLst>
  <p:txStyles>
    <p:titleStyle>
      <a:lvl1pPr algn="l" defTabSz="457200" rtl="0" eaLnBrk="1" fontAlgn="base" hangingPunct="1">
        <a:spcBef>
          <a:spcPct val="0"/>
        </a:spcBef>
        <a:spcAft>
          <a:spcPct val="0"/>
        </a:spcAft>
        <a:defRPr sz="2800" b="1" kern="1200">
          <a:solidFill>
            <a:schemeClr val="accent1"/>
          </a:solidFill>
          <a:latin typeface="Tw Cen MT"/>
          <a:ea typeface="ＭＳ Ｐゴシック" charset="0"/>
          <a:cs typeface="Tw Cen MT"/>
        </a:defRPr>
      </a:lvl1pPr>
      <a:lvl2pPr algn="l" defTabSz="457200" rtl="0" eaLnBrk="1" fontAlgn="base" hangingPunct="1">
        <a:spcBef>
          <a:spcPct val="0"/>
        </a:spcBef>
        <a:spcAft>
          <a:spcPct val="0"/>
        </a:spcAft>
        <a:defRPr sz="2400" b="1">
          <a:solidFill>
            <a:schemeClr val="accent1"/>
          </a:solidFill>
          <a:latin typeface="Tw Cen MT" charset="0"/>
          <a:ea typeface="ＭＳ Ｐゴシック" charset="0"/>
        </a:defRPr>
      </a:lvl2pPr>
      <a:lvl3pPr algn="l" defTabSz="457200" rtl="0" eaLnBrk="1" fontAlgn="base" hangingPunct="1">
        <a:spcBef>
          <a:spcPct val="0"/>
        </a:spcBef>
        <a:spcAft>
          <a:spcPct val="0"/>
        </a:spcAft>
        <a:defRPr sz="2400" b="1">
          <a:solidFill>
            <a:schemeClr val="accent1"/>
          </a:solidFill>
          <a:latin typeface="Tw Cen MT" charset="0"/>
          <a:ea typeface="ＭＳ Ｐゴシック" charset="0"/>
        </a:defRPr>
      </a:lvl3pPr>
      <a:lvl4pPr algn="l" defTabSz="457200" rtl="0" eaLnBrk="1" fontAlgn="base" hangingPunct="1">
        <a:spcBef>
          <a:spcPct val="0"/>
        </a:spcBef>
        <a:spcAft>
          <a:spcPct val="0"/>
        </a:spcAft>
        <a:defRPr sz="2400" b="1">
          <a:solidFill>
            <a:schemeClr val="accent1"/>
          </a:solidFill>
          <a:latin typeface="Tw Cen MT" charset="0"/>
          <a:ea typeface="ＭＳ Ｐゴシック" charset="0"/>
        </a:defRPr>
      </a:lvl4pPr>
      <a:lvl5pPr algn="l" defTabSz="457200" rtl="0" eaLnBrk="1" fontAlgn="base" hangingPunct="1">
        <a:spcBef>
          <a:spcPct val="0"/>
        </a:spcBef>
        <a:spcAft>
          <a:spcPct val="0"/>
        </a:spcAft>
        <a:defRPr sz="2400" b="1">
          <a:solidFill>
            <a:schemeClr val="accent1"/>
          </a:solidFill>
          <a:latin typeface="Tw Cen MT" charset="0"/>
          <a:ea typeface="ＭＳ Ｐゴシック" charset="0"/>
        </a:defRPr>
      </a:lvl5pPr>
      <a:lvl6pPr marL="457200" algn="l" defTabSz="457200" rtl="0" eaLnBrk="1" fontAlgn="base" hangingPunct="1">
        <a:spcBef>
          <a:spcPct val="0"/>
        </a:spcBef>
        <a:spcAft>
          <a:spcPct val="0"/>
        </a:spcAft>
        <a:defRPr sz="2400" b="1">
          <a:solidFill>
            <a:schemeClr val="accent1"/>
          </a:solidFill>
          <a:latin typeface="Tw Cen MT" charset="0"/>
          <a:ea typeface="ＭＳ Ｐゴシック" charset="0"/>
        </a:defRPr>
      </a:lvl6pPr>
      <a:lvl7pPr marL="914400" algn="l" defTabSz="457200" rtl="0" eaLnBrk="1" fontAlgn="base" hangingPunct="1">
        <a:spcBef>
          <a:spcPct val="0"/>
        </a:spcBef>
        <a:spcAft>
          <a:spcPct val="0"/>
        </a:spcAft>
        <a:defRPr sz="2400" b="1">
          <a:solidFill>
            <a:schemeClr val="accent1"/>
          </a:solidFill>
          <a:latin typeface="Tw Cen MT" charset="0"/>
          <a:ea typeface="ＭＳ Ｐゴシック" charset="0"/>
        </a:defRPr>
      </a:lvl7pPr>
      <a:lvl8pPr marL="1371600" algn="l" defTabSz="457200" rtl="0" eaLnBrk="1" fontAlgn="base" hangingPunct="1">
        <a:spcBef>
          <a:spcPct val="0"/>
        </a:spcBef>
        <a:spcAft>
          <a:spcPct val="0"/>
        </a:spcAft>
        <a:defRPr sz="2400" b="1">
          <a:solidFill>
            <a:schemeClr val="accent1"/>
          </a:solidFill>
          <a:latin typeface="Tw Cen MT" charset="0"/>
          <a:ea typeface="ＭＳ Ｐゴシック" charset="0"/>
        </a:defRPr>
      </a:lvl8pPr>
      <a:lvl9pPr marL="1828800" algn="l" defTabSz="457200" rtl="0" eaLnBrk="1" fontAlgn="base" hangingPunct="1">
        <a:spcBef>
          <a:spcPct val="0"/>
        </a:spcBef>
        <a:spcAft>
          <a:spcPct val="0"/>
        </a:spcAft>
        <a:defRPr sz="2400" b="1">
          <a:solidFill>
            <a:schemeClr val="accent1"/>
          </a:solidFill>
          <a:latin typeface="Tw Cen MT" charset="0"/>
          <a:ea typeface="ＭＳ Ｐゴシック" charset="0"/>
        </a:defRPr>
      </a:lvl9pPr>
    </p:titleStyle>
    <p:bodyStyle>
      <a:lvl1pPr marL="342900" indent="-342900" algn="l" defTabSz="457200" rtl="0" eaLnBrk="1" fontAlgn="base" hangingPunct="1">
        <a:spcBef>
          <a:spcPct val="20000"/>
        </a:spcBef>
        <a:spcAft>
          <a:spcPct val="0"/>
        </a:spcAft>
        <a:buFont typeface="Lucida Grande" charset="0"/>
        <a:buChar char="–"/>
        <a:defRPr sz="2400" kern="1200">
          <a:solidFill>
            <a:schemeClr val="tx1"/>
          </a:solidFill>
          <a:latin typeface="Tw Cen MT"/>
          <a:ea typeface="ＭＳ Ｐゴシック" charset="0"/>
          <a:cs typeface="Tw Cen MT"/>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Tw Cen MT"/>
          <a:ea typeface="ＭＳ Ｐゴシック" charset="0"/>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irisha.tadimalla@sydney.edu.a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sv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7.sv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9.sv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9.sv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6.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hyperlink" Target="https://birt.sydney.edu.au/" TargetMode="External"/><Relationship Id="rId4" Type="http://schemas.openxmlformats.org/officeDocument/2006/relationships/hyperlink" Target="mailto:sirisha.tadimalla@sydney.edu.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3716-5EFE-C6C5-C893-02AF55A8CB92}"/>
              </a:ext>
            </a:extLst>
          </p:cNvPr>
          <p:cNvSpPr>
            <a:spLocks noGrp="1"/>
          </p:cNvSpPr>
          <p:nvPr>
            <p:ph type="title"/>
          </p:nvPr>
        </p:nvSpPr>
        <p:spPr>
          <a:xfrm>
            <a:off x="228600" y="595383"/>
            <a:ext cx="8686800" cy="2126581"/>
          </a:xfrm>
        </p:spPr>
        <p:txBody>
          <a:bodyPr/>
          <a:lstStyle/>
          <a:p>
            <a:pPr algn="ctr"/>
            <a:r>
              <a:rPr lang="en-US" sz="3200" b="0" dirty="0" err="1">
                <a:solidFill>
                  <a:schemeClr val="tx1"/>
                </a:solidFill>
                <a:latin typeface="+mj-lt"/>
                <a:ea typeface="Dotum" panose="020B0600000101010101" pitchFamily="34" charset="-127"/>
              </a:rPr>
              <a:t>Personalised</a:t>
            </a:r>
            <a:r>
              <a:rPr lang="en-US" sz="3200" b="0" dirty="0">
                <a:solidFill>
                  <a:schemeClr val="tx1"/>
                </a:solidFill>
                <a:latin typeface="+mj-lt"/>
                <a:ea typeface="Dotum" panose="020B0600000101010101" pitchFamily="34" charset="-127"/>
              </a:rPr>
              <a:t> liver stereotactic body radiation therapy using magnetic resonance imaging</a:t>
            </a:r>
            <a:br>
              <a:rPr lang="en-US" sz="3200" b="0" dirty="0">
                <a:solidFill>
                  <a:schemeClr val="tx1"/>
                </a:solidFill>
                <a:latin typeface="+mj-lt"/>
                <a:ea typeface="Dotum" panose="020B0600000101010101" pitchFamily="34" charset="-127"/>
              </a:rPr>
            </a:br>
            <a:br>
              <a:rPr lang="en-US" sz="4000" dirty="0">
                <a:latin typeface="+mj-lt"/>
                <a:ea typeface="Dotum" panose="020B0600000101010101" pitchFamily="34" charset="-127"/>
              </a:rPr>
            </a:br>
            <a:r>
              <a:rPr lang="en-US" sz="4000" dirty="0">
                <a:latin typeface="+mj-lt"/>
                <a:ea typeface="Dotum" panose="020B0600000101010101" pitchFamily="34" charset="-127"/>
              </a:rPr>
              <a:t>The PRISM clinical trial</a:t>
            </a:r>
            <a:endParaRPr lang="en-US" sz="4000" b="0" dirty="0">
              <a:solidFill>
                <a:schemeClr val="tx1"/>
              </a:solidFill>
              <a:latin typeface="+mj-lt"/>
              <a:ea typeface="Dotum" panose="020B0600000101010101" pitchFamily="34" charset="-127"/>
            </a:endParaRPr>
          </a:p>
        </p:txBody>
      </p:sp>
      <p:sp>
        <p:nvSpPr>
          <p:cNvPr id="4" name="TextBox 3">
            <a:extLst>
              <a:ext uri="{FF2B5EF4-FFF2-40B4-BE49-F238E27FC236}">
                <a16:creationId xmlns:a16="http://schemas.microsoft.com/office/drawing/2014/main" id="{3D4D28D3-F11C-79F1-C2C1-D80E0D5685C3}"/>
              </a:ext>
            </a:extLst>
          </p:cNvPr>
          <p:cNvSpPr txBox="1"/>
          <p:nvPr/>
        </p:nvSpPr>
        <p:spPr>
          <a:xfrm>
            <a:off x="2008933" y="3344780"/>
            <a:ext cx="5306453" cy="1200329"/>
          </a:xfrm>
          <a:prstGeom prst="rect">
            <a:avLst/>
          </a:prstGeom>
          <a:noFill/>
        </p:spPr>
        <p:txBody>
          <a:bodyPr wrap="none" rtlCol="0">
            <a:spAutoFit/>
          </a:bodyPr>
          <a:lstStyle/>
          <a:p>
            <a:pPr algn="ctr"/>
            <a:r>
              <a:rPr lang="en-US" sz="1800" dirty="0">
                <a:solidFill>
                  <a:schemeClr val="tx1"/>
                </a:solidFill>
                <a:latin typeface="+mn-lt"/>
                <a:ea typeface="Dotum" panose="020B0600000101010101" pitchFamily="34" charset="-127"/>
              </a:rPr>
              <a:t>Sirisha </a:t>
            </a:r>
            <a:r>
              <a:rPr lang="en-US" sz="1800" dirty="0" err="1">
                <a:solidFill>
                  <a:schemeClr val="tx1"/>
                </a:solidFill>
                <a:latin typeface="+mn-lt"/>
                <a:ea typeface="Dotum" panose="020B0600000101010101" pitchFamily="34" charset="-127"/>
              </a:rPr>
              <a:t>Tadimalla</a:t>
            </a:r>
            <a:r>
              <a:rPr lang="en-US" sz="1800" dirty="0">
                <a:solidFill>
                  <a:schemeClr val="tx1"/>
                </a:solidFill>
                <a:latin typeface="+mn-lt"/>
                <a:ea typeface="Dotum" panose="020B0600000101010101" pitchFamily="34" charset="-127"/>
              </a:rPr>
              <a:t>, PhD</a:t>
            </a:r>
            <a:br>
              <a:rPr lang="en-US" sz="1800" dirty="0">
                <a:solidFill>
                  <a:schemeClr val="tx1"/>
                </a:solidFill>
                <a:latin typeface="+mn-lt"/>
                <a:ea typeface="Dotum" panose="020B0600000101010101" pitchFamily="34" charset="-127"/>
              </a:rPr>
            </a:br>
            <a:r>
              <a:rPr lang="en-US" sz="1800" dirty="0">
                <a:solidFill>
                  <a:schemeClr val="tx1"/>
                </a:solidFill>
                <a:latin typeface="+mn-lt"/>
                <a:ea typeface="Dotum" panose="020B0600000101010101" pitchFamily="34" charset="-127"/>
              </a:rPr>
              <a:t>Cancer Institute NSW Early Career Fellow/MRI Physicist</a:t>
            </a:r>
            <a:br>
              <a:rPr lang="en-US" sz="1800" dirty="0">
                <a:solidFill>
                  <a:schemeClr val="tx1"/>
                </a:solidFill>
                <a:latin typeface="+mn-lt"/>
                <a:ea typeface="Dotum" panose="020B0600000101010101" pitchFamily="34" charset="-127"/>
              </a:rPr>
            </a:br>
            <a:r>
              <a:rPr lang="en-US" sz="1800" dirty="0">
                <a:solidFill>
                  <a:schemeClr val="tx1"/>
                </a:solidFill>
                <a:latin typeface="+mn-lt"/>
                <a:ea typeface="Dotum" panose="020B0600000101010101" pitchFamily="34" charset="-127"/>
              </a:rPr>
              <a:t>Institute of Medical Physics, The University of Sydney</a:t>
            </a:r>
            <a:br>
              <a:rPr lang="en-US" sz="1800" dirty="0">
                <a:solidFill>
                  <a:schemeClr val="tx1"/>
                </a:solidFill>
                <a:latin typeface="+mn-lt"/>
                <a:ea typeface="Dotum" panose="020B0600000101010101" pitchFamily="34" charset="-127"/>
              </a:rPr>
            </a:br>
            <a:r>
              <a:rPr lang="en-US" sz="1800" dirty="0">
                <a:solidFill>
                  <a:schemeClr val="tx1"/>
                </a:solidFill>
                <a:latin typeface="+mn-lt"/>
                <a:ea typeface="Dotum" panose="020B0600000101010101" pitchFamily="34" charset="-127"/>
                <a:hlinkClick r:id="rId3"/>
              </a:rPr>
              <a:t>sirisha.tadimalla@sydney.edu.au</a:t>
            </a:r>
            <a:endParaRPr lang="en-US" dirty="0">
              <a:latin typeface="+mn-lt"/>
              <a:ea typeface="Dotum" panose="020B0600000101010101" pitchFamily="34" charset="-127"/>
            </a:endParaRPr>
          </a:p>
        </p:txBody>
      </p:sp>
    </p:spTree>
    <p:extLst>
      <p:ext uri="{BB962C8B-B14F-4D97-AF65-F5344CB8AC3E}">
        <p14:creationId xmlns:p14="http://schemas.microsoft.com/office/powerpoint/2010/main" val="264902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192C-183A-B24F-22B6-51F40C0DB419}"/>
              </a:ext>
            </a:extLst>
          </p:cNvPr>
          <p:cNvSpPr>
            <a:spLocks noGrp="1"/>
          </p:cNvSpPr>
          <p:nvPr>
            <p:ph type="title"/>
          </p:nvPr>
        </p:nvSpPr>
        <p:spPr/>
        <p:txBody>
          <a:bodyPr/>
          <a:lstStyle/>
          <a:p>
            <a:r>
              <a:rPr lang="en-US" dirty="0"/>
              <a:t>Baseline liver function</a:t>
            </a:r>
          </a:p>
        </p:txBody>
      </p:sp>
      <p:pic>
        <p:nvPicPr>
          <p:cNvPr id="6" name="Graphic 5" descr="Test tubes outline">
            <a:extLst>
              <a:ext uri="{FF2B5EF4-FFF2-40B4-BE49-F238E27FC236}">
                <a16:creationId xmlns:a16="http://schemas.microsoft.com/office/drawing/2014/main" id="{FDD52BB1-500B-1A65-5AB0-F398F14F48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7426" y="1207560"/>
            <a:ext cx="1360448" cy="1360448"/>
          </a:xfrm>
          <a:prstGeom prst="rect">
            <a:avLst/>
          </a:prstGeom>
        </p:spPr>
      </p:pic>
      <p:pic>
        <p:nvPicPr>
          <p:cNvPr id="2050" name="Picture 2" descr="Ascites Good Ware Lineal icon">
            <a:extLst>
              <a:ext uri="{FF2B5EF4-FFF2-40B4-BE49-F238E27FC236}">
                <a16:creationId xmlns:a16="http://schemas.microsoft.com/office/drawing/2014/main" id="{E06AE6CE-A6BC-0DD3-F71A-B938419713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3785" y="1088341"/>
            <a:ext cx="1530158" cy="1530158"/>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Brain in head outline">
            <a:extLst>
              <a:ext uri="{FF2B5EF4-FFF2-40B4-BE49-F238E27FC236}">
                <a16:creationId xmlns:a16="http://schemas.microsoft.com/office/drawing/2014/main" id="{A3FCB75B-6235-CD9D-22E0-D564A331EB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45766" y="1107200"/>
            <a:ext cx="1460808" cy="1460808"/>
          </a:xfrm>
          <a:prstGeom prst="rect">
            <a:avLst/>
          </a:prstGeom>
        </p:spPr>
      </p:pic>
      <p:cxnSp>
        <p:nvCxnSpPr>
          <p:cNvPr id="10" name="Straight Connector 9">
            <a:extLst>
              <a:ext uri="{FF2B5EF4-FFF2-40B4-BE49-F238E27FC236}">
                <a16:creationId xmlns:a16="http://schemas.microsoft.com/office/drawing/2014/main" id="{0821C80C-B9C4-941F-15CE-07BDBCBC7DF1}"/>
              </a:ext>
            </a:extLst>
          </p:cNvPr>
          <p:cNvCxnSpPr>
            <a:cxnSpLocks/>
          </p:cNvCxnSpPr>
          <p:nvPr/>
        </p:nvCxnSpPr>
        <p:spPr>
          <a:xfrm>
            <a:off x="1817650" y="2665142"/>
            <a:ext cx="533028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BA6C520-39E7-3D93-F8E0-A6F2A66396F9}"/>
              </a:ext>
            </a:extLst>
          </p:cNvPr>
          <p:cNvSpPr txBox="1"/>
          <p:nvPr/>
        </p:nvSpPr>
        <p:spPr>
          <a:xfrm>
            <a:off x="3162068" y="2762277"/>
            <a:ext cx="2813591" cy="461665"/>
          </a:xfrm>
          <a:prstGeom prst="rect">
            <a:avLst/>
          </a:prstGeom>
          <a:noFill/>
        </p:spPr>
        <p:txBody>
          <a:bodyPr wrap="none" rtlCol="0">
            <a:spAutoFit/>
          </a:bodyPr>
          <a:lstStyle/>
          <a:p>
            <a:r>
              <a:rPr lang="en-US" sz="2400" dirty="0">
                <a:latin typeface="+mn-lt"/>
              </a:rPr>
              <a:t>Child-Pugh (CP) score</a:t>
            </a:r>
          </a:p>
        </p:txBody>
      </p:sp>
      <p:graphicFrame>
        <p:nvGraphicFramePr>
          <p:cNvPr id="12" name="Table 11">
            <a:extLst>
              <a:ext uri="{FF2B5EF4-FFF2-40B4-BE49-F238E27FC236}">
                <a16:creationId xmlns:a16="http://schemas.microsoft.com/office/drawing/2014/main" id="{063C003D-8C91-7601-87D2-47025B6368CD}"/>
              </a:ext>
            </a:extLst>
          </p:cNvPr>
          <p:cNvGraphicFramePr>
            <a:graphicFrameLocks noGrp="1"/>
          </p:cNvGraphicFramePr>
          <p:nvPr>
            <p:extLst>
              <p:ext uri="{D42A27DB-BD31-4B8C-83A1-F6EECF244321}">
                <p14:modId xmlns:p14="http://schemas.microsoft.com/office/powerpoint/2010/main" val="1215090657"/>
              </p:ext>
            </p:extLst>
          </p:nvPr>
        </p:nvGraphicFramePr>
        <p:xfrm>
          <a:off x="927100" y="3660828"/>
          <a:ext cx="7289799" cy="741680"/>
        </p:xfrm>
        <a:graphic>
          <a:graphicData uri="http://schemas.openxmlformats.org/drawingml/2006/table">
            <a:tbl>
              <a:tblPr firstRow="1" bandRow="1">
                <a:tableStyleId>{5C22544A-7EE6-4342-B048-85BDC9FD1C3A}</a:tableStyleId>
              </a:tblPr>
              <a:tblGrid>
                <a:gridCol w="2429933">
                  <a:extLst>
                    <a:ext uri="{9D8B030D-6E8A-4147-A177-3AD203B41FA5}">
                      <a16:colId xmlns:a16="http://schemas.microsoft.com/office/drawing/2014/main" val="2267894954"/>
                    </a:ext>
                  </a:extLst>
                </a:gridCol>
                <a:gridCol w="2523067">
                  <a:extLst>
                    <a:ext uri="{9D8B030D-6E8A-4147-A177-3AD203B41FA5}">
                      <a16:colId xmlns:a16="http://schemas.microsoft.com/office/drawing/2014/main" val="2288962621"/>
                    </a:ext>
                  </a:extLst>
                </a:gridCol>
                <a:gridCol w="2336799">
                  <a:extLst>
                    <a:ext uri="{9D8B030D-6E8A-4147-A177-3AD203B41FA5}">
                      <a16:colId xmlns:a16="http://schemas.microsoft.com/office/drawing/2014/main" val="1373096704"/>
                    </a:ext>
                  </a:extLst>
                </a:gridCol>
              </a:tblGrid>
              <a:tr h="370840">
                <a:tc>
                  <a:txBody>
                    <a:bodyPr/>
                    <a:lstStyle/>
                    <a:p>
                      <a:r>
                        <a:rPr lang="en-US" dirty="0"/>
                        <a:t>CP A (5-6)</a:t>
                      </a:r>
                    </a:p>
                  </a:txBody>
                  <a:tcPr/>
                </a:tc>
                <a:tc>
                  <a:txBody>
                    <a:bodyPr/>
                    <a:lstStyle/>
                    <a:p>
                      <a:r>
                        <a:rPr lang="en-US" dirty="0"/>
                        <a:t>CP B (7-9)</a:t>
                      </a:r>
                    </a:p>
                  </a:txBody>
                  <a:tcPr/>
                </a:tc>
                <a:tc>
                  <a:txBody>
                    <a:bodyPr/>
                    <a:lstStyle/>
                    <a:p>
                      <a:r>
                        <a:rPr lang="en-US" dirty="0"/>
                        <a:t>CP C (10 and above)</a:t>
                      </a:r>
                    </a:p>
                  </a:txBody>
                  <a:tcPr/>
                </a:tc>
                <a:extLst>
                  <a:ext uri="{0D108BD9-81ED-4DB2-BD59-A6C34878D82A}">
                    <a16:rowId xmlns:a16="http://schemas.microsoft.com/office/drawing/2014/main" val="1879829186"/>
                  </a:ext>
                </a:extLst>
              </a:tr>
              <a:tr h="370840">
                <a:tc>
                  <a:txBody>
                    <a:bodyPr/>
                    <a:lstStyle/>
                    <a:p>
                      <a:r>
                        <a:rPr lang="en-US" dirty="0"/>
                        <a:t>Good liver function</a:t>
                      </a:r>
                    </a:p>
                  </a:txBody>
                  <a:tcPr/>
                </a:tc>
                <a:tc>
                  <a:txBody>
                    <a:bodyPr/>
                    <a:lstStyle/>
                    <a:p>
                      <a:r>
                        <a:rPr lang="en-US" dirty="0"/>
                        <a:t>Moderate liver function</a:t>
                      </a:r>
                    </a:p>
                  </a:txBody>
                  <a:tcPr/>
                </a:tc>
                <a:tc>
                  <a:txBody>
                    <a:bodyPr/>
                    <a:lstStyle/>
                    <a:p>
                      <a:r>
                        <a:rPr lang="en-US" dirty="0"/>
                        <a:t>Poor liver function</a:t>
                      </a:r>
                    </a:p>
                  </a:txBody>
                  <a:tcPr/>
                </a:tc>
                <a:extLst>
                  <a:ext uri="{0D108BD9-81ED-4DB2-BD59-A6C34878D82A}">
                    <a16:rowId xmlns:a16="http://schemas.microsoft.com/office/drawing/2014/main" val="1770140215"/>
                  </a:ext>
                </a:extLst>
              </a:tr>
            </a:tbl>
          </a:graphicData>
        </a:graphic>
      </p:graphicFrame>
    </p:spTree>
    <p:extLst>
      <p:ext uri="{BB962C8B-B14F-4D97-AF65-F5344CB8AC3E}">
        <p14:creationId xmlns:p14="http://schemas.microsoft.com/office/powerpoint/2010/main" val="40071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192C-183A-B24F-22B6-51F40C0DB419}"/>
              </a:ext>
            </a:extLst>
          </p:cNvPr>
          <p:cNvSpPr>
            <a:spLocks noGrp="1"/>
          </p:cNvSpPr>
          <p:nvPr>
            <p:ph type="title"/>
          </p:nvPr>
        </p:nvSpPr>
        <p:spPr/>
        <p:txBody>
          <a:bodyPr/>
          <a:lstStyle/>
          <a:p>
            <a:r>
              <a:rPr lang="en-US" dirty="0"/>
              <a:t>Baseline liver function</a:t>
            </a:r>
          </a:p>
        </p:txBody>
      </p:sp>
      <p:graphicFrame>
        <p:nvGraphicFramePr>
          <p:cNvPr id="12" name="Table 11">
            <a:extLst>
              <a:ext uri="{FF2B5EF4-FFF2-40B4-BE49-F238E27FC236}">
                <a16:creationId xmlns:a16="http://schemas.microsoft.com/office/drawing/2014/main" id="{063C003D-8C91-7601-87D2-47025B6368CD}"/>
              </a:ext>
            </a:extLst>
          </p:cNvPr>
          <p:cNvGraphicFramePr>
            <a:graphicFrameLocks noGrp="1"/>
          </p:cNvGraphicFramePr>
          <p:nvPr>
            <p:extLst>
              <p:ext uri="{D42A27DB-BD31-4B8C-83A1-F6EECF244321}">
                <p14:modId xmlns:p14="http://schemas.microsoft.com/office/powerpoint/2010/main" val="1312801056"/>
              </p:ext>
            </p:extLst>
          </p:nvPr>
        </p:nvGraphicFramePr>
        <p:xfrm>
          <a:off x="927100" y="1218715"/>
          <a:ext cx="7289799" cy="741680"/>
        </p:xfrm>
        <a:graphic>
          <a:graphicData uri="http://schemas.openxmlformats.org/drawingml/2006/table">
            <a:tbl>
              <a:tblPr firstRow="1" bandRow="1">
                <a:tableStyleId>{5C22544A-7EE6-4342-B048-85BDC9FD1C3A}</a:tableStyleId>
              </a:tblPr>
              <a:tblGrid>
                <a:gridCol w="2429933">
                  <a:extLst>
                    <a:ext uri="{9D8B030D-6E8A-4147-A177-3AD203B41FA5}">
                      <a16:colId xmlns:a16="http://schemas.microsoft.com/office/drawing/2014/main" val="2267894954"/>
                    </a:ext>
                  </a:extLst>
                </a:gridCol>
                <a:gridCol w="2523067">
                  <a:extLst>
                    <a:ext uri="{9D8B030D-6E8A-4147-A177-3AD203B41FA5}">
                      <a16:colId xmlns:a16="http://schemas.microsoft.com/office/drawing/2014/main" val="2288962621"/>
                    </a:ext>
                  </a:extLst>
                </a:gridCol>
                <a:gridCol w="2336799">
                  <a:extLst>
                    <a:ext uri="{9D8B030D-6E8A-4147-A177-3AD203B41FA5}">
                      <a16:colId xmlns:a16="http://schemas.microsoft.com/office/drawing/2014/main" val="1373096704"/>
                    </a:ext>
                  </a:extLst>
                </a:gridCol>
              </a:tblGrid>
              <a:tr h="370840">
                <a:tc>
                  <a:txBody>
                    <a:bodyPr/>
                    <a:lstStyle/>
                    <a:p>
                      <a:r>
                        <a:rPr lang="en-US" dirty="0"/>
                        <a:t>CP A (5-6)</a:t>
                      </a:r>
                    </a:p>
                  </a:txBody>
                  <a:tcPr/>
                </a:tc>
                <a:tc>
                  <a:txBody>
                    <a:bodyPr/>
                    <a:lstStyle/>
                    <a:p>
                      <a:r>
                        <a:rPr lang="en-US" dirty="0"/>
                        <a:t>CP B (7-9)</a:t>
                      </a:r>
                    </a:p>
                  </a:txBody>
                  <a:tcPr/>
                </a:tc>
                <a:tc>
                  <a:txBody>
                    <a:bodyPr/>
                    <a:lstStyle/>
                    <a:p>
                      <a:r>
                        <a:rPr lang="en-US" dirty="0"/>
                        <a:t>CP C (10 and above)</a:t>
                      </a:r>
                    </a:p>
                  </a:txBody>
                  <a:tcPr/>
                </a:tc>
                <a:extLst>
                  <a:ext uri="{0D108BD9-81ED-4DB2-BD59-A6C34878D82A}">
                    <a16:rowId xmlns:a16="http://schemas.microsoft.com/office/drawing/2014/main" val="1879829186"/>
                  </a:ext>
                </a:extLst>
              </a:tr>
              <a:tr h="370840">
                <a:tc>
                  <a:txBody>
                    <a:bodyPr/>
                    <a:lstStyle/>
                    <a:p>
                      <a:r>
                        <a:rPr lang="en-US" dirty="0"/>
                        <a:t>Good liver function</a:t>
                      </a:r>
                    </a:p>
                  </a:txBody>
                  <a:tcPr/>
                </a:tc>
                <a:tc>
                  <a:txBody>
                    <a:bodyPr/>
                    <a:lstStyle/>
                    <a:p>
                      <a:r>
                        <a:rPr lang="en-US" dirty="0"/>
                        <a:t>Moderate liver function</a:t>
                      </a:r>
                    </a:p>
                  </a:txBody>
                  <a:tcPr/>
                </a:tc>
                <a:tc>
                  <a:txBody>
                    <a:bodyPr/>
                    <a:lstStyle/>
                    <a:p>
                      <a:r>
                        <a:rPr lang="en-US" dirty="0"/>
                        <a:t>Poor liver function</a:t>
                      </a:r>
                    </a:p>
                  </a:txBody>
                  <a:tcPr/>
                </a:tc>
                <a:extLst>
                  <a:ext uri="{0D108BD9-81ED-4DB2-BD59-A6C34878D82A}">
                    <a16:rowId xmlns:a16="http://schemas.microsoft.com/office/drawing/2014/main" val="1770140215"/>
                  </a:ext>
                </a:extLst>
              </a:tr>
            </a:tbl>
          </a:graphicData>
        </a:graphic>
      </p:graphicFrame>
      <p:sp>
        <p:nvSpPr>
          <p:cNvPr id="3" name="TextBox 2">
            <a:extLst>
              <a:ext uri="{FF2B5EF4-FFF2-40B4-BE49-F238E27FC236}">
                <a16:creationId xmlns:a16="http://schemas.microsoft.com/office/drawing/2014/main" id="{37236887-C84E-6C4C-3F3F-9F1EE7F665E2}"/>
              </a:ext>
            </a:extLst>
          </p:cNvPr>
          <p:cNvSpPr txBox="1"/>
          <p:nvPr/>
        </p:nvSpPr>
        <p:spPr>
          <a:xfrm>
            <a:off x="927101" y="2375210"/>
            <a:ext cx="2306754"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curative</a:t>
            </a:r>
          </a:p>
          <a:p>
            <a:pPr marL="285750" indent="-285750">
              <a:buFont typeface="Arial" panose="020B0604020202020204" pitchFamily="34" charset="0"/>
              <a:buChar char="•"/>
            </a:pPr>
            <a:r>
              <a:rPr lang="en-US" dirty="0">
                <a:latin typeface="+mn-lt"/>
              </a:rPr>
              <a:t>good outcomes</a:t>
            </a:r>
          </a:p>
          <a:p>
            <a:pPr marL="285750" indent="-285750">
              <a:buFont typeface="Arial" panose="020B0604020202020204" pitchFamily="34" charset="0"/>
              <a:buChar char="•"/>
            </a:pPr>
            <a:r>
              <a:rPr lang="en-US" dirty="0">
                <a:latin typeface="+mn-lt"/>
              </a:rPr>
              <a:t>low risk of radiation-induced liver disease (RILD)</a:t>
            </a:r>
          </a:p>
        </p:txBody>
      </p:sp>
      <p:pic>
        <p:nvPicPr>
          <p:cNvPr id="5" name="Graphic 4" descr="No sign with solid fill">
            <a:extLst>
              <a:ext uri="{FF2B5EF4-FFF2-40B4-BE49-F238E27FC236}">
                <a16:creationId xmlns:a16="http://schemas.microsoft.com/office/drawing/2014/main" id="{262D93BE-53F8-9E65-41F5-F6ABD24D9D2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0449" y="1490793"/>
            <a:ext cx="1080957" cy="1080957"/>
          </a:xfrm>
          <a:prstGeom prst="rect">
            <a:avLst/>
          </a:prstGeom>
        </p:spPr>
      </p:pic>
      <p:sp>
        <p:nvSpPr>
          <p:cNvPr id="7" name="TextBox 6">
            <a:extLst>
              <a:ext uri="{FF2B5EF4-FFF2-40B4-BE49-F238E27FC236}">
                <a16:creationId xmlns:a16="http://schemas.microsoft.com/office/drawing/2014/main" id="{15319435-A3D1-31AA-0AB1-CF64A899F222}"/>
              </a:ext>
            </a:extLst>
          </p:cNvPr>
          <p:cNvSpPr txBox="1"/>
          <p:nvPr/>
        </p:nvSpPr>
        <p:spPr>
          <a:xfrm>
            <a:off x="3418621" y="2375210"/>
            <a:ext cx="2982179" cy="92333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B7 (maybe B8/9): eligible</a:t>
            </a:r>
          </a:p>
          <a:p>
            <a:pPr marL="285750" indent="-285750">
              <a:buFont typeface="Arial" panose="020B0604020202020204" pitchFamily="34" charset="0"/>
              <a:buChar char="•"/>
            </a:pPr>
            <a:r>
              <a:rPr lang="en-US" dirty="0">
                <a:latin typeface="+mn-lt"/>
              </a:rPr>
              <a:t>not curative</a:t>
            </a:r>
          </a:p>
          <a:p>
            <a:pPr marL="285750" indent="-285750">
              <a:buFont typeface="Arial" panose="020B0604020202020204" pitchFamily="34" charset="0"/>
              <a:buChar char="•"/>
            </a:pPr>
            <a:r>
              <a:rPr lang="en-US" dirty="0">
                <a:latin typeface="+mn-lt"/>
              </a:rPr>
              <a:t>high risk of RILD</a:t>
            </a:r>
          </a:p>
        </p:txBody>
      </p:sp>
      <p:cxnSp>
        <p:nvCxnSpPr>
          <p:cNvPr id="13" name="Elbow Connector 12">
            <a:extLst>
              <a:ext uri="{FF2B5EF4-FFF2-40B4-BE49-F238E27FC236}">
                <a16:creationId xmlns:a16="http://schemas.microsoft.com/office/drawing/2014/main" id="{38B25A38-3CFB-FCB3-7190-CDBDC9EA8252}"/>
              </a:ext>
            </a:extLst>
          </p:cNvPr>
          <p:cNvCxnSpPr>
            <a:cxnSpLocks/>
            <a:stCxn id="7" idx="2"/>
            <a:endCxn id="3" idx="2"/>
          </p:cNvCxnSpPr>
          <p:nvPr/>
        </p:nvCxnSpPr>
        <p:spPr>
          <a:xfrm rot="5400000">
            <a:off x="3218096" y="2160923"/>
            <a:ext cx="553998" cy="2829233"/>
          </a:xfrm>
          <a:prstGeom prst="bentConnector3">
            <a:avLst>
              <a:gd name="adj1" fmla="val 193599"/>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1143402-4152-B4E6-E740-F9C0BD49CADF}"/>
              </a:ext>
            </a:extLst>
          </p:cNvPr>
          <p:cNvSpPr txBox="1"/>
          <p:nvPr/>
        </p:nvSpPr>
        <p:spPr>
          <a:xfrm>
            <a:off x="5085767" y="3298540"/>
            <a:ext cx="3955510" cy="1200329"/>
          </a:xfrm>
          <a:prstGeom prst="rect">
            <a:avLst/>
          </a:prstGeom>
          <a:solidFill>
            <a:schemeClr val="bg1"/>
          </a:solidFill>
          <a:ln>
            <a:solidFill>
              <a:srgbClr val="FF0000"/>
            </a:solidFill>
          </a:ln>
        </p:spPr>
        <p:txBody>
          <a:bodyPr wrap="square" rtlCol="0" anchor="ctr">
            <a:spAutoFit/>
          </a:bodyPr>
          <a:lstStyle/>
          <a:p>
            <a:pPr algn="ctr"/>
            <a:r>
              <a:rPr lang="en-US" sz="2400" dirty="0">
                <a:latin typeface="+mn-lt"/>
              </a:rPr>
              <a:t>If we reduce the risk of RILD, can some of the CP B patients also have curative treatment?</a:t>
            </a:r>
          </a:p>
        </p:txBody>
      </p:sp>
    </p:spTree>
    <p:extLst>
      <p:ext uri="{BB962C8B-B14F-4D97-AF65-F5344CB8AC3E}">
        <p14:creationId xmlns:p14="http://schemas.microsoft.com/office/powerpoint/2010/main" val="331069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192C-183A-B24F-22B6-51F40C0DB419}"/>
              </a:ext>
            </a:extLst>
          </p:cNvPr>
          <p:cNvSpPr>
            <a:spLocks noGrp="1"/>
          </p:cNvSpPr>
          <p:nvPr>
            <p:ph type="title"/>
          </p:nvPr>
        </p:nvSpPr>
        <p:spPr/>
        <p:txBody>
          <a:bodyPr/>
          <a:lstStyle/>
          <a:p>
            <a:r>
              <a:rPr lang="en-US" dirty="0"/>
              <a:t>Baseline liver function</a:t>
            </a:r>
          </a:p>
        </p:txBody>
      </p:sp>
      <p:graphicFrame>
        <p:nvGraphicFramePr>
          <p:cNvPr id="12" name="Table 11">
            <a:extLst>
              <a:ext uri="{FF2B5EF4-FFF2-40B4-BE49-F238E27FC236}">
                <a16:creationId xmlns:a16="http://schemas.microsoft.com/office/drawing/2014/main" id="{063C003D-8C91-7601-87D2-47025B6368CD}"/>
              </a:ext>
            </a:extLst>
          </p:cNvPr>
          <p:cNvGraphicFramePr>
            <a:graphicFrameLocks noGrp="1"/>
          </p:cNvGraphicFramePr>
          <p:nvPr/>
        </p:nvGraphicFramePr>
        <p:xfrm>
          <a:off x="927100" y="1218715"/>
          <a:ext cx="7289799" cy="741680"/>
        </p:xfrm>
        <a:graphic>
          <a:graphicData uri="http://schemas.openxmlformats.org/drawingml/2006/table">
            <a:tbl>
              <a:tblPr firstRow="1" bandRow="1">
                <a:tableStyleId>{5C22544A-7EE6-4342-B048-85BDC9FD1C3A}</a:tableStyleId>
              </a:tblPr>
              <a:tblGrid>
                <a:gridCol w="2429933">
                  <a:extLst>
                    <a:ext uri="{9D8B030D-6E8A-4147-A177-3AD203B41FA5}">
                      <a16:colId xmlns:a16="http://schemas.microsoft.com/office/drawing/2014/main" val="2267894954"/>
                    </a:ext>
                  </a:extLst>
                </a:gridCol>
                <a:gridCol w="2523067">
                  <a:extLst>
                    <a:ext uri="{9D8B030D-6E8A-4147-A177-3AD203B41FA5}">
                      <a16:colId xmlns:a16="http://schemas.microsoft.com/office/drawing/2014/main" val="2288962621"/>
                    </a:ext>
                  </a:extLst>
                </a:gridCol>
                <a:gridCol w="2336799">
                  <a:extLst>
                    <a:ext uri="{9D8B030D-6E8A-4147-A177-3AD203B41FA5}">
                      <a16:colId xmlns:a16="http://schemas.microsoft.com/office/drawing/2014/main" val="1373096704"/>
                    </a:ext>
                  </a:extLst>
                </a:gridCol>
              </a:tblGrid>
              <a:tr h="370840">
                <a:tc>
                  <a:txBody>
                    <a:bodyPr/>
                    <a:lstStyle/>
                    <a:p>
                      <a:r>
                        <a:rPr lang="en-US" dirty="0"/>
                        <a:t>CP A (5-6)</a:t>
                      </a:r>
                    </a:p>
                  </a:txBody>
                  <a:tcPr/>
                </a:tc>
                <a:tc>
                  <a:txBody>
                    <a:bodyPr/>
                    <a:lstStyle/>
                    <a:p>
                      <a:r>
                        <a:rPr lang="en-US" dirty="0"/>
                        <a:t>CP B (7-9)</a:t>
                      </a:r>
                    </a:p>
                  </a:txBody>
                  <a:tcPr/>
                </a:tc>
                <a:tc>
                  <a:txBody>
                    <a:bodyPr/>
                    <a:lstStyle/>
                    <a:p>
                      <a:r>
                        <a:rPr lang="en-US" dirty="0"/>
                        <a:t>CP C (10 and above)</a:t>
                      </a:r>
                    </a:p>
                  </a:txBody>
                  <a:tcPr/>
                </a:tc>
                <a:extLst>
                  <a:ext uri="{0D108BD9-81ED-4DB2-BD59-A6C34878D82A}">
                    <a16:rowId xmlns:a16="http://schemas.microsoft.com/office/drawing/2014/main" val="1879829186"/>
                  </a:ext>
                </a:extLst>
              </a:tr>
              <a:tr h="370840">
                <a:tc>
                  <a:txBody>
                    <a:bodyPr/>
                    <a:lstStyle/>
                    <a:p>
                      <a:r>
                        <a:rPr lang="en-US" dirty="0"/>
                        <a:t>Good liver function</a:t>
                      </a:r>
                    </a:p>
                  </a:txBody>
                  <a:tcPr/>
                </a:tc>
                <a:tc>
                  <a:txBody>
                    <a:bodyPr/>
                    <a:lstStyle/>
                    <a:p>
                      <a:r>
                        <a:rPr lang="en-US" dirty="0"/>
                        <a:t>Moderate liver function</a:t>
                      </a:r>
                    </a:p>
                  </a:txBody>
                  <a:tcPr/>
                </a:tc>
                <a:tc>
                  <a:txBody>
                    <a:bodyPr/>
                    <a:lstStyle/>
                    <a:p>
                      <a:r>
                        <a:rPr lang="en-US" dirty="0"/>
                        <a:t>Poor liver function</a:t>
                      </a:r>
                    </a:p>
                  </a:txBody>
                  <a:tcPr/>
                </a:tc>
                <a:extLst>
                  <a:ext uri="{0D108BD9-81ED-4DB2-BD59-A6C34878D82A}">
                    <a16:rowId xmlns:a16="http://schemas.microsoft.com/office/drawing/2014/main" val="1770140215"/>
                  </a:ext>
                </a:extLst>
              </a:tr>
            </a:tbl>
          </a:graphicData>
        </a:graphic>
      </p:graphicFrame>
      <p:sp>
        <p:nvSpPr>
          <p:cNvPr id="4" name="TextBox 3">
            <a:extLst>
              <a:ext uri="{FF2B5EF4-FFF2-40B4-BE49-F238E27FC236}">
                <a16:creationId xmlns:a16="http://schemas.microsoft.com/office/drawing/2014/main" id="{3D5A07F4-B657-7A74-192A-4182D4B95F01}"/>
              </a:ext>
            </a:extLst>
          </p:cNvPr>
          <p:cNvSpPr txBox="1"/>
          <p:nvPr/>
        </p:nvSpPr>
        <p:spPr>
          <a:xfrm>
            <a:off x="927100" y="2952273"/>
            <a:ext cx="7289799" cy="461665"/>
          </a:xfrm>
          <a:prstGeom prst="rect">
            <a:avLst/>
          </a:prstGeom>
          <a:solidFill>
            <a:schemeClr val="bg1"/>
          </a:solidFill>
          <a:ln>
            <a:solidFill>
              <a:srgbClr val="FF0000"/>
            </a:solidFill>
          </a:ln>
        </p:spPr>
        <p:txBody>
          <a:bodyPr wrap="square" rtlCol="0" anchor="ctr">
            <a:spAutoFit/>
          </a:bodyPr>
          <a:lstStyle/>
          <a:p>
            <a:pPr algn="ctr"/>
            <a:r>
              <a:rPr lang="en-US" sz="2400" dirty="0">
                <a:latin typeface="+mn-lt"/>
              </a:rPr>
              <a:t>Liver function is not uniform</a:t>
            </a:r>
          </a:p>
        </p:txBody>
      </p:sp>
      <p:pic>
        <p:nvPicPr>
          <p:cNvPr id="9" name="Graphic 8" descr="Close outline">
            <a:extLst>
              <a:ext uri="{FF2B5EF4-FFF2-40B4-BE49-F238E27FC236}">
                <a16:creationId xmlns:a16="http://schemas.microsoft.com/office/drawing/2014/main" id="{B80AC7F4-CAD0-3EFA-5959-0E83BCDA9F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73963" y="656931"/>
            <a:ext cx="1996070" cy="1996070"/>
          </a:xfrm>
          <a:prstGeom prst="rect">
            <a:avLst/>
          </a:prstGeom>
        </p:spPr>
      </p:pic>
      <p:sp>
        <p:nvSpPr>
          <p:cNvPr id="10" name="TextBox 9">
            <a:extLst>
              <a:ext uri="{FF2B5EF4-FFF2-40B4-BE49-F238E27FC236}">
                <a16:creationId xmlns:a16="http://schemas.microsoft.com/office/drawing/2014/main" id="{C6D2CB48-3EAE-CFD6-0A02-A6DBE52D7485}"/>
              </a:ext>
            </a:extLst>
          </p:cNvPr>
          <p:cNvSpPr txBox="1"/>
          <p:nvPr/>
        </p:nvSpPr>
        <p:spPr>
          <a:xfrm>
            <a:off x="5096107" y="656931"/>
            <a:ext cx="2377574" cy="369332"/>
          </a:xfrm>
          <a:prstGeom prst="rect">
            <a:avLst/>
          </a:prstGeom>
          <a:noFill/>
        </p:spPr>
        <p:txBody>
          <a:bodyPr wrap="none" rtlCol="0">
            <a:spAutoFit/>
          </a:bodyPr>
          <a:lstStyle/>
          <a:p>
            <a:r>
              <a:rPr lang="en-US" dirty="0"/>
              <a:t>no spatial information</a:t>
            </a:r>
          </a:p>
        </p:txBody>
      </p:sp>
    </p:spTree>
    <p:extLst>
      <p:ext uri="{BB962C8B-B14F-4D97-AF65-F5344CB8AC3E}">
        <p14:creationId xmlns:p14="http://schemas.microsoft.com/office/powerpoint/2010/main" val="86915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B430-D584-CA44-85C8-48EEAC7DEE27}"/>
              </a:ext>
            </a:extLst>
          </p:cNvPr>
          <p:cNvSpPr>
            <a:spLocks noGrp="1"/>
          </p:cNvSpPr>
          <p:nvPr>
            <p:ph type="title"/>
          </p:nvPr>
        </p:nvSpPr>
        <p:spPr/>
        <p:txBody>
          <a:bodyPr/>
          <a:lstStyle/>
          <a:p>
            <a:r>
              <a:rPr lang="en-US" dirty="0"/>
              <a:t>The concept of PRISM</a:t>
            </a:r>
          </a:p>
        </p:txBody>
      </p:sp>
      <p:sp>
        <p:nvSpPr>
          <p:cNvPr id="3" name="Content Placeholder 2">
            <a:extLst>
              <a:ext uri="{FF2B5EF4-FFF2-40B4-BE49-F238E27FC236}">
                <a16:creationId xmlns:a16="http://schemas.microsoft.com/office/drawing/2014/main" id="{9D0F91BB-C0F4-C4AC-DAFF-C52E7A096D65}"/>
              </a:ext>
            </a:extLst>
          </p:cNvPr>
          <p:cNvSpPr>
            <a:spLocks noGrp="1"/>
          </p:cNvSpPr>
          <p:nvPr>
            <p:ph idx="1"/>
          </p:nvPr>
        </p:nvSpPr>
        <p:spPr>
          <a:xfrm>
            <a:off x="457200" y="944563"/>
            <a:ext cx="8229600" cy="3575050"/>
          </a:xfrm>
        </p:spPr>
        <p:txBody>
          <a:bodyPr/>
          <a:lstStyle/>
          <a:p>
            <a:r>
              <a:rPr lang="en-US" dirty="0"/>
              <a:t>Use MRI to measure patient’s regional liver function to </a:t>
            </a:r>
          </a:p>
          <a:p>
            <a:pPr lvl="1"/>
            <a:r>
              <a:rPr lang="en-US" dirty="0"/>
              <a:t>protect high functioning regions </a:t>
            </a:r>
          </a:p>
          <a:p>
            <a:pPr lvl="1"/>
            <a:r>
              <a:rPr lang="en-US" dirty="0"/>
              <a:t>sacrifice low functioning regions</a:t>
            </a:r>
          </a:p>
          <a:p>
            <a:pPr lvl="1"/>
            <a:r>
              <a:rPr lang="en-US" dirty="0"/>
              <a:t>increase dose to </a:t>
            </a:r>
            <a:r>
              <a:rPr lang="en-US" dirty="0" err="1"/>
              <a:t>tumour</a:t>
            </a:r>
            <a:r>
              <a:rPr lang="en-US" dirty="0"/>
              <a:t>?</a:t>
            </a:r>
          </a:p>
          <a:p>
            <a:endParaRPr lang="en-US" dirty="0"/>
          </a:p>
          <a:p>
            <a:r>
              <a:rPr lang="en-US" dirty="0"/>
              <a:t>Liver can repair - what is the threshold dose?</a:t>
            </a:r>
          </a:p>
          <a:p>
            <a:r>
              <a:rPr lang="en-US" dirty="0"/>
              <a:t>Mid-treatment MRI for adaptation to </a:t>
            </a:r>
          </a:p>
          <a:p>
            <a:pPr lvl="1"/>
            <a:r>
              <a:rPr lang="en-US" dirty="0"/>
              <a:t>reduce dose to improve safety, </a:t>
            </a:r>
          </a:p>
          <a:p>
            <a:pPr lvl="1"/>
            <a:r>
              <a:rPr lang="en-US" dirty="0"/>
              <a:t>or increase dose to improve chances of cure </a:t>
            </a:r>
          </a:p>
        </p:txBody>
      </p:sp>
      <p:cxnSp>
        <p:nvCxnSpPr>
          <p:cNvPr id="5" name="Straight Connector 4">
            <a:extLst>
              <a:ext uri="{FF2B5EF4-FFF2-40B4-BE49-F238E27FC236}">
                <a16:creationId xmlns:a16="http://schemas.microsoft.com/office/drawing/2014/main" id="{8030E7FA-8409-50BD-3314-15BE30F20E57}"/>
              </a:ext>
            </a:extLst>
          </p:cNvPr>
          <p:cNvCxnSpPr>
            <a:cxnSpLocks/>
          </p:cNvCxnSpPr>
          <p:nvPr/>
        </p:nvCxnSpPr>
        <p:spPr>
          <a:xfrm>
            <a:off x="5173133" y="1447800"/>
            <a:ext cx="0" cy="559420"/>
          </a:xfrm>
          <a:prstGeom prst="line">
            <a:avLst/>
          </a:prstGeom>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350B0AD-7D8F-F3E1-B168-CAD21BAD2513}"/>
              </a:ext>
            </a:extLst>
          </p:cNvPr>
          <p:cNvSpPr txBox="1"/>
          <p:nvPr/>
        </p:nvSpPr>
        <p:spPr>
          <a:xfrm>
            <a:off x="5262343" y="1542844"/>
            <a:ext cx="2751074" cy="369332"/>
          </a:xfrm>
          <a:prstGeom prst="rect">
            <a:avLst/>
          </a:prstGeom>
          <a:noFill/>
        </p:spPr>
        <p:txBody>
          <a:bodyPr wrap="none" rtlCol="0">
            <a:spAutoFit/>
          </a:bodyPr>
          <a:lstStyle/>
          <a:p>
            <a:r>
              <a:rPr lang="en-US" dirty="0">
                <a:solidFill>
                  <a:srgbClr val="E82B00"/>
                </a:solidFill>
                <a:latin typeface="+mn-lt"/>
              </a:rPr>
              <a:t>functional sparing in lung RT</a:t>
            </a:r>
          </a:p>
        </p:txBody>
      </p:sp>
    </p:spTree>
    <p:extLst>
      <p:ext uri="{BB962C8B-B14F-4D97-AF65-F5344CB8AC3E}">
        <p14:creationId xmlns:p14="http://schemas.microsoft.com/office/powerpoint/2010/main" val="266787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F946-DE4C-3745-CB37-182D04B1DF21}"/>
              </a:ext>
            </a:extLst>
          </p:cNvPr>
          <p:cNvSpPr>
            <a:spLocks noGrp="1"/>
          </p:cNvSpPr>
          <p:nvPr>
            <p:ph type="title"/>
          </p:nvPr>
        </p:nvSpPr>
        <p:spPr/>
        <p:txBody>
          <a:bodyPr/>
          <a:lstStyle/>
          <a:p>
            <a:r>
              <a:rPr lang="en-US" dirty="0"/>
              <a:t>Literature</a:t>
            </a:r>
          </a:p>
        </p:txBody>
      </p:sp>
      <p:pic>
        <p:nvPicPr>
          <p:cNvPr id="4" name="Picture 3">
            <a:extLst>
              <a:ext uri="{FF2B5EF4-FFF2-40B4-BE49-F238E27FC236}">
                <a16:creationId xmlns:a16="http://schemas.microsoft.com/office/drawing/2014/main" id="{5E4ADBB4-AB2D-8E5F-9A12-F7B9F554FC8A}"/>
              </a:ext>
            </a:extLst>
          </p:cNvPr>
          <p:cNvPicPr>
            <a:picLocks noChangeAspect="1"/>
          </p:cNvPicPr>
          <p:nvPr/>
        </p:nvPicPr>
        <p:blipFill>
          <a:blip r:embed="rId2"/>
          <a:stretch>
            <a:fillRect/>
          </a:stretch>
        </p:blipFill>
        <p:spPr>
          <a:xfrm>
            <a:off x="228599" y="944563"/>
            <a:ext cx="4164980" cy="1793767"/>
          </a:xfrm>
          <a:prstGeom prst="rect">
            <a:avLst/>
          </a:prstGeom>
        </p:spPr>
      </p:pic>
      <p:sp>
        <p:nvSpPr>
          <p:cNvPr id="5" name="TextBox 4">
            <a:extLst>
              <a:ext uri="{FF2B5EF4-FFF2-40B4-BE49-F238E27FC236}">
                <a16:creationId xmlns:a16="http://schemas.microsoft.com/office/drawing/2014/main" id="{02AE9DC7-FDAB-866D-9C41-389B036C7100}"/>
              </a:ext>
            </a:extLst>
          </p:cNvPr>
          <p:cNvSpPr txBox="1"/>
          <p:nvPr/>
        </p:nvSpPr>
        <p:spPr>
          <a:xfrm>
            <a:off x="228599" y="2738330"/>
            <a:ext cx="4343401" cy="830997"/>
          </a:xfrm>
          <a:prstGeom prst="rect">
            <a:avLst/>
          </a:prstGeom>
          <a:noFill/>
        </p:spPr>
        <p:txBody>
          <a:bodyPr wrap="square" rtlCol="0">
            <a:spAutoFit/>
          </a:bodyPr>
          <a:lstStyle/>
          <a:p>
            <a:r>
              <a:rPr lang="en-AU" sz="1600" b="0" i="0" u="none" strike="noStrike" dirty="0">
                <a:solidFill>
                  <a:srgbClr val="E64626"/>
                </a:solidFill>
                <a:effectLst/>
                <a:latin typeface="+mn-lt"/>
              </a:rPr>
              <a:t>“EOB-MRI–guided SBRT planning using the IMRT technique may improve functional liver preservation</a:t>
            </a:r>
            <a:r>
              <a:rPr lang="en-AU" sz="1600" b="0" i="0" strike="noStrike" dirty="0">
                <a:solidFill>
                  <a:srgbClr val="E64626"/>
                </a:solidFill>
                <a:effectLst/>
                <a:latin typeface="+mn-lt"/>
              </a:rPr>
              <a:t> </a:t>
            </a:r>
            <a:r>
              <a:rPr lang="en-AU" sz="1600" b="0" i="0" u="none" strike="noStrike" dirty="0">
                <a:solidFill>
                  <a:srgbClr val="E64626"/>
                </a:solidFill>
                <a:effectLst/>
                <a:latin typeface="+mn-lt"/>
              </a:rPr>
              <a:t>in patients with HCC”</a:t>
            </a:r>
            <a:endParaRPr lang="en-US" sz="1600" dirty="0">
              <a:solidFill>
                <a:srgbClr val="E64626"/>
              </a:solidFill>
              <a:latin typeface="+mn-lt"/>
            </a:endParaRPr>
          </a:p>
        </p:txBody>
      </p:sp>
      <p:pic>
        <p:nvPicPr>
          <p:cNvPr id="6" name="Picture 5">
            <a:extLst>
              <a:ext uri="{FF2B5EF4-FFF2-40B4-BE49-F238E27FC236}">
                <a16:creationId xmlns:a16="http://schemas.microsoft.com/office/drawing/2014/main" id="{3BE2762D-8C15-809F-0978-EA26C5D8EFF6}"/>
              </a:ext>
            </a:extLst>
          </p:cNvPr>
          <p:cNvPicPr>
            <a:picLocks noChangeAspect="1"/>
          </p:cNvPicPr>
          <p:nvPr/>
        </p:nvPicPr>
        <p:blipFill>
          <a:blip r:embed="rId3"/>
          <a:stretch>
            <a:fillRect/>
          </a:stretch>
        </p:blipFill>
        <p:spPr>
          <a:xfrm>
            <a:off x="5352584" y="147174"/>
            <a:ext cx="3105615" cy="1937574"/>
          </a:xfrm>
          <a:prstGeom prst="rect">
            <a:avLst/>
          </a:prstGeom>
        </p:spPr>
      </p:pic>
      <p:sp>
        <p:nvSpPr>
          <p:cNvPr id="7" name="TextBox 6">
            <a:extLst>
              <a:ext uri="{FF2B5EF4-FFF2-40B4-BE49-F238E27FC236}">
                <a16:creationId xmlns:a16="http://schemas.microsoft.com/office/drawing/2014/main" id="{6B84D1F9-8B4A-F47C-3064-FA6887ADD56B}"/>
              </a:ext>
            </a:extLst>
          </p:cNvPr>
          <p:cNvSpPr txBox="1"/>
          <p:nvPr/>
        </p:nvSpPr>
        <p:spPr>
          <a:xfrm>
            <a:off x="5352584" y="2074767"/>
            <a:ext cx="3791416" cy="1569660"/>
          </a:xfrm>
          <a:prstGeom prst="rect">
            <a:avLst/>
          </a:prstGeom>
          <a:noFill/>
        </p:spPr>
        <p:txBody>
          <a:bodyPr wrap="square" rtlCol="0">
            <a:spAutoFit/>
          </a:bodyPr>
          <a:lstStyle/>
          <a:p>
            <a:r>
              <a:rPr lang="en-AU" sz="1600" b="0" i="0" u="none" strike="noStrike" dirty="0">
                <a:solidFill>
                  <a:srgbClr val="E64626"/>
                </a:solidFill>
                <a:effectLst/>
                <a:latin typeface="+mn-lt"/>
              </a:rPr>
              <a:t>“Functional treatment planning with 99mTc </a:t>
            </a:r>
            <a:r>
              <a:rPr lang="en-AU" sz="1600" b="0" i="0" u="none" strike="noStrike" dirty="0" err="1">
                <a:solidFill>
                  <a:srgbClr val="E64626"/>
                </a:solidFill>
                <a:effectLst/>
                <a:latin typeface="+mn-lt"/>
              </a:rPr>
              <a:t>sulfur</a:t>
            </a:r>
            <a:r>
              <a:rPr lang="en-AU" sz="1600" b="0" i="0" u="none" strike="noStrike" dirty="0">
                <a:solidFill>
                  <a:srgbClr val="E64626"/>
                </a:solidFill>
                <a:effectLst/>
                <a:latin typeface="+mn-lt"/>
              </a:rPr>
              <a:t> colloid SPECT/CT allows identification and avoidance of functional hepatic parenchyma in patients with CP-B/C cirrhosis, leading to low toxicity and satisfactory transplant outcomes”</a:t>
            </a:r>
            <a:endParaRPr lang="en-US" sz="1600" dirty="0">
              <a:solidFill>
                <a:srgbClr val="E64626"/>
              </a:solidFill>
              <a:latin typeface="+mn-lt"/>
            </a:endParaRPr>
          </a:p>
        </p:txBody>
      </p:sp>
      <p:pic>
        <p:nvPicPr>
          <p:cNvPr id="8" name="Picture 7">
            <a:extLst>
              <a:ext uri="{FF2B5EF4-FFF2-40B4-BE49-F238E27FC236}">
                <a16:creationId xmlns:a16="http://schemas.microsoft.com/office/drawing/2014/main" id="{F5DEB273-694D-0EC7-17D2-08E2A4763EC3}"/>
              </a:ext>
            </a:extLst>
          </p:cNvPr>
          <p:cNvPicPr>
            <a:picLocks noChangeAspect="1"/>
          </p:cNvPicPr>
          <p:nvPr/>
        </p:nvPicPr>
        <p:blipFill>
          <a:blip r:embed="rId4"/>
          <a:stretch>
            <a:fillRect/>
          </a:stretch>
        </p:blipFill>
        <p:spPr>
          <a:xfrm>
            <a:off x="2012796" y="2074767"/>
            <a:ext cx="4544122" cy="2231847"/>
          </a:xfrm>
          <a:prstGeom prst="rect">
            <a:avLst/>
          </a:prstGeom>
        </p:spPr>
      </p:pic>
      <p:sp>
        <p:nvSpPr>
          <p:cNvPr id="9" name="TextBox 8">
            <a:extLst>
              <a:ext uri="{FF2B5EF4-FFF2-40B4-BE49-F238E27FC236}">
                <a16:creationId xmlns:a16="http://schemas.microsoft.com/office/drawing/2014/main" id="{2008F97D-9942-4270-524A-C0C85857BC6F}"/>
              </a:ext>
            </a:extLst>
          </p:cNvPr>
          <p:cNvSpPr txBox="1"/>
          <p:nvPr/>
        </p:nvSpPr>
        <p:spPr>
          <a:xfrm>
            <a:off x="2709745" y="4225190"/>
            <a:ext cx="5285678" cy="830997"/>
          </a:xfrm>
          <a:prstGeom prst="rect">
            <a:avLst/>
          </a:prstGeom>
          <a:noFill/>
        </p:spPr>
        <p:txBody>
          <a:bodyPr wrap="square" rtlCol="0">
            <a:spAutoFit/>
          </a:bodyPr>
          <a:lstStyle/>
          <a:p>
            <a:r>
              <a:rPr lang="en-AU" sz="1600" b="0" i="0" u="none" strike="noStrike" dirty="0">
                <a:solidFill>
                  <a:srgbClr val="E64626"/>
                </a:solidFill>
                <a:effectLst/>
                <a:latin typeface="+mn-lt"/>
              </a:rPr>
              <a:t>“Individualized adaptive treatment approach allows for acceptable toxicity </a:t>
            </a:r>
            <a:r>
              <a:rPr lang="en-AU" sz="1400" dirty="0">
                <a:solidFill>
                  <a:srgbClr val="E64626"/>
                </a:solidFill>
                <a:latin typeface="+mn-lt"/>
              </a:rPr>
              <a:t>and</a:t>
            </a:r>
            <a:r>
              <a:rPr lang="en-AU" sz="1600" b="0" i="0" u="none" strike="noStrike" dirty="0">
                <a:solidFill>
                  <a:srgbClr val="E64626"/>
                </a:solidFill>
                <a:effectLst/>
                <a:latin typeface="+mn-lt"/>
              </a:rPr>
              <a:t> effective local control in patients with HCC and CTP-B liver disease”</a:t>
            </a:r>
            <a:endParaRPr lang="en-US" sz="1600" dirty="0">
              <a:solidFill>
                <a:srgbClr val="E64626"/>
              </a:solidFill>
              <a:latin typeface="+mn-lt"/>
            </a:endParaRPr>
          </a:p>
        </p:txBody>
      </p:sp>
    </p:spTree>
    <p:extLst>
      <p:ext uri="{BB962C8B-B14F-4D97-AF65-F5344CB8AC3E}">
        <p14:creationId xmlns:p14="http://schemas.microsoft.com/office/powerpoint/2010/main" val="291612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1942-54AF-2304-643D-E8F7495475C0}"/>
              </a:ext>
            </a:extLst>
          </p:cNvPr>
          <p:cNvSpPr>
            <a:spLocks noGrp="1"/>
          </p:cNvSpPr>
          <p:nvPr>
            <p:ph type="title"/>
          </p:nvPr>
        </p:nvSpPr>
        <p:spPr>
          <a:xfrm>
            <a:off x="457200" y="87313"/>
            <a:ext cx="8229600" cy="857250"/>
          </a:xfrm>
        </p:spPr>
        <p:txBody>
          <a:bodyPr wrap="square" anchor="ctr">
            <a:normAutofit/>
          </a:bodyPr>
          <a:lstStyle/>
          <a:p>
            <a:r>
              <a:rPr lang="en-US" dirty="0" err="1"/>
              <a:t>Gadoxetic</a:t>
            </a:r>
            <a:r>
              <a:rPr lang="en-US" dirty="0"/>
              <a:t> acid DCE-MRI</a:t>
            </a:r>
          </a:p>
        </p:txBody>
      </p:sp>
      <p:sp>
        <p:nvSpPr>
          <p:cNvPr id="3" name="Content Placeholder 2">
            <a:extLst>
              <a:ext uri="{FF2B5EF4-FFF2-40B4-BE49-F238E27FC236}">
                <a16:creationId xmlns:a16="http://schemas.microsoft.com/office/drawing/2014/main" id="{B9BDD921-B31F-0F22-3E30-8AC546D6A13F}"/>
              </a:ext>
            </a:extLst>
          </p:cNvPr>
          <p:cNvSpPr>
            <a:spLocks noGrp="1"/>
          </p:cNvSpPr>
          <p:nvPr>
            <p:ph sz="half" idx="1"/>
          </p:nvPr>
        </p:nvSpPr>
        <p:spPr>
          <a:xfrm>
            <a:off x="457200" y="1019944"/>
            <a:ext cx="4038600" cy="3394472"/>
          </a:xfrm>
        </p:spPr>
        <p:txBody>
          <a:bodyPr wrap="square" anchor="t">
            <a:normAutofit/>
          </a:bodyPr>
          <a:lstStyle/>
          <a:p>
            <a:r>
              <a:rPr lang="en-US" dirty="0"/>
              <a:t>MRI contrast agent</a:t>
            </a:r>
          </a:p>
          <a:p>
            <a:r>
              <a:rPr lang="en-US" dirty="0"/>
              <a:t>Liver-specific </a:t>
            </a:r>
          </a:p>
          <a:p>
            <a:r>
              <a:rPr lang="en-US" dirty="0" err="1"/>
              <a:t>Primovist</a:t>
            </a:r>
            <a:r>
              <a:rPr lang="en-US" dirty="0"/>
              <a:t>/</a:t>
            </a:r>
            <a:r>
              <a:rPr lang="en-US" dirty="0" err="1"/>
              <a:t>Eovist</a:t>
            </a:r>
            <a:endParaRPr lang="en-US" dirty="0"/>
          </a:p>
          <a:p>
            <a:r>
              <a:rPr lang="en-US" dirty="0"/>
              <a:t>DCE: Dynamic contrast enhanced</a:t>
            </a:r>
          </a:p>
        </p:txBody>
      </p:sp>
      <p:pic>
        <p:nvPicPr>
          <p:cNvPr id="5122" name="Picture 2" descr="A diagram of a cell membrane&#10;&#10;Description automatically generated">
            <a:extLst>
              <a:ext uri="{FF2B5EF4-FFF2-40B4-BE49-F238E27FC236}">
                <a16:creationId xmlns:a16="http://schemas.microsoft.com/office/drawing/2014/main" id="{99042AD1-3734-4735-F18F-E5D56D4E9A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179283" y="1091091"/>
            <a:ext cx="4730541" cy="2961318"/>
          </a:xfrm>
          <a:prstGeom prst="rect">
            <a:avLst/>
          </a:prstGeom>
          <a:solidFill>
            <a:srgbClr val="FFFFFF"/>
          </a:solidFill>
        </p:spPr>
      </p:pic>
    </p:spTree>
    <p:extLst>
      <p:ext uri="{BB962C8B-B14F-4D97-AF65-F5344CB8AC3E}">
        <p14:creationId xmlns:p14="http://schemas.microsoft.com/office/powerpoint/2010/main" val="271329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9020-E3B1-0376-032F-CF0106055224}"/>
              </a:ext>
            </a:extLst>
          </p:cNvPr>
          <p:cNvSpPr>
            <a:spLocks noGrp="1"/>
          </p:cNvSpPr>
          <p:nvPr>
            <p:ph type="title"/>
          </p:nvPr>
        </p:nvSpPr>
        <p:spPr/>
        <p:txBody>
          <a:bodyPr/>
          <a:lstStyle/>
          <a:p>
            <a:r>
              <a:rPr lang="en-US" dirty="0" err="1"/>
              <a:t>Gadoxetate</a:t>
            </a:r>
            <a:r>
              <a:rPr lang="en-US" dirty="0"/>
              <a:t> DCE-MRI – diagnostic setting</a:t>
            </a:r>
          </a:p>
        </p:txBody>
      </p:sp>
      <p:grpSp>
        <p:nvGrpSpPr>
          <p:cNvPr id="13" name="Group 12">
            <a:extLst>
              <a:ext uri="{FF2B5EF4-FFF2-40B4-BE49-F238E27FC236}">
                <a16:creationId xmlns:a16="http://schemas.microsoft.com/office/drawing/2014/main" id="{C40A1F42-8DE7-11F6-1AE8-C10F23B8F879}"/>
              </a:ext>
            </a:extLst>
          </p:cNvPr>
          <p:cNvGrpSpPr/>
          <p:nvPr/>
        </p:nvGrpSpPr>
        <p:grpSpPr>
          <a:xfrm>
            <a:off x="557561" y="1274643"/>
            <a:ext cx="8146083" cy="1220399"/>
            <a:chOff x="3040380" y="1274644"/>
            <a:chExt cx="5663264" cy="905994"/>
          </a:xfrm>
        </p:grpSpPr>
        <p:sp>
          <p:nvSpPr>
            <p:cNvPr id="4" name="TextBox 3">
              <a:extLst>
                <a:ext uri="{FF2B5EF4-FFF2-40B4-BE49-F238E27FC236}">
                  <a16:creationId xmlns:a16="http://schemas.microsoft.com/office/drawing/2014/main" id="{B6E3A8A0-7E81-C3E4-F57C-11E1ADFFA5EF}"/>
                </a:ext>
              </a:extLst>
            </p:cNvPr>
            <p:cNvSpPr txBox="1"/>
            <p:nvPr/>
          </p:nvSpPr>
          <p:spPr>
            <a:xfrm>
              <a:off x="3659160" y="1622123"/>
              <a:ext cx="1026243" cy="251334"/>
            </a:xfrm>
            <a:prstGeom prst="rect">
              <a:avLst/>
            </a:prstGeom>
            <a:noFill/>
          </p:spPr>
          <p:txBody>
            <a:bodyPr wrap="square" rtlCol="0">
              <a:spAutoFit/>
            </a:bodyPr>
            <a:lstStyle/>
            <a:p>
              <a:r>
                <a:rPr lang="en-US" sz="1600" dirty="0">
                  <a:latin typeface="+mn-lt"/>
                </a:rPr>
                <a:t>CA injection</a:t>
              </a:r>
            </a:p>
          </p:txBody>
        </p:sp>
        <p:sp>
          <p:nvSpPr>
            <p:cNvPr id="5" name="Down Arrow 29">
              <a:extLst>
                <a:ext uri="{FF2B5EF4-FFF2-40B4-BE49-F238E27FC236}">
                  <a16:creationId xmlns:a16="http://schemas.microsoft.com/office/drawing/2014/main" id="{5D51532D-76A4-498D-9190-A5BDECBE4920}"/>
                </a:ext>
              </a:extLst>
            </p:cNvPr>
            <p:cNvSpPr/>
            <p:nvPr/>
          </p:nvSpPr>
          <p:spPr>
            <a:xfrm>
              <a:off x="4040614" y="1839054"/>
              <a:ext cx="91439" cy="90250"/>
            </a:xfrm>
            <a:prstGeom prst="downArrow">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Rectangle 5">
              <a:extLst>
                <a:ext uri="{FF2B5EF4-FFF2-40B4-BE49-F238E27FC236}">
                  <a16:creationId xmlns:a16="http://schemas.microsoft.com/office/drawing/2014/main" id="{9FD2A9BD-10F2-3A51-3639-A51D1CC4D50F}"/>
                </a:ext>
              </a:extLst>
            </p:cNvPr>
            <p:cNvSpPr/>
            <p:nvPr/>
          </p:nvSpPr>
          <p:spPr>
            <a:xfrm>
              <a:off x="4429485" y="1281604"/>
              <a:ext cx="571499" cy="647700"/>
            </a:xfrm>
            <a:prstGeom prst="rect">
              <a:avLst/>
            </a:prstGeom>
            <a:solidFill>
              <a:srgbClr val="4E8F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3">
                      <a:lumMod val="50000"/>
                    </a:schemeClr>
                  </a:solidFill>
                </a:rPr>
                <a:t>Arterial phase</a:t>
              </a:r>
            </a:p>
          </p:txBody>
        </p:sp>
        <p:sp>
          <p:nvSpPr>
            <p:cNvPr id="7" name="Rectangle 6">
              <a:extLst>
                <a:ext uri="{FF2B5EF4-FFF2-40B4-BE49-F238E27FC236}">
                  <a16:creationId xmlns:a16="http://schemas.microsoft.com/office/drawing/2014/main" id="{31697A5A-B15A-5A0E-0304-38353B534F9C}"/>
                </a:ext>
              </a:extLst>
            </p:cNvPr>
            <p:cNvSpPr/>
            <p:nvPr/>
          </p:nvSpPr>
          <p:spPr>
            <a:xfrm>
              <a:off x="4997175" y="1281604"/>
              <a:ext cx="556260" cy="647700"/>
            </a:xfrm>
            <a:prstGeom prst="rect">
              <a:avLst/>
            </a:prstGeom>
            <a:solidFill>
              <a:srgbClr val="4E8F00">
                <a:alpha val="5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3">
                      <a:lumMod val="50000"/>
                    </a:schemeClr>
                  </a:solidFill>
                </a:rPr>
                <a:t>Portal venous phase</a:t>
              </a:r>
            </a:p>
          </p:txBody>
        </p:sp>
        <p:sp>
          <p:nvSpPr>
            <p:cNvPr id="8" name="Rectangle 7">
              <a:extLst>
                <a:ext uri="{FF2B5EF4-FFF2-40B4-BE49-F238E27FC236}">
                  <a16:creationId xmlns:a16="http://schemas.microsoft.com/office/drawing/2014/main" id="{B8EA76C3-54C3-268B-B23F-8F4130D8344B}"/>
                </a:ext>
              </a:extLst>
            </p:cNvPr>
            <p:cNvSpPr/>
            <p:nvPr/>
          </p:nvSpPr>
          <p:spPr>
            <a:xfrm>
              <a:off x="7120467" y="1274644"/>
              <a:ext cx="571499" cy="647700"/>
            </a:xfrm>
            <a:prstGeom prst="rect">
              <a:avLst/>
            </a:prstGeom>
            <a:solidFill>
              <a:srgbClr val="4E8F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3">
                      <a:lumMod val="50000"/>
                    </a:schemeClr>
                  </a:solidFill>
                </a:rPr>
                <a:t>Hepatocyte phase</a:t>
              </a:r>
            </a:p>
          </p:txBody>
        </p:sp>
        <p:cxnSp>
          <p:nvCxnSpPr>
            <p:cNvPr id="9" name="Straight Arrow Connector 8">
              <a:extLst>
                <a:ext uri="{FF2B5EF4-FFF2-40B4-BE49-F238E27FC236}">
                  <a16:creationId xmlns:a16="http://schemas.microsoft.com/office/drawing/2014/main" id="{23C4C7F6-AA69-9268-CC59-6AC9E67967DD}"/>
                </a:ext>
              </a:extLst>
            </p:cNvPr>
            <p:cNvCxnSpPr>
              <a:cxnSpLocks/>
            </p:cNvCxnSpPr>
            <p:nvPr/>
          </p:nvCxnSpPr>
          <p:spPr>
            <a:xfrm>
              <a:off x="3040380" y="1929304"/>
              <a:ext cx="5377180" cy="0"/>
            </a:xfrm>
            <a:prstGeom prst="straightConnector1">
              <a:avLst/>
            </a:prstGeom>
            <a:ln w="28575">
              <a:solidFill>
                <a:srgbClr val="5E8A2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0C3E590-AEF3-2371-6943-E39AB523F05E}"/>
                </a:ext>
              </a:extLst>
            </p:cNvPr>
            <p:cNvSpPr txBox="1"/>
            <p:nvPr/>
          </p:nvSpPr>
          <p:spPr>
            <a:xfrm>
              <a:off x="8135860" y="1929304"/>
              <a:ext cx="567784" cy="251334"/>
            </a:xfrm>
            <a:prstGeom prst="rect">
              <a:avLst/>
            </a:prstGeom>
            <a:noFill/>
          </p:spPr>
          <p:txBody>
            <a:bodyPr wrap="square" rtlCol="0">
              <a:spAutoFit/>
            </a:bodyPr>
            <a:lstStyle/>
            <a:p>
              <a:r>
                <a:rPr lang="en-US" sz="1600" dirty="0">
                  <a:latin typeface="+mn-lt"/>
                </a:rPr>
                <a:t>time</a:t>
              </a:r>
            </a:p>
          </p:txBody>
        </p:sp>
        <p:sp>
          <p:nvSpPr>
            <p:cNvPr id="11" name="Rectangle 10">
              <a:extLst>
                <a:ext uri="{FF2B5EF4-FFF2-40B4-BE49-F238E27FC236}">
                  <a16:creationId xmlns:a16="http://schemas.microsoft.com/office/drawing/2014/main" id="{9D47BA94-C8C1-1202-F7B8-D50178F9A16A}"/>
                </a:ext>
              </a:extLst>
            </p:cNvPr>
            <p:cNvSpPr/>
            <p:nvPr/>
          </p:nvSpPr>
          <p:spPr>
            <a:xfrm>
              <a:off x="3040380" y="1281604"/>
              <a:ext cx="617220" cy="647700"/>
            </a:xfrm>
            <a:prstGeom prst="rect">
              <a:avLst/>
            </a:prstGeom>
            <a:solidFill>
              <a:srgbClr val="4E8F00">
                <a:alpha val="5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accent3">
                      <a:lumMod val="50000"/>
                    </a:schemeClr>
                  </a:solidFill>
                </a:rPr>
                <a:t>Baseline phase</a:t>
              </a:r>
            </a:p>
          </p:txBody>
        </p:sp>
      </p:grpSp>
      <p:sp>
        <p:nvSpPr>
          <p:cNvPr id="18" name="TextBox 17">
            <a:extLst>
              <a:ext uri="{FF2B5EF4-FFF2-40B4-BE49-F238E27FC236}">
                <a16:creationId xmlns:a16="http://schemas.microsoft.com/office/drawing/2014/main" id="{EF48BC92-D04C-389B-0609-D1EA7BE8E7B2}"/>
              </a:ext>
            </a:extLst>
          </p:cNvPr>
          <p:cNvSpPr txBox="1"/>
          <p:nvPr/>
        </p:nvSpPr>
        <p:spPr>
          <a:xfrm>
            <a:off x="4731378" y="3932008"/>
            <a:ext cx="3513632" cy="1200329"/>
          </a:xfrm>
          <a:prstGeom prst="rect">
            <a:avLst/>
          </a:prstGeom>
          <a:noFill/>
        </p:spPr>
        <p:txBody>
          <a:bodyPr wrap="square" rtlCol="0">
            <a:spAutoFit/>
          </a:bodyPr>
          <a:lstStyle/>
          <a:p>
            <a:pPr marL="342900" indent="-342900">
              <a:buFont typeface="Wingdings" panose="05000000000000000000" pitchFamily="2" charset="2"/>
              <a:buChar char="v"/>
            </a:pPr>
            <a:r>
              <a:rPr lang="en-AU" dirty="0">
                <a:solidFill>
                  <a:schemeClr val="accent1"/>
                </a:solidFill>
                <a:latin typeface="+mn-lt"/>
              </a:rPr>
              <a:t>Difficulties in timing the phases</a:t>
            </a:r>
          </a:p>
          <a:p>
            <a:pPr marL="342900" indent="-342900">
              <a:buFont typeface="Wingdings" panose="05000000000000000000" pitchFamily="2" charset="2"/>
              <a:buChar char="v"/>
            </a:pPr>
            <a:r>
              <a:rPr lang="en-AU" dirty="0">
                <a:solidFill>
                  <a:schemeClr val="accent1"/>
                </a:solidFill>
                <a:latin typeface="+mn-lt"/>
              </a:rPr>
              <a:t>Breath-holds</a:t>
            </a:r>
          </a:p>
          <a:p>
            <a:pPr marL="342900" indent="-342900">
              <a:buFont typeface="Wingdings" panose="05000000000000000000" pitchFamily="2" charset="2"/>
              <a:buChar char="v"/>
            </a:pPr>
            <a:r>
              <a:rPr lang="en-AU" dirty="0">
                <a:solidFill>
                  <a:schemeClr val="accent1"/>
                </a:solidFill>
                <a:latin typeface="+mn-lt"/>
              </a:rPr>
              <a:t>Qualitative interpretation of liver function</a:t>
            </a:r>
          </a:p>
        </p:txBody>
      </p:sp>
      <p:sp>
        <p:nvSpPr>
          <p:cNvPr id="19" name="TextBox 18">
            <a:extLst>
              <a:ext uri="{FF2B5EF4-FFF2-40B4-BE49-F238E27FC236}">
                <a16:creationId xmlns:a16="http://schemas.microsoft.com/office/drawing/2014/main" id="{C15ACB82-AEA5-0478-401E-80FD97F1B051}"/>
              </a:ext>
            </a:extLst>
          </p:cNvPr>
          <p:cNvSpPr txBox="1"/>
          <p:nvPr/>
        </p:nvSpPr>
        <p:spPr>
          <a:xfrm>
            <a:off x="898991" y="3932008"/>
            <a:ext cx="3513632" cy="369332"/>
          </a:xfrm>
          <a:prstGeom prst="rect">
            <a:avLst/>
          </a:prstGeom>
          <a:noFill/>
        </p:spPr>
        <p:txBody>
          <a:bodyPr wrap="square" rtlCol="0">
            <a:spAutoFit/>
          </a:bodyPr>
          <a:lstStyle/>
          <a:p>
            <a:pPr marL="342900" indent="-342900">
              <a:buFont typeface="Wingdings" panose="05000000000000000000" pitchFamily="2" charset="2"/>
              <a:buChar char="ü"/>
            </a:pPr>
            <a:r>
              <a:rPr lang="en-AU" dirty="0">
                <a:latin typeface="+mn-lt"/>
              </a:rPr>
              <a:t>Information on liver cell function</a:t>
            </a:r>
          </a:p>
        </p:txBody>
      </p:sp>
      <p:pic>
        <p:nvPicPr>
          <p:cNvPr id="3" name="Graphic 2" descr="Close outline">
            <a:extLst>
              <a:ext uri="{FF2B5EF4-FFF2-40B4-BE49-F238E27FC236}">
                <a16:creationId xmlns:a16="http://schemas.microsoft.com/office/drawing/2014/main" id="{37435F53-4607-6B38-785B-9DAAE2A38B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73" y="1956597"/>
            <a:ext cx="1996070" cy="1996070"/>
          </a:xfrm>
          <a:prstGeom prst="rect">
            <a:avLst/>
          </a:prstGeom>
        </p:spPr>
      </p:pic>
      <p:pic>
        <p:nvPicPr>
          <p:cNvPr id="12" name="Graphic 11" descr="Close outline">
            <a:extLst>
              <a:ext uri="{FF2B5EF4-FFF2-40B4-BE49-F238E27FC236}">
                <a16:creationId xmlns:a16="http://schemas.microsoft.com/office/drawing/2014/main" id="{E9540D93-D5D2-EB91-093B-E0AF234B53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2327" y="1956597"/>
            <a:ext cx="1996070" cy="1996070"/>
          </a:xfrm>
          <a:prstGeom prst="rect">
            <a:avLst/>
          </a:prstGeom>
        </p:spPr>
      </p:pic>
      <p:pic>
        <p:nvPicPr>
          <p:cNvPr id="20" name="Graphic 19" descr="Close outline">
            <a:extLst>
              <a:ext uri="{FF2B5EF4-FFF2-40B4-BE49-F238E27FC236}">
                <a16:creationId xmlns:a16="http://schemas.microsoft.com/office/drawing/2014/main" id="{B70A0A9D-013E-A7DE-E2D6-1EDA671C55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0869" y="1956597"/>
            <a:ext cx="1996070" cy="1996070"/>
          </a:xfrm>
          <a:prstGeom prst="rect">
            <a:avLst/>
          </a:prstGeom>
        </p:spPr>
      </p:pic>
      <p:sp>
        <p:nvSpPr>
          <p:cNvPr id="21" name="TextBox 20">
            <a:extLst>
              <a:ext uri="{FF2B5EF4-FFF2-40B4-BE49-F238E27FC236}">
                <a16:creationId xmlns:a16="http://schemas.microsoft.com/office/drawing/2014/main" id="{0C7ACF60-A53D-5907-1596-FE9482E1F549}"/>
              </a:ext>
            </a:extLst>
          </p:cNvPr>
          <p:cNvSpPr txBox="1"/>
          <p:nvPr/>
        </p:nvSpPr>
        <p:spPr>
          <a:xfrm>
            <a:off x="3866141" y="2812490"/>
            <a:ext cx="2416046" cy="369332"/>
          </a:xfrm>
          <a:prstGeom prst="rect">
            <a:avLst/>
          </a:prstGeom>
          <a:noFill/>
        </p:spPr>
        <p:txBody>
          <a:bodyPr wrap="none" rtlCol="0">
            <a:spAutoFit/>
          </a:bodyPr>
          <a:lstStyle/>
          <a:p>
            <a:r>
              <a:rPr lang="en-US" dirty="0"/>
              <a:t>IMAGES REDACTED</a:t>
            </a:r>
          </a:p>
        </p:txBody>
      </p:sp>
    </p:spTree>
    <p:extLst>
      <p:ext uri="{BB962C8B-B14F-4D97-AF65-F5344CB8AC3E}">
        <p14:creationId xmlns:p14="http://schemas.microsoft.com/office/powerpoint/2010/main" val="382491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9020-E3B1-0376-032F-CF0106055224}"/>
              </a:ext>
            </a:extLst>
          </p:cNvPr>
          <p:cNvSpPr>
            <a:spLocks noGrp="1"/>
          </p:cNvSpPr>
          <p:nvPr>
            <p:ph type="title"/>
          </p:nvPr>
        </p:nvSpPr>
        <p:spPr/>
        <p:txBody>
          <a:bodyPr/>
          <a:lstStyle/>
          <a:p>
            <a:r>
              <a:rPr lang="en-US" dirty="0"/>
              <a:t>Quantitative DCE-MRI</a:t>
            </a:r>
          </a:p>
        </p:txBody>
      </p:sp>
      <p:grpSp>
        <p:nvGrpSpPr>
          <p:cNvPr id="13" name="Group 12">
            <a:extLst>
              <a:ext uri="{FF2B5EF4-FFF2-40B4-BE49-F238E27FC236}">
                <a16:creationId xmlns:a16="http://schemas.microsoft.com/office/drawing/2014/main" id="{C40A1F42-8DE7-11F6-1AE8-C10F23B8F879}"/>
              </a:ext>
            </a:extLst>
          </p:cNvPr>
          <p:cNvGrpSpPr/>
          <p:nvPr/>
        </p:nvGrpSpPr>
        <p:grpSpPr>
          <a:xfrm>
            <a:off x="557561" y="1284019"/>
            <a:ext cx="8146083" cy="1211024"/>
            <a:chOff x="3040380" y="1281604"/>
            <a:chExt cx="5663264" cy="899034"/>
          </a:xfrm>
        </p:grpSpPr>
        <p:sp>
          <p:nvSpPr>
            <p:cNvPr id="4" name="TextBox 3">
              <a:extLst>
                <a:ext uri="{FF2B5EF4-FFF2-40B4-BE49-F238E27FC236}">
                  <a16:creationId xmlns:a16="http://schemas.microsoft.com/office/drawing/2014/main" id="{B6E3A8A0-7E81-C3E4-F57C-11E1ADFFA5EF}"/>
                </a:ext>
              </a:extLst>
            </p:cNvPr>
            <p:cNvSpPr txBox="1"/>
            <p:nvPr/>
          </p:nvSpPr>
          <p:spPr>
            <a:xfrm>
              <a:off x="3659160" y="1622123"/>
              <a:ext cx="1026243" cy="251334"/>
            </a:xfrm>
            <a:prstGeom prst="rect">
              <a:avLst/>
            </a:prstGeom>
            <a:noFill/>
          </p:spPr>
          <p:txBody>
            <a:bodyPr wrap="square" rtlCol="0">
              <a:spAutoFit/>
            </a:bodyPr>
            <a:lstStyle/>
            <a:p>
              <a:r>
                <a:rPr lang="en-US" sz="1600" dirty="0">
                  <a:latin typeface="+mn-lt"/>
                </a:rPr>
                <a:t>CA injection</a:t>
              </a:r>
            </a:p>
          </p:txBody>
        </p:sp>
        <p:sp>
          <p:nvSpPr>
            <p:cNvPr id="5" name="Down Arrow 29">
              <a:extLst>
                <a:ext uri="{FF2B5EF4-FFF2-40B4-BE49-F238E27FC236}">
                  <a16:creationId xmlns:a16="http://schemas.microsoft.com/office/drawing/2014/main" id="{5D51532D-76A4-498D-9190-A5BDECBE4920}"/>
                </a:ext>
              </a:extLst>
            </p:cNvPr>
            <p:cNvSpPr/>
            <p:nvPr/>
          </p:nvSpPr>
          <p:spPr>
            <a:xfrm>
              <a:off x="4040614" y="1839054"/>
              <a:ext cx="91439" cy="90250"/>
            </a:xfrm>
            <a:prstGeom prst="downArrow">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9" name="Straight Arrow Connector 8">
              <a:extLst>
                <a:ext uri="{FF2B5EF4-FFF2-40B4-BE49-F238E27FC236}">
                  <a16:creationId xmlns:a16="http://schemas.microsoft.com/office/drawing/2014/main" id="{23C4C7F6-AA69-9268-CC59-6AC9E67967DD}"/>
                </a:ext>
              </a:extLst>
            </p:cNvPr>
            <p:cNvCxnSpPr>
              <a:cxnSpLocks/>
            </p:cNvCxnSpPr>
            <p:nvPr/>
          </p:nvCxnSpPr>
          <p:spPr>
            <a:xfrm>
              <a:off x="3040380" y="1929304"/>
              <a:ext cx="5377180" cy="0"/>
            </a:xfrm>
            <a:prstGeom prst="straightConnector1">
              <a:avLst/>
            </a:prstGeom>
            <a:ln w="28575">
              <a:solidFill>
                <a:srgbClr val="5E8A2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0C3E590-AEF3-2371-6943-E39AB523F05E}"/>
                </a:ext>
              </a:extLst>
            </p:cNvPr>
            <p:cNvSpPr txBox="1"/>
            <p:nvPr/>
          </p:nvSpPr>
          <p:spPr>
            <a:xfrm>
              <a:off x="8135860" y="1929304"/>
              <a:ext cx="567784" cy="251334"/>
            </a:xfrm>
            <a:prstGeom prst="rect">
              <a:avLst/>
            </a:prstGeom>
            <a:noFill/>
          </p:spPr>
          <p:txBody>
            <a:bodyPr wrap="square" rtlCol="0">
              <a:spAutoFit/>
            </a:bodyPr>
            <a:lstStyle/>
            <a:p>
              <a:r>
                <a:rPr lang="en-US" sz="1600" dirty="0">
                  <a:latin typeface="+mn-lt"/>
                </a:rPr>
                <a:t>time</a:t>
              </a:r>
            </a:p>
          </p:txBody>
        </p:sp>
        <p:sp>
          <p:nvSpPr>
            <p:cNvPr id="11" name="Rectangle 10">
              <a:extLst>
                <a:ext uri="{FF2B5EF4-FFF2-40B4-BE49-F238E27FC236}">
                  <a16:creationId xmlns:a16="http://schemas.microsoft.com/office/drawing/2014/main" id="{9D47BA94-C8C1-1202-F7B8-D50178F9A16A}"/>
                </a:ext>
              </a:extLst>
            </p:cNvPr>
            <p:cNvSpPr/>
            <p:nvPr/>
          </p:nvSpPr>
          <p:spPr>
            <a:xfrm>
              <a:off x="3040380" y="1281604"/>
              <a:ext cx="5095480" cy="647700"/>
            </a:xfrm>
            <a:prstGeom prst="rect">
              <a:avLst/>
            </a:prstGeom>
            <a:solidFill>
              <a:srgbClr val="4E8F00">
                <a:alpha val="5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Pseudo-continuous 3D MRI acquisition</a:t>
              </a:r>
            </a:p>
          </p:txBody>
        </p:sp>
      </p:grpSp>
      <p:sp>
        <p:nvSpPr>
          <p:cNvPr id="19" name="TextBox 18">
            <a:extLst>
              <a:ext uri="{FF2B5EF4-FFF2-40B4-BE49-F238E27FC236}">
                <a16:creationId xmlns:a16="http://schemas.microsoft.com/office/drawing/2014/main" id="{C15ACB82-AEA5-0478-401E-80FD97F1B051}"/>
              </a:ext>
            </a:extLst>
          </p:cNvPr>
          <p:cNvSpPr txBox="1"/>
          <p:nvPr/>
        </p:nvSpPr>
        <p:spPr>
          <a:xfrm>
            <a:off x="632715" y="2310377"/>
            <a:ext cx="3513632" cy="923330"/>
          </a:xfrm>
          <a:prstGeom prst="rect">
            <a:avLst/>
          </a:prstGeom>
          <a:noFill/>
        </p:spPr>
        <p:txBody>
          <a:bodyPr wrap="square" rtlCol="0">
            <a:spAutoFit/>
          </a:bodyPr>
          <a:lstStyle/>
          <a:p>
            <a:pPr marL="342900" indent="-342900">
              <a:buFont typeface="Wingdings" panose="05000000000000000000" pitchFamily="2" charset="2"/>
              <a:buChar char="ü"/>
            </a:pPr>
            <a:r>
              <a:rPr lang="en-AU" dirty="0">
                <a:latin typeface="+mn-lt"/>
              </a:rPr>
              <a:t>Free breathing</a:t>
            </a:r>
          </a:p>
          <a:p>
            <a:pPr marL="342900" indent="-342900">
              <a:buFont typeface="Wingdings" panose="05000000000000000000" pitchFamily="2" charset="2"/>
              <a:buChar char="ü"/>
            </a:pPr>
            <a:r>
              <a:rPr lang="en-AU" dirty="0">
                <a:latin typeface="+mn-lt"/>
              </a:rPr>
              <a:t>Quantitative modelling of pharmacokinetics</a:t>
            </a:r>
          </a:p>
        </p:txBody>
      </p:sp>
      <p:pic>
        <p:nvPicPr>
          <p:cNvPr id="6" name="Graphic 5" descr="Close outline">
            <a:extLst>
              <a:ext uri="{FF2B5EF4-FFF2-40B4-BE49-F238E27FC236}">
                <a16:creationId xmlns:a16="http://schemas.microsoft.com/office/drawing/2014/main" id="{2C7E6174-B9D3-0673-7143-ACA8A61830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04242" y="2235672"/>
            <a:ext cx="1996070" cy="1996070"/>
          </a:xfrm>
          <a:prstGeom prst="rect">
            <a:avLst/>
          </a:prstGeom>
        </p:spPr>
      </p:pic>
      <p:sp>
        <p:nvSpPr>
          <p:cNvPr id="7" name="TextBox 6">
            <a:extLst>
              <a:ext uri="{FF2B5EF4-FFF2-40B4-BE49-F238E27FC236}">
                <a16:creationId xmlns:a16="http://schemas.microsoft.com/office/drawing/2014/main" id="{6420FD6C-8085-390E-2D2A-2014DA6FBF75}"/>
              </a:ext>
            </a:extLst>
          </p:cNvPr>
          <p:cNvSpPr txBox="1"/>
          <p:nvPr/>
        </p:nvSpPr>
        <p:spPr>
          <a:xfrm>
            <a:off x="3779514" y="3091565"/>
            <a:ext cx="2416046" cy="369332"/>
          </a:xfrm>
          <a:prstGeom prst="rect">
            <a:avLst/>
          </a:prstGeom>
          <a:noFill/>
        </p:spPr>
        <p:txBody>
          <a:bodyPr wrap="none" rtlCol="0">
            <a:spAutoFit/>
          </a:bodyPr>
          <a:lstStyle/>
          <a:p>
            <a:r>
              <a:rPr lang="en-US" dirty="0"/>
              <a:t>IMAGES REDACTED</a:t>
            </a:r>
          </a:p>
        </p:txBody>
      </p:sp>
    </p:spTree>
    <p:extLst>
      <p:ext uri="{BB962C8B-B14F-4D97-AF65-F5344CB8AC3E}">
        <p14:creationId xmlns:p14="http://schemas.microsoft.com/office/powerpoint/2010/main" val="334943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9020-E3B1-0376-032F-CF0106055224}"/>
              </a:ext>
            </a:extLst>
          </p:cNvPr>
          <p:cNvSpPr>
            <a:spLocks noGrp="1"/>
          </p:cNvSpPr>
          <p:nvPr>
            <p:ph type="title"/>
          </p:nvPr>
        </p:nvSpPr>
        <p:spPr/>
        <p:txBody>
          <a:bodyPr/>
          <a:lstStyle/>
          <a:p>
            <a:r>
              <a:rPr lang="en-US" dirty="0"/>
              <a:t>Quantitative DCE-MRI</a:t>
            </a:r>
          </a:p>
        </p:txBody>
      </p:sp>
      <p:grpSp>
        <p:nvGrpSpPr>
          <p:cNvPr id="13" name="Group 12">
            <a:extLst>
              <a:ext uri="{FF2B5EF4-FFF2-40B4-BE49-F238E27FC236}">
                <a16:creationId xmlns:a16="http://schemas.microsoft.com/office/drawing/2014/main" id="{C40A1F42-8DE7-11F6-1AE8-C10F23B8F879}"/>
              </a:ext>
            </a:extLst>
          </p:cNvPr>
          <p:cNvGrpSpPr/>
          <p:nvPr/>
        </p:nvGrpSpPr>
        <p:grpSpPr>
          <a:xfrm>
            <a:off x="557561" y="1284019"/>
            <a:ext cx="8146083" cy="1211024"/>
            <a:chOff x="3040380" y="1281604"/>
            <a:chExt cx="5663264" cy="899034"/>
          </a:xfrm>
        </p:grpSpPr>
        <p:sp>
          <p:nvSpPr>
            <p:cNvPr id="4" name="TextBox 3">
              <a:extLst>
                <a:ext uri="{FF2B5EF4-FFF2-40B4-BE49-F238E27FC236}">
                  <a16:creationId xmlns:a16="http://schemas.microsoft.com/office/drawing/2014/main" id="{B6E3A8A0-7E81-C3E4-F57C-11E1ADFFA5EF}"/>
                </a:ext>
              </a:extLst>
            </p:cNvPr>
            <p:cNvSpPr txBox="1"/>
            <p:nvPr/>
          </p:nvSpPr>
          <p:spPr>
            <a:xfrm>
              <a:off x="3659160" y="1622123"/>
              <a:ext cx="1026243" cy="251334"/>
            </a:xfrm>
            <a:prstGeom prst="rect">
              <a:avLst/>
            </a:prstGeom>
            <a:noFill/>
          </p:spPr>
          <p:txBody>
            <a:bodyPr wrap="square" rtlCol="0">
              <a:spAutoFit/>
            </a:bodyPr>
            <a:lstStyle/>
            <a:p>
              <a:r>
                <a:rPr lang="en-US" sz="1600" dirty="0">
                  <a:latin typeface="+mn-lt"/>
                </a:rPr>
                <a:t>CA injection</a:t>
              </a:r>
            </a:p>
          </p:txBody>
        </p:sp>
        <p:sp>
          <p:nvSpPr>
            <p:cNvPr id="5" name="Down Arrow 29">
              <a:extLst>
                <a:ext uri="{FF2B5EF4-FFF2-40B4-BE49-F238E27FC236}">
                  <a16:creationId xmlns:a16="http://schemas.microsoft.com/office/drawing/2014/main" id="{5D51532D-76A4-498D-9190-A5BDECBE4920}"/>
                </a:ext>
              </a:extLst>
            </p:cNvPr>
            <p:cNvSpPr/>
            <p:nvPr/>
          </p:nvSpPr>
          <p:spPr>
            <a:xfrm>
              <a:off x="4040614" y="1839054"/>
              <a:ext cx="91439" cy="90250"/>
            </a:xfrm>
            <a:prstGeom prst="downArrow">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9" name="Straight Arrow Connector 8">
              <a:extLst>
                <a:ext uri="{FF2B5EF4-FFF2-40B4-BE49-F238E27FC236}">
                  <a16:creationId xmlns:a16="http://schemas.microsoft.com/office/drawing/2014/main" id="{23C4C7F6-AA69-9268-CC59-6AC9E67967DD}"/>
                </a:ext>
              </a:extLst>
            </p:cNvPr>
            <p:cNvCxnSpPr>
              <a:cxnSpLocks/>
            </p:cNvCxnSpPr>
            <p:nvPr/>
          </p:nvCxnSpPr>
          <p:spPr>
            <a:xfrm>
              <a:off x="3040380" y="1929304"/>
              <a:ext cx="5377180" cy="0"/>
            </a:xfrm>
            <a:prstGeom prst="straightConnector1">
              <a:avLst/>
            </a:prstGeom>
            <a:ln w="28575">
              <a:solidFill>
                <a:srgbClr val="5E8A2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0C3E590-AEF3-2371-6943-E39AB523F05E}"/>
                </a:ext>
              </a:extLst>
            </p:cNvPr>
            <p:cNvSpPr txBox="1"/>
            <p:nvPr/>
          </p:nvSpPr>
          <p:spPr>
            <a:xfrm>
              <a:off x="8135860" y="1929304"/>
              <a:ext cx="567784" cy="251334"/>
            </a:xfrm>
            <a:prstGeom prst="rect">
              <a:avLst/>
            </a:prstGeom>
            <a:noFill/>
          </p:spPr>
          <p:txBody>
            <a:bodyPr wrap="square" rtlCol="0">
              <a:spAutoFit/>
            </a:bodyPr>
            <a:lstStyle/>
            <a:p>
              <a:r>
                <a:rPr lang="en-US" sz="1600" dirty="0">
                  <a:latin typeface="+mn-lt"/>
                </a:rPr>
                <a:t>time</a:t>
              </a:r>
            </a:p>
          </p:txBody>
        </p:sp>
        <p:sp>
          <p:nvSpPr>
            <p:cNvPr id="11" name="Rectangle 10">
              <a:extLst>
                <a:ext uri="{FF2B5EF4-FFF2-40B4-BE49-F238E27FC236}">
                  <a16:creationId xmlns:a16="http://schemas.microsoft.com/office/drawing/2014/main" id="{9D47BA94-C8C1-1202-F7B8-D50178F9A16A}"/>
                </a:ext>
              </a:extLst>
            </p:cNvPr>
            <p:cNvSpPr/>
            <p:nvPr/>
          </p:nvSpPr>
          <p:spPr>
            <a:xfrm>
              <a:off x="3040380" y="1281604"/>
              <a:ext cx="5095480" cy="647700"/>
            </a:xfrm>
            <a:prstGeom prst="rect">
              <a:avLst/>
            </a:prstGeom>
            <a:solidFill>
              <a:srgbClr val="4E8F00">
                <a:alpha val="5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Pseudo-continuous 3D MRI acquisition</a:t>
              </a:r>
            </a:p>
          </p:txBody>
        </p:sp>
      </p:grpSp>
      <p:sp>
        <p:nvSpPr>
          <p:cNvPr id="12" name="TextBox 11">
            <a:extLst>
              <a:ext uri="{FF2B5EF4-FFF2-40B4-BE49-F238E27FC236}">
                <a16:creationId xmlns:a16="http://schemas.microsoft.com/office/drawing/2014/main" id="{C9AD90A0-655C-3BB4-ACED-F4CF39B86DE2}"/>
              </a:ext>
            </a:extLst>
          </p:cNvPr>
          <p:cNvSpPr txBox="1"/>
          <p:nvPr/>
        </p:nvSpPr>
        <p:spPr>
          <a:xfrm>
            <a:off x="557561" y="2495043"/>
            <a:ext cx="4148254" cy="2308324"/>
          </a:xfrm>
          <a:prstGeom prst="rect">
            <a:avLst/>
          </a:prstGeom>
          <a:noFill/>
        </p:spPr>
        <p:txBody>
          <a:bodyPr wrap="square" rtlCol="0">
            <a:spAutoFit/>
          </a:bodyPr>
          <a:lstStyle/>
          <a:p>
            <a:pPr marL="342900" indent="-342900">
              <a:buFont typeface="Arial" panose="020B0604020202020204" pitchFamily="34" charset="0"/>
              <a:buChar char="•"/>
            </a:pPr>
            <a:r>
              <a:rPr lang="en-AU" dirty="0">
                <a:latin typeface="+mn-lt"/>
              </a:rPr>
              <a:t>radial acquisition technique with golden angle sampling and compressed sensing (GRASP)</a:t>
            </a:r>
          </a:p>
          <a:p>
            <a:pPr marL="342900" indent="-342900">
              <a:buFont typeface="Arial" panose="020B0604020202020204" pitchFamily="34" charset="0"/>
              <a:buChar char="•"/>
            </a:pPr>
            <a:r>
              <a:rPr lang="en-AU" dirty="0">
                <a:latin typeface="+mn-lt"/>
              </a:rPr>
              <a:t>pre-product sequence from NYU allows retrospective reconstruction from k-space</a:t>
            </a:r>
          </a:p>
          <a:p>
            <a:pPr marL="342900" indent="-342900">
              <a:buFont typeface="Arial" panose="020B0604020202020204" pitchFamily="34" charset="0"/>
              <a:buChar char="•"/>
            </a:pPr>
            <a:r>
              <a:rPr lang="en-AU" dirty="0">
                <a:latin typeface="+mn-lt"/>
              </a:rPr>
              <a:t>optimal temporal spacing</a:t>
            </a:r>
          </a:p>
          <a:p>
            <a:pPr marL="342900" indent="-342900">
              <a:buFont typeface="Arial" panose="020B0604020202020204" pitchFamily="34" charset="0"/>
              <a:buChar char="•"/>
            </a:pPr>
            <a:r>
              <a:rPr lang="en-AU" dirty="0">
                <a:latin typeface="+mn-lt"/>
              </a:rPr>
              <a:t>motion averaged</a:t>
            </a:r>
          </a:p>
        </p:txBody>
      </p:sp>
      <p:sp>
        <p:nvSpPr>
          <p:cNvPr id="14" name="TextBox 13">
            <a:extLst>
              <a:ext uri="{FF2B5EF4-FFF2-40B4-BE49-F238E27FC236}">
                <a16:creationId xmlns:a16="http://schemas.microsoft.com/office/drawing/2014/main" id="{DAD9F7B1-354B-B086-07B5-7949525AAE6D}"/>
              </a:ext>
            </a:extLst>
          </p:cNvPr>
          <p:cNvSpPr txBox="1"/>
          <p:nvPr/>
        </p:nvSpPr>
        <p:spPr>
          <a:xfrm>
            <a:off x="5287471" y="504664"/>
            <a:ext cx="3416173" cy="649188"/>
          </a:xfrm>
          <a:prstGeom prst="ellipse">
            <a:avLst/>
          </a:prstGeom>
          <a:solidFill>
            <a:schemeClr val="bg1"/>
          </a:solidFill>
          <a:ln>
            <a:solidFill>
              <a:srgbClr val="FF0000"/>
            </a:solidFill>
          </a:ln>
        </p:spPr>
        <p:txBody>
          <a:bodyPr wrap="none" rtlCol="0">
            <a:spAutoFit/>
          </a:bodyPr>
          <a:lstStyle/>
          <a:p>
            <a:r>
              <a:rPr lang="en-US" sz="2400" dirty="0">
                <a:solidFill>
                  <a:srgbClr val="E64626"/>
                </a:solidFill>
                <a:latin typeface="+mn-lt"/>
              </a:rPr>
              <a:t>Fidel’s PhD project</a:t>
            </a:r>
          </a:p>
        </p:txBody>
      </p:sp>
      <p:pic>
        <p:nvPicPr>
          <p:cNvPr id="3" name="Graphic 2" descr="Close outline">
            <a:extLst>
              <a:ext uri="{FF2B5EF4-FFF2-40B4-BE49-F238E27FC236}">
                <a16:creationId xmlns:a16="http://schemas.microsoft.com/office/drawing/2014/main" id="{7DFBFC66-9029-9983-9D34-E386374B54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0543" y="2495042"/>
            <a:ext cx="1996070" cy="1996070"/>
          </a:xfrm>
          <a:prstGeom prst="rect">
            <a:avLst/>
          </a:prstGeom>
        </p:spPr>
      </p:pic>
      <p:sp>
        <p:nvSpPr>
          <p:cNvPr id="7" name="TextBox 6">
            <a:extLst>
              <a:ext uri="{FF2B5EF4-FFF2-40B4-BE49-F238E27FC236}">
                <a16:creationId xmlns:a16="http://schemas.microsoft.com/office/drawing/2014/main" id="{FB73766F-3FD9-59AB-CAF0-0800ACA88AA3}"/>
              </a:ext>
            </a:extLst>
          </p:cNvPr>
          <p:cNvSpPr txBox="1"/>
          <p:nvPr/>
        </p:nvSpPr>
        <p:spPr>
          <a:xfrm>
            <a:off x="4705815" y="3350935"/>
            <a:ext cx="2416046" cy="369332"/>
          </a:xfrm>
          <a:prstGeom prst="rect">
            <a:avLst/>
          </a:prstGeom>
          <a:noFill/>
        </p:spPr>
        <p:txBody>
          <a:bodyPr wrap="none" rtlCol="0">
            <a:spAutoFit/>
          </a:bodyPr>
          <a:lstStyle/>
          <a:p>
            <a:r>
              <a:rPr lang="en-US" dirty="0"/>
              <a:t>IMAGES REDACTED</a:t>
            </a:r>
          </a:p>
        </p:txBody>
      </p:sp>
    </p:spTree>
    <p:extLst>
      <p:ext uri="{BB962C8B-B14F-4D97-AF65-F5344CB8AC3E}">
        <p14:creationId xmlns:p14="http://schemas.microsoft.com/office/powerpoint/2010/main" val="426748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9020-E3B1-0376-032F-CF0106055224}"/>
              </a:ext>
            </a:extLst>
          </p:cNvPr>
          <p:cNvSpPr>
            <a:spLocks noGrp="1"/>
          </p:cNvSpPr>
          <p:nvPr>
            <p:ph type="title"/>
          </p:nvPr>
        </p:nvSpPr>
        <p:spPr/>
        <p:txBody>
          <a:bodyPr/>
          <a:lstStyle/>
          <a:p>
            <a:r>
              <a:rPr lang="en-US" dirty="0"/>
              <a:t>Quantitative DCE-MRI</a:t>
            </a:r>
          </a:p>
        </p:txBody>
      </p:sp>
      <p:grpSp>
        <p:nvGrpSpPr>
          <p:cNvPr id="13" name="Group 12">
            <a:extLst>
              <a:ext uri="{FF2B5EF4-FFF2-40B4-BE49-F238E27FC236}">
                <a16:creationId xmlns:a16="http://schemas.microsoft.com/office/drawing/2014/main" id="{C40A1F42-8DE7-11F6-1AE8-C10F23B8F879}"/>
              </a:ext>
            </a:extLst>
          </p:cNvPr>
          <p:cNvGrpSpPr/>
          <p:nvPr/>
        </p:nvGrpSpPr>
        <p:grpSpPr>
          <a:xfrm>
            <a:off x="557561" y="1284019"/>
            <a:ext cx="8146083" cy="1211024"/>
            <a:chOff x="3040380" y="1281604"/>
            <a:chExt cx="5663264" cy="899034"/>
          </a:xfrm>
        </p:grpSpPr>
        <p:sp>
          <p:nvSpPr>
            <p:cNvPr id="4" name="TextBox 3">
              <a:extLst>
                <a:ext uri="{FF2B5EF4-FFF2-40B4-BE49-F238E27FC236}">
                  <a16:creationId xmlns:a16="http://schemas.microsoft.com/office/drawing/2014/main" id="{B6E3A8A0-7E81-C3E4-F57C-11E1ADFFA5EF}"/>
                </a:ext>
              </a:extLst>
            </p:cNvPr>
            <p:cNvSpPr txBox="1"/>
            <p:nvPr/>
          </p:nvSpPr>
          <p:spPr>
            <a:xfrm>
              <a:off x="3659160" y="1622123"/>
              <a:ext cx="1026243" cy="251334"/>
            </a:xfrm>
            <a:prstGeom prst="rect">
              <a:avLst/>
            </a:prstGeom>
            <a:noFill/>
          </p:spPr>
          <p:txBody>
            <a:bodyPr wrap="square" rtlCol="0">
              <a:spAutoFit/>
            </a:bodyPr>
            <a:lstStyle/>
            <a:p>
              <a:r>
                <a:rPr lang="en-US" sz="1600" dirty="0">
                  <a:latin typeface="+mn-lt"/>
                </a:rPr>
                <a:t>CA injection</a:t>
              </a:r>
            </a:p>
          </p:txBody>
        </p:sp>
        <p:sp>
          <p:nvSpPr>
            <p:cNvPr id="5" name="Down Arrow 29">
              <a:extLst>
                <a:ext uri="{FF2B5EF4-FFF2-40B4-BE49-F238E27FC236}">
                  <a16:creationId xmlns:a16="http://schemas.microsoft.com/office/drawing/2014/main" id="{5D51532D-76A4-498D-9190-A5BDECBE4920}"/>
                </a:ext>
              </a:extLst>
            </p:cNvPr>
            <p:cNvSpPr/>
            <p:nvPr/>
          </p:nvSpPr>
          <p:spPr>
            <a:xfrm>
              <a:off x="4040614" y="1839054"/>
              <a:ext cx="91439" cy="90250"/>
            </a:xfrm>
            <a:prstGeom prst="downArrow">
              <a:avLst/>
            </a:prstGeom>
            <a:solidFill>
              <a:srgbClr val="4E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9" name="Straight Arrow Connector 8">
              <a:extLst>
                <a:ext uri="{FF2B5EF4-FFF2-40B4-BE49-F238E27FC236}">
                  <a16:creationId xmlns:a16="http://schemas.microsoft.com/office/drawing/2014/main" id="{23C4C7F6-AA69-9268-CC59-6AC9E67967DD}"/>
                </a:ext>
              </a:extLst>
            </p:cNvPr>
            <p:cNvCxnSpPr>
              <a:cxnSpLocks/>
            </p:cNvCxnSpPr>
            <p:nvPr/>
          </p:nvCxnSpPr>
          <p:spPr>
            <a:xfrm>
              <a:off x="3040380" y="1929304"/>
              <a:ext cx="5377180" cy="0"/>
            </a:xfrm>
            <a:prstGeom prst="straightConnector1">
              <a:avLst/>
            </a:prstGeom>
            <a:ln w="28575">
              <a:solidFill>
                <a:srgbClr val="5E8A2F"/>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0C3E590-AEF3-2371-6943-E39AB523F05E}"/>
                </a:ext>
              </a:extLst>
            </p:cNvPr>
            <p:cNvSpPr txBox="1"/>
            <p:nvPr/>
          </p:nvSpPr>
          <p:spPr>
            <a:xfrm>
              <a:off x="8135860" y="1929304"/>
              <a:ext cx="567784" cy="251334"/>
            </a:xfrm>
            <a:prstGeom prst="rect">
              <a:avLst/>
            </a:prstGeom>
            <a:noFill/>
          </p:spPr>
          <p:txBody>
            <a:bodyPr wrap="square" rtlCol="0">
              <a:spAutoFit/>
            </a:bodyPr>
            <a:lstStyle/>
            <a:p>
              <a:r>
                <a:rPr lang="en-US" sz="1600" dirty="0">
                  <a:latin typeface="+mn-lt"/>
                </a:rPr>
                <a:t>time</a:t>
              </a:r>
            </a:p>
          </p:txBody>
        </p:sp>
        <p:sp>
          <p:nvSpPr>
            <p:cNvPr id="11" name="Rectangle 10">
              <a:extLst>
                <a:ext uri="{FF2B5EF4-FFF2-40B4-BE49-F238E27FC236}">
                  <a16:creationId xmlns:a16="http://schemas.microsoft.com/office/drawing/2014/main" id="{9D47BA94-C8C1-1202-F7B8-D50178F9A16A}"/>
                </a:ext>
              </a:extLst>
            </p:cNvPr>
            <p:cNvSpPr/>
            <p:nvPr/>
          </p:nvSpPr>
          <p:spPr>
            <a:xfrm>
              <a:off x="3040380" y="1281604"/>
              <a:ext cx="5095480" cy="647700"/>
            </a:xfrm>
            <a:prstGeom prst="rect">
              <a:avLst/>
            </a:prstGeom>
            <a:solidFill>
              <a:srgbClr val="4E8F00">
                <a:alpha val="5451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Pseudo-continuous 3D MRI acquisition</a:t>
              </a:r>
            </a:p>
          </p:txBody>
        </p:sp>
      </p:grpSp>
      <p:sp>
        <p:nvSpPr>
          <p:cNvPr id="3" name="TextBox 2">
            <a:extLst>
              <a:ext uri="{FF2B5EF4-FFF2-40B4-BE49-F238E27FC236}">
                <a16:creationId xmlns:a16="http://schemas.microsoft.com/office/drawing/2014/main" id="{FD67CD90-96BF-17CC-A5CB-AF36182743AE}"/>
              </a:ext>
            </a:extLst>
          </p:cNvPr>
          <p:cNvSpPr txBox="1"/>
          <p:nvPr/>
        </p:nvSpPr>
        <p:spPr>
          <a:xfrm>
            <a:off x="5287471" y="504664"/>
            <a:ext cx="3416173" cy="649188"/>
          </a:xfrm>
          <a:prstGeom prst="ellipse">
            <a:avLst/>
          </a:prstGeom>
          <a:solidFill>
            <a:schemeClr val="bg1"/>
          </a:solidFill>
          <a:ln>
            <a:solidFill>
              <a:srgbClr val="FF0000"/>
            </a:solidFill>
          </a:ln>
        </p:spPr>
        <p:txBody>
          <a:bodyPr wrap="none" rtlCol="0">
            <a:spAutoFit/>
          </a:bodyPr>
          <a:lstStyle/>
          <a:p>
            <a:r>
              <a:rPr lang="en-US" sz="2400" dirty="0">
                <a:solidFill>
                  <a:srgbClr val="E64626"/>
                </a:solidFill>
                <a:latin typeface="+mn-lt"/>
              </a:rPr>
              <a:t>Fidel’s PhD project</a:t>
            </a:r>
          </a:p>
        </p:txBody>
      </p:sp>
      <p:pic>
        <p:nvPicPr>
          <p:cNvPr id="12" name="Graphic 11" descr="Close outline">
            <a:extLst>
              <a:ext uri="{FF2B5EF4-FFF2-40B4-BE49-F238E27FC236}">
                <a16:creationId xmlns:a16="http://schemas.microsoft.com/office/drawing/2014/main" id="{204AFBA4-1475-D6FC-7CE9-B44874EB94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4060" y="2286656"/>
            <a:ext cx="1996070" cy="1996070"/>
          </a:xfrm>
          <a:prstGeom prst="rect">
            <a:avLst/>
          </a:prstGeom>
        </p:spPr>
      </p:pic>
      <p:sp>
        <p:nvSpPr>
          <p:cNvPr id="14" name="TextBox 13">
            <a:extLst>
              <a:ext uri="{FF2B5EF4-FFF2-40B4-BE49-F238E27FC236}">
                <a16:creationId xmlns:a16="http://schemas.microsoft.com/office/drawing/2014/main" id="{D9F43D34-5ADA-AA3D-6E1D-58685713E914}"/>
              </a:ext>
            </a:extLst>
          </p:cNvPr>
          <p:cNvSpPr txBox="1"/>
          <p:nvPr/>
        </p:nvSpPr>
        <p:spPr>
          <a:xfrm>
            <a:off x="1729332" y="3142549"/>
            <a:ext cx="2416046" cy="369332"/>
          </a:xfrm>
          <a:prstGeom prst="rect">
            <a:avLst/>
          </a:prstGeom>
          <a:noFill/>
        </p:spPr>
        <p:txBody>
          <a:bodyPr wrap="none" rtlCol="0">
            <a:spAutoFit/>
          </a:bodyPr>
          <a:lstStyle/>
          <a:p>
            <a:r>
              <a:rPr lang="en-US" dirty="0"/>
              <a:t>IMAGES REDACTED</a:t>
            </a:r>
          </a:p>
        </p:txBody>
      </p:sp>
    </p:spTree>
    <p:extLst>
      <p:ext uri="{BB962C8B-B14F-4D97-AF65-F5344CB8AC3E}">
        <p14:creationId xmlns:p14="http://schemas.microsoft.com/office/powerpoint/2010/main" val="196422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81D1-806A-957D-1BE8-FE3184B8580D}"/>
              </a:ext>
            </a:extLst>
          </p:cNvPr>
          <p:cNvSpPr>
            <a:spLocks noGrp="1"/>
          </p:cNvSpPr>
          <p:nvPr>
            <p:ph type="title"/>
          </p:nvPr>
        </p:nvSpPr>
        <p:spPr>
          <a:xfrm>
            <a:off x="563078" y="981777"/>
            <a:ext cx="8229600" cy="2018598"/>
          </a:xfrm>
        </p:spPr>
        <p:txBody>
          <a:bodyPr/>
          <a:lstStyle/>
          <a:p>
            <a:pPr>
              <a:lnSpc>
                <a:spcPct val="150000"/>
              </a:lnSpc>
            </a:pPr>
            <a:r>
              <a:rPr lang="en-AU" sz="1800" dirty="0">
                <a:latin typeface="Calibri" panose="020F0502020204030204" pitchFamily="34" charset="0"/>
                <a:ea typeface="Aptos" panose="020B0004020202020204" pitchFamily="34" charset="0"/>
              </a:rPr>
              <a:t>T</a:t>
            </a:r>
            <a:r>
              <a:rPr lang="en-AU" sz="1800" dirty="0">
                <a:effectLst/>
                <a:latin typeface="Calibri" panose="020F0502020204030204" pitchFamily="34" charset="0"/>
                <a:ea typeface="Aptos" panose="020B0004020202020204" pitchFamily="34" charset="0"/>
              </a:rPr>
              <a:t>his presentation has been modified for the purpose of sharing general knowledge. </a:t>
            </a:r>
            <a:br>
              <a:rPr lang="en-AU" sz="1800" dirty="0">
                <a:effectLst/>
                <a:latin typeface="Calibri" panose="020F0502020204030204" pitchFamily="34" charset="0"/>
                <a:ea typeface="Aptos" panose="020B0004020202020204" pitchFamily="34" charset="0"/>
              </a:rPr>
            </a:br>
            <a:r>
              <a:rPr lang="en-AU" sz="1800" dirty="0">
                <a:effectLst/>
                <a:latin typeface="Calibri" panose="020F0502020204030204" pitchFamily="34" charset="0"/>
                <a:ea typeface="Aptos" panose="020B0004020202020204" pitchFamily="34" charset="0"/>
              </a:rPr>
              <a:t>Slides that contain unpublish work have been edited to include the words “redacted” where the unpublished work has been removed.</a:t>
            </a:r>
            <a:r>
              <a:rPr lang="en-AU" dirty="0">
                <a:effectLst/>
              </a:rPr>
              <a:t> </a:t>
            </a:r>
            <a:endParaRPr lang="en-US" dirty="0"/>
          </a:p>
        </p:txBody>
      </p:sp>
    </p:spTree>
    <p:extLst>
      <p:ext uri="{BB962C8B-B14F-4D97-AF65-F5344CB8AC3E}">
        <p14:creationId xmlns:p14="http://schemas.microsoft.com/office/powerpoint/2010/main" val="3306305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75BAE-2436-6FC2-F753-615FCBAB1723}"/>
              </a:ext>
            </a:extLst>
          </p:cNvPr>
          <p:cNvSpPr>
            <a:spLocks noGrp="1"/>
          </p:cNvSpPr>
          <p:nvPr>
            <p:ph type="title"/>
          </p:nvPr>
        </p:nvSpPr>
        <p:spPr/>
        <p:txBody>
          <a:bodyPr/>
          <a:lstStyle/>
          <a:p>
            <a:r>
              <a:rPr lang="en-US" dirty="0"/>
              <a:t>Why quantitative?</a:t>
            </a:r>
          </a:p>
        </p:txBody>
      </p:sp>
      <p:pic>
        <p:nvPicPr>
          <p:cNvPr id="7" name="Picture 2">
            <a:extLst>
              <a:ext uri="{FF2B5EF4-FFF2-40B4-BE49-F238E27FC236}">
                <a16:creationId xmlns:a16="http://schemas.microsoft.com/office/drawing/2014/main" id="{099470D3-5144-7420-5FFC-6E5AE4EB9D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4357"/>
          <a:stretch/>
        </p:blipFill>
        <p:spPr bwMode="auto">
          <a:xfrm>
            <a:off x="2157754" y="737642"/>
            <a:ext cx="4828491" cy="418771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E6B7973A-5FD8-C37A-58F9-6C6028CBF98B}"/>
              </a:ext>
            </a:extLst>
          </p:cNvPr>
          <p:cNvPicPr>
            <a:picLocks noChangeAspect="1"/>
          </p:cNvPicPr>
          <p:nvPr/>
        </p:nvPicPr>
        <p:blipFill>
          <a:blip r:embed="rId3"/>
          <a:stretch>
            <a:fillRect/>
          </a:stretch>
        </p:blipFill>
        <p:spPr>
          <a:xfrm>
            <a:off x="1652287" y="997393"/>
            <a:ext cx="5439887" cy="1834108"/>
          </a:xfrm>
          <a:prstGeom prst="rect">
            <a:avLst/>
          </a:prstGeom>
        </p:spPr>
      </p:pic>
      <p:sp>
        <p:nvSpPr>
          <p:cNvPr id="14" name="TextBox 13">
            <a:extLst>
              <a:ext uri="{FF2B5EF4-FFF2-40B4-BE49-F238E27FC236}">
                <a16:creationId xmlns:a16="http://schemas.microsoft.com/office/drawing/2014/main" id="{734C7294-B15E-79C0-4C5D-B3FB4C9EAEE2}"/>
              </a:ext>
            </a:extLst>
          </p:cNvPr>
          <p:cNvSpPr txBox="1"/>
          <p:nvPr/>
        </p:nvSpPr>
        <p:spPr>
          <a:xfrm>
            <a:off x="1652287" y="3012396"/>
            <a:ext cx="6554336" cy="646331"/>
          </a:xfrm>
          <a:prstGeom prst="rect">
            <a:avLst/>
          </a:prstGeom>
          <a:solidFill>
            <a:schemeClr val="bg1"/>
          </a:solidFill>
        </p:spPr>
        <p:txBody>
          <a:bodyPr wrap="square" rtlCol="0">
            <a:spAutoFit/>
          </a:bodyPr>
          <a:lstStyle/>
          <a:p>
            <a:r>
              <a:rPr lang="en-AU" b="0" i="0" u="none" strike="noStrike" dirty="0">
                <a:solidFill>
                  <a:srgbClr val="E64626"/>
                </a:solidFill>
                <a:effectLst/>
                <a:latin typeface="+mn-lt"/>
              </a:rPr>
              <a:t>“there is no absolute threshold to separate parameter values indicating high and low liver function”</a:t>
            </a:r>
            <a:endParaRPr lang="en-US" dirty="0">
              <a:solidFill>
                <a:srgbClr val="E64626"/>
              </a:solidFill>
              <a:latin typeface="+mn-lt"/>
            </a:endParaRPr>
          </a:p>
        </p:txBody>
      </p:sp>
    </p:spTree>
    <p:extLst>
      <p:ext uri="{BB962C8B-B14F-4D97-AF65-F5344CB8AC3E}">
        <p14:creationId xmlns:p14="http://schemas.microsoft.com/office/powerpoint/2010/main" val="258465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3ED7-AA52-B8E2-5F3D-1C8D61BF2E97}"/>
              </a:ext>
            </a:extLst>
          </p:cNvPr>
          <p:cNvSpPr>
            <a:spLocks noGrp="1"/>
          </p:cNvSpPr>
          <p:nvPr>
            <p:ph type="title"/>
          </p:nvPr>
        </p:nvSpPr>
        <p:spPr/>
        <p:txBody>
          <a:bodyPr/>
          <a:lstStyle/>
          <a:p>
            <a:r>
              <a:rPr lang="en-US" dirty="0"/>
              <a:t>PRISM clinical trial</a:t>
            </a:r>
          </a:p>
        </p:txBody>
      </p:sp>
      <p:sp>
        <p:nvSpPr>
          <p:cNvPr id="3" name="Content Placeholder 2">
            <a:extLst>
              <a:ext uri="{FF2B5EF4-FFF2-40B4-BE49-F238E27FC236}">
                <a16:creationId xmlns:a16="http://schemas.microsoft.com/office/drawing/2014/main" id="{409EAD78-A67E-E82B-23C9-793DCF5925FB}"/>
              </a:ext>
            </a:extLst>
          </p:cNvPr>
          <p:cNvSpPr>
            <a:spLocks noGrp="1"/>
          </p:cNvSpPr>
          <p:nvPr>
            <p:ph idx="1"/>
          </p:nvPr>
        </p:nvSpPr>
        <p:spPr/>
        <p:txBody>
          <a:bodyPr/>
          <a:lstStyle/>
          <a:p>
            <a:r>
              <a:rPr lang="en-US" sz="2000" dirty="0"/>
              <a:t>AIM: To determine the feasibility of personalized liver SBRT using MRI</a:t>
            </a:r>
          </a:p>
          <a:p>
            <a:r>
              <a:rPr lang="en-US" sz="2000" dirty="0"/>
              <a:t>30 patients with liver cancer (20 HCC, 10 Liver metastases)</a:t>
            </a:r>
          </a:p>
          <a:p>
            <a:endParaRPr lang="en-US" sz="2000" dirty="0"/>
          </a:p>
        </p:txBody>
      </p:sp>
      <p:sp>
        <p:nvSpPr>
          <p:cNvPr id="5" name="TextBox 4">
            <a:extLst>
              <a:ext uri="{FF2B5EF4-FFF2-40B4-BE49-F238E27FC236}">
                <a16:creationId xmlns:a16="http://schemas.microsoft.com/office/drawing/2014/main" id="{1C4DDDF6-BE29-B240-AE19-758263FAECFF}"/>
              </a:ext>
            </a:extLst>
          </p:cNvPr>
          <p:cNvSpPr txBox="1"/>
          <p:nvPr/>
        </p:nvSpPr>
        <p:spPr>
          <a:xfrm>
            <a:off x="3142500" y="1658933"/>
            <a:ext cx="1713931" cy="400110"/>
          </a:xfrm>
          <a:prstGeom prst="rect">
            <a:avLst/>
          </a:prstGeom>
          <a:noFill/>
        </p:spPr>
        <p:txBody>
          <a:bodyPr wrap="none" rtlCol="0">
            <a:spAutoFit/>
          </a:bodyPr>
          <a:lstStyle/>
          <a:p>
            <a:r>
              <a:rPr lang="en-US" sz="2000" dirty="0">
                <a:solidFill>
                  <a:srgbClr val="E64626"/>
                </a:solidFill>
                <a:latin typeface="+mn-lt"/>
              </a:rPr>
              <a:t>CP A, CP B7/8</a:t>
            </a:r>
          </a:p>
        </p:txBody>
      </p:sp>
      <p:sp>
        <p:nvSpPr>
          <p:cNvPr id="8" name="TextBox 7">
            <a:extLst>
              <a:ext uri="{FF2B5EF4-FFF2-40B4-BE49-F238E27FC236}">
                <a16:creationId xmlns:a16="http://schemas.microsoft.com/office/drawing/2014/main" id="{5E70AA99-03A6-8161-898E-F5FA40918759}"/>
              </a:ext>
            </a:extLst>
          </p:cNvPr>
          <p:cNvSpPr txBox="1"/>
          <p:nvPr/>
        </p:nvSpPr>
        <p:spPr>
          <a:xfrm>
            <a:off x="5359049" y="1625549"/>
            <a:ext cx="1412566" cy="400110"/>
          </a:xfrm>
          <a:prstGeom prst="rect">
            <a:avLst/>
          </a:prstGeom>
          <a:noFill/>
        </p:spPr>
        <p:txBody>
          <a:bodyPr wrap="none" rtlCol="0">
            <a:spAutoFit/>
          </a:bodyPr>
          <a:lstStyle/>
          <a:p>
            <a:r>
              <a:rPr lang="en-US" sz="2000" dirty="0">
                <a:solidFill>
                  <a:srgbClr val="E64626"/>
                </a:solidFill>
                <a:latin typeface="+mn-lt"/>
              </a:rPr>
              <a:t>non-cirrhotic</a:t>
            </a:r>
          </a:p>
        </p:txBody>
      </p:sp>
      <p:grpSp>
        <p:nvGrpSpPr>
          <p:cNvPr id="9" name="Group 8">
            <a:extLst>
              <a:ext uri="{FF2B5EF4-FFF2-40B4-BE49-F238E27FC236}">
                <a16:creationId xmlns:a16="http://schemas.microsoft.com/office/drawing/2014/main" id="{0FE7AD11-6237-259B-ED80-548EF301C124}"/>
              </a:ext>
            </a:extLst>
          </p:cNvPr>
          <p:cNvGrpSpPr/>
          <p:nvPr/>
        </p:nvGrpSpPr>
        <p:grpSpPr>
          <a:xfrm>
            <a:off x="503760" y="2571750"/>
            <a:ext cx="8062495" cy="1391528"/>
            <a:chOff x="3788071" y="587189"/>
            <a:chExt cx="5364867" cy="935103"/>
          </a:xfrm>
        </p:grpSpPr>
        <p:grpSp>
          <p:nvGrpSpPr>
            <p:cNvPr id="10" name="Group 9">
              <a:extLst>
                <a:ext uri="{FF2B5EF4-FFF2-40B4-BE49-F238E27FC236}">
                  <a16:creationId xmlns:a16="http://schemas.microsoft.com/office/drawing/2014/main" id="{24FA2336-0CC8-B97B-E7E6-81C02A4E4EEE}"/>
                </a:ext>
              </a:extLst>
            </p:cNvPr>
            <p:cNvGrpSpPr/>
            <p:nvPr/>
          </p:nvGrpSpPr>
          <p:grpSpPr>
            <a:xfrm>
              <a:off x="3788071" y="587189"/>
              <a:ext cx="5364867" cy="935103"/>
              <a:chOff x="4106854" y="2177976"/>
              <a:chExt cx="5364867" cy="935103"/>
            </a:xfrm>
          </p:grpSpPr>
          <p:grpSp>
            <p:nvGrpSpPr>
              <p:cNvPr id="12" name="Group 11">
                <a:extLst>
                  <a:ext uri="{FF2B5EF4-FFF2-40B4-BE49-F238E27FC236}">
                    <a16:creationId xmlns:a16="http://schemas.microsoft.com/office/drawing/2014/main" id="{51AFD4A2-2838-F3A0-387F-CE1CA2D15A26}"/>
                  </a:ext>
                </a:extLst>
              </p:cNvPr>
              <p:cNvGrpSpPr/>
              <p:nvPr/>
            </p:nvGrpSpPr>
            <p:grpSpPr>
              <a:xfrm>
                <a:off x="4291056" y="2177976"/>
                <a:ext cx="5180664" cy="935103"/>
                <a:chOff x="4406655" y="1957358"/>
                <a:chExt cx="5180664" cy="847854"/>
              </a:xfrm>
            </p:grpSpPr>
            <p:sp>
              <p:nvSpPr>
                <p:cNvPr id="16" name="Rectangle 15">
                  <a:extLst>
                    <a:ext uri="{FF2B5EF4-FFF2-40B4-BE49-F238E27FC236}">
                      <a16:creationId xmlns:a16="http://schemas.microsoft.com/office/drawing/2014/main" id="{B44816DF-1D4C-12BF-C78A-DDA2CC7C7B57}"/>
                    </a:ext>
                  </a:extLst>
                </p:cNvPr>
                <p:cNvSpPr/>
                <p:nvPr/>
              </p:nvSpPr>
              <p:spPr>
                <a:xfrm>
                  <a:off x="4940229" y="1957358"/>
                  <a:ext cx="2804738" cy="847854"/>
                </a:xfrm>
                <a:prstGeom prst="rect">
                  <a:avLst/>
                </a:prstGeom>
                <a:effectLst/>
              </p:spPr>
              <p:style>
                <a:lnRef idx="1">
                  <a:schemeClr val="accent4"/>
                </a:lnRef>
                <a:fillRef idx="3">
                  <a:schemeClr val="accent4"/>
                </a:fillRef>
                <a:effectRef idx="2">
                  <a:schemeClr val="accent4"/>
                </a:effectRef>
                <a:fontRef idx="minor">
                  <a:schemeClr val="lt1"/>
                </a:fontRef>
              </p:style>
              <p:txBody>
                <a:bodyPr rtlCol="0" anchor="b"/>
                <a:lstStyle/>
                <a:p>
                  <a:pPr algn="ctr"/>
                  <a:r>
                    <a:rPr lang="en-US" dirty="0"/>
                    <a:t>Radiation treatment</a:t>
                  </a:r>
                </a:p>
              </p:txBody>
            </p:sp>
            <p:cxnSp>
              <p:nvCxnSpPr>
                <p:cNvPr id="17" name="Straight Connector 16">
                  <a:extLst>
                    <a:ext uri="{FF2B5EF4-FFF2-40B4-BE49-F238E27FC236}">
                      <a16:creationId xmlns:a16="http://schemas.microsoft.com/office/drawing/2014/main" id="{64F4F81F-58E6-1345-94D1-B6CFC348F014}"/>
                    </a:ext>
                  </a:extLst>
                </p:cNvPr>
                <p:cNvCxnSpPr>
                  <a:cxnSpLocks/>
                </p:cNvCxnSpPr>
                <p:nvPr/>
              </p:nvCxnSpPr>
              <p:spPr>
                <a:xfrm>
                  <a:off x="4406655" y="2805212"/>
                  <a:ext cx="5180664" cy="0"/>
                </a:xfrm>
                <a:prstGeom prst="line">
                  <a:avLst/>
                </a:prstGeom>
                <a:ln>
                  <a:solidFill>
                    <a:srgbClr val="5BA134"/>
                  </a:solidFill>
                </a:ln>
                <a:effectLst/>
              </p:spPr>
              <p:style>
                <a:lnRef idx="2">
                  <a:schemeClr val="accent1"/>
                </a:lnRef>
                <a:fillRef idx="0">
                  <a:schemeClr val="accent1"/>
                </a:fillRef>
                <a:effectRef idx="1">
                  <a:schemeClr val="accent1"/>
                </a:effectRef>
                <a:fontRef idx="minor">
                  <a:schemeClr val="tx1"/>
                </a:fontRef>
              </p:style>
            </p:cxnSp>
          </p:grpSp>
          <p:pic>
            <p:nvPicPr>
              <p:cNvPr id="13" name="Picture 12" descr="A close up of a scan&#10;&#10;Description automatically generated">
                <a:extLst>
                  <a:ext uri="{FF2B5EF4-FFF2-40B4-BE49-F238E27FC236}">
                    <a16:creationId xmlns:a16="http://schemas.microsoft.com/office/drawing/2014/main" id="{EFC32CEC-4B13-5FC2-3241-20304C070B77}"/>
                  </a:ext>
                </a:extLst>
              </p:cNvPr>
              <p:cNvPicPr>
                <a:picLocks noChangeAspect="1"/>
              </p:cNvPicPr>
              <p:nvPr/>
            </p:nvPicPr>
            <p:blipFill>
              <a:blip r:embed="rId2"/>
              <a:stretch>
                <a:fillRect/>
              </a:stretch>
            </p:blipFill>
            <p:spPr>
              <a:xfrm>
                <a:off x="4106854" y="2257432"/>
                <a:ext cx="717775" cy="687101"/>
              </a:xfrm>
              <a:prstGeom prst="rect">
                <a:avLst/>
              </a:prstGeom>
            </p:spPr>
          </p:pic>
          <p:pic>
            <p:nvPicPr>
              <p:cNvPr id="14" name="Picture 13" descr="A close up of a scan&#10;&#10;Description automatically generated">
                <a:extLst>
                  <a:ext uri="{FF2B5EF4-FFF2-40B4-BE49-F238E27FC236}">
                    <a16:creationId xmlns:a16="http://schemas.microsoft.com/office/drawing/2014/main" id="{D59F6FC0-8487-E183-EE41-FA6787CE834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868111" y="2257432"/>
                <a:ext cx="717775" cy="687102"/>
              </a:xfrm>
              <a:prstGeom prst="rect">
                <a:avLst/>
              </a:prstGeom>
            </p:spPr>
          </p:pic>
          <p:pic>
            <p:nvPicPr>
              <p:cNvPr id="15" name="Picture 14" descr="A close up of a scan&#10;&#10;Description automatically generated">
                <a:extLst>
                  <a:ext uri="{FF2B5EF4-FFF2-40B4-BE49-F238E27FC236}">
                    <a16:creationId xmlns:a16="http://schemas.microsoft.com/office/drawing/2014/main" id="{2CFF89B2-E5FB-3C98-E418-6035E182D5F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718043" y="2257432"/>
                <a:ext cx="753678" cy="721470"/>
              </a:xfrm>
              <a:prstGeom prst="rect">
                <a:avLst/>
              </a:prstGeom>
            </p:spPr>
          </p:pic>
        </p:grpSp>
        <p:sp>
          <p:nvSpPr>
            <p:cNvPr id="11" name="TextBox 10">
              <a:extLst>
                <a:ext uri="{FF2B5EF4-FFF2-40B4-BE49-F238E27FC236}">
                  <a16:creationId xmlns:a16="http://schemas.microsoft.com/office/drawing/2014/main" id="{8BFF3C5C-F919-68A9-95AA-F474CA4DCBBE}"/>
                </a:ext>
              </a:extLst>
            </p:cNvPr>
            <p:cNvSpPr txBox="1"/>
            <p:nvPr/>
          </p:nvSpPr>
          <p:spPr>
            <a:xfrm>
              <a:off x="7653726" y="896572"/>
              <a:ext cx="986167" cy="369332"/>
            </a:xfrm>
            <a:prstGeom prst="rect">
              <a:avLst/>
            </a:prstGeom>
            <a:noFill/>
          </p:spPr>
          <p:txBody>
            <a:bodyPr wrap="none" rtlCol="0">
              <a:spAutoFit/>
            </a:bodyPr>
            <a:lstStyle/>
            <a:p>
              <a:r>
                <a:rPr lang="en-US" dirty="0">
                  <a:latin typeface="+mn-lt"/>
                </a:rPr>
                <a:t>3 months</a:t>
              </a:r>
            </a:p>
          </p:txBody>
        </p:sp>
      </p:grpSp>
      <p:pic>
        <p:nvPicPr>
          <p:cNvPr id="18" name="Picture 2">
            <a:extLst>
              <a:ext uri="{FF2B5EF4-FFF2-40B4-BE49-F238E27FC236}">
                <a16:creationId xmlns:a16="http://schemas.microsoft.com/office/drawing/2014/main" id="{D7568FB9-976A-CBCB-363A-F82E1A02FF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357"/>
          <a:stretch/>
        </p:blipFill>
        <p:spPr bwMode="auto">
          <a:xfrm>
            <a:off x="1003597" y="3495505"/>
            <a:ext cx="1078697" cy="9355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A77D7BCD-F4DB-97D9-FF67-704A5B2069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357"/>
          <a:stretch/>
        </p:blipFill>
        <p:spPr bwMode="auto">
          <a:xfrm>
            <a:off x="3816724" y="3480437"/>
            <a:ext cx="1078697" cy="93554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0385A287-A2C9-B91A-D254-A21999BCEAF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357"/>
          <a:stretch/>
        </p:blipFill>
        <p:spPr bwMode="auto">
          <a:xfrm>
            <a:off x="7873067" y="3480436"/>
            <a:ext cx="1078697" cy="93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93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83ED7-AA52-B8E2-5F3D-1C8D61BF2E97}"/>
              </a:ext>
            </a:extLst>
          </p:cNvPr>
          <p:cNvSpPr>
            <a:spLocks noGrp="1"/>
          </p:cNvSpPr>
          <p:nvPr>
            <p:ph type="title"/>
          </p:nvPr>
        </p:nvSpPr>
        <p:spPr/>
        <p:txBody>
          <a:bodyPr/>
          <a:lstStyle/>
          <a:p>
            <a:r>
              <a:rPr lang="en-US" dirty="0"/>
              <a:t>PRISM clinical trial</a:t>
            </a:r>
          </a:p>
        </p:txBody>
      </p:sp>
      <p:sp>
        <p:nvSpPr>
          <p:cNvPr id="3" name="Content Placeholder 2">
            <a:extLst>
              <a:ext uri="{FF2B5EF4-FFF2-40B4-BE49-F238E27FC236}">
                <a16:creationId xmlns:a16="http://schemas.microsoft.com/office/drawing/2014/main" id="{409EAD78-A67E-E82B-23C9-793DCF5925FB}"/>
              </a:ext>
            </a:extLst>
          </p:cNvPr>
          <p:cNvSpPr>
            <a:spLocks noGrp="1"/>
          </p:cNvSpPr>
          <p:nvPr>
            <p:ph idx="1"/>
          </p:nvPr>
        </p:nvSpPr>
        <p:spPr/>
        <p:txBody>
          <a:bodyPr/>
          <a:lstStyle/>
          <a:p>
            <a:r>
              <a:rPr lang="en-US" sz="2000" dirty="0"/>
              <a:t>Site: Westmead Hospital, PI: A/Prof. Tim Wang</a:t>
            </a:r>
          </a:p>
          <a:p>
            <a:r>
              <a:rPr lang="en-US" sz="2000" dirty="0"/>
              <a:t>Three stage design</a:t>
            </a:r>
          </a:p>
          <a:p>
            <a:endParaRPr lang="en-US" sz="2000" dirty="0"/>
          </a:p>
        </p:txBody>
      </p:sp>
      <p:graphicFrame>
        <p:nvGraphicFramePr>
          <p:cNvPr id="6" name="Diagram 5">
            <a:extLst>
              <a:ext uri="{FF2B5EF4-FFF2-40B4-BE49-F238E27FC236}">
                <a16:creationId xmlns:a16="http://schemas.microsoft.com/office/drawing/2014/main" id="{169D94C7-A6AF-DDE2-D2B8-5908CB290DAD}"/>
              </a:ext>
            </a:extLst>
          </p:cNvPr>
          <p:cNvGraphicFramePr/>
          <p:nvPr>
            <p:extLst>
              <p:ext uri="{D42A27DB-BD31-4B8C-83A1-F6EECF244321}">
                <p14:modId xmlns:p14="http://schemas.microsoft.com/office/powerpoint/2010/main" val="1260979490"/>
              </p:ext>
            </p:extLst>
          </p:nvPr>
        </p:nvGraphicFramePr>
        <p:xfrm>
          <a:off x="1048213" y="2364059"/>
          <a:ext cx="7638587" cy="2556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02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5E6B-A269-4B0A-DA49-9251F3AEB97A}"/>
              </a:ext>
            </a:extLst>
          </p:cNvPr>
          <p:cNvSpPr>
            <a:spLocks noGrp="1"/>
          </p:cNvSpPr>
          <p:nvPr>
            <p:ph type="title"/>
          </p:nvPr>
        </p:nvSpPr>
        <p:spPr/>
        <p:txBody>
          <a:bodyPr/>
          <a:lstStyle/>
          <a:p>
            <a:r>
              <a:rPr lang="en-US" dirty="0"/>
              <a:t>Validation &amp; Future work</a:t>
            </a:r>
          </a:p>
        </p:txBody>
      </p:sp>
      <p:sp>
        <p:nvSpPr>
          <p:cNvPr id="4" name="TextBox 3">
            <a:extLst>
              <a:ext uri="{FF2B5EF4-FFF2-40B4-BE49-F238E27FC236}">
                <a16:creationId xmlns:a16="http://schemas.microsoft.com/office/drawing/2014/main" id="{8B0D220F-C180-B35E-9544-4518A253EFFE}"/>
              </a:ext>
            </a:extLst>
          </p:cNvPr>
          <p:cNvSpPr txBox="1"/>
          <p:nvPr/>
        </p:nvSpPr>
        <p:spPr>
          <a:xfrm>
            <a:off x="959004" y="2110085"/>
            <a:ext cx="950901" cy="461665"/>
          </a:xfrm>
          <a:prstGeom prst="rect">
            <a:avLst/>
          </a:prstGeom>
          <a:noFill/>
        </p:spPr>
        <p:txBody>
          <a:bodyPr wrap="none" rtlCol="0">
            <a:spAutoFit/>
          </a:bodyPr>
          <a:lstStyle/>
          <a:p>
            <a:r>
              <a:rPr lang="en-US" sz="2400" dirty="0">
                <a:latin typeface="+mn-lt"/>
              </a:rPr>
              <a:t>PRISM</a:t>
            </a:r>
          </a:p>
        </p:txBody>
      </p:sp>
      <p:sp>
        <p:nvSpPr>
          <p:cNvPr id="6" name="Arc 5">
            <a:extLst>
              <a:ext uri="{FF2B5EF4-FFF2-40B4-BE49-F238E27FC236}">
                <a16:creationId xmlns:a16="http://schemas.microsoft.com/office/drawing/2014/main" id="{D6D771A3-8AFF-EBF0-E01B-67EC2C1EDB8A}"/>
              </a:ext>
            </a:extLst>
          </p:cNvPr>
          <p:cNvSpPr/>
          <p:nvPr/>
        </p:nvSpPr>
        <p:spPr>
          <a:xfrm rot="2608362">
            <a:off x="-613078" y="988276"/>
            <a:ext cx="2974329" cy="316694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B9AF9940-20B3-6257-C4A2-C247F8AAA40C}"/>
              </a:ext>
            </a:extLst>
          </p:cNvPr>
          <p:cNvSpPr txBox="1"/>
          <p:nvPr/>
        </p:nvSpPr>
        <p:spPr>
          <a:xfrm>
            <a:off x="3096321" y="1065658"/>
            <a:ext cx="1278940" cy="461665"/>
          </a:xfrm>
          <a:prstGeom prst="rect">
            <a:avLst/>
          </a:prstGeom>
          <a:noFill/>
        </p:spPr>
        <p:txBody>
          <a:bodyPr wrap="none" rtlCol="0">
            <a:spAutoFit/>
          </a:bodyPr>
          <a:lstStyle/>
          <a:p>
            <a:r>
              <a:rPr lang="en-US" sz="2400" dirty="0">
                <a:latin typeface="+mn-lt"/>
              </a:rPr>
              <a:t>HEPARIM</a:t>
            </a:r>
          </a:p>
        </p:txBody>
      </p:sp>
      <p:sp>
        <p:nvSpPr>
          <p:cNvPr id="8" name="Arc 7">
            <a:extLst>
              <a:ext uri="{FF2B5EF4-FFF2-40B4-BE49-F238E27FC236}">
                <a16:creationId xmlns:a16="http://schemas.microsoft.com/office/drawing/2014/main" id="{97363594-E1B9-CE19-AEE1-F2098D1E7333}"/>
              </a:ext>
            </a:extLst>
          </p:cNvPr>
          <p:cNvSpPr/>
          <p:nvPr/>
        </p:nvSpPr>
        <p:spPr>
          <a:xfrm rot="9108162">
            <a:off x="2116508" y="-1067536"/>
            <a:ext cx="2974329" cy="316694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FD84B8BE-9F59-CB3B-11B0-AD8FA9F6E729}"/>
              </a:ext>
            </a:extLst>
          </p:cNvPr>
          <p:cNvSpPr/>
          <p:nvPr/>
        </p:nvSpPr>
        <p:spPr>
          <a:xfrm rot="17384150">
            <a:off x="2420133" y="2835995"/>
            <a:ext cx="2974329" cy="3166947"/>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DCA81DD9-D0FD-E14D-65DB-15F75DE40317}"/>
              </a:ext>
            </a:extLst>
          </p:cNvPr>
          <p:cNvSpPr txBox="1"/>
          <p:nvPr/>
        </p:nvSpPr>
        <p:spPr>
          <a:xfrm>
            <a:off x="2916683" y="3181390"/>
            <a:ext cx="2242909" cy="830997"/>
          </a:xfrm>
          <a:prstGeom prst="rect">
            <a:avLst/>
          </a:prstGeom>
          <a:noFill/>
        </p:spPr>
        <p:txBody>
          <a:bodyPr wrap="square" rtlCol="0">
            <a:spAutoFit/>
          </a:bodyPr>
          <a:lstStyle/>
          <a:p>
            <a:r>
              <a:rPr lang="en-US" sz="2400" dirty="0">
                <a:latin typeface="+mn-lt"/>
              </a:rPr>
              <a:t>Other sites in Australia</a:t>
            </a:r>
          </a:p>
        </p:txBody>
      </p:sp>
      <p:sp>
        <p:nvSpPr>
          <p:cNvPr id="13" name="TextBox 12">
            <a:extLst>
              <a:ext uri="{FF2B5EF4-FFF2-40B4-BE49-F238E27FC236}">
                <a16:creationId xmlns:a16="http://schemas.microsoft.com/office/drawing/2014/main" id="{64F17313-EBD4-D416-4951-A105046072BF}"/>
              </a:ext>
            </a:extLst>
          </p:cNvPr>
          <p:cNvSpPr txBox="1"/>
          <p:nvPr/>
        </p:nvSpPr>
        <p:spPr>
          <a:xfrm>
            <a:off x="304666" y="4155676"/>
            <a:ext cx="4353168" cy="649188"/>
          </a:xfrm>
          <a:prstGeom prst="ellipse">
            <a:avLst/>
          </a:prstGeom>
          <a:noFill/>
          <a:ln>
            <a:solidFill>
              <a:srgbClr val="FF0000"/>
            </a:solidFill>
          </a:ln>
        </p:spPr>
        <p:txBody>
          <a:bodyPr wrap="none" rtlCol="0">
            <a:spAutoFit/>
          </a:bodyPr>
          <a:lstStyle/>
          <a:p>
            <a:r>
              <a:rPr lang="en-US" sz="2400" dirty="0">
                <a:latin typeface="+mn-lt"/>
              </a:rPr>
              <a:t>Multi-center clinical trial</a:t>
            </a:r>
          </a:p>
        </p:txBody>
      </p:sp>
      <p:pic>
        <p:nvPicPr>
          <p:cNvPr id="14" name="Picture 13">
            <a:extLst>
              <a:ext uri="{FF2B5EF4-FFF2-40B4-BE49-F238E27FC236}">
                <a16:creationId xmlns:a16="http://schemas.microsoft.com/office/drawing/2014/main" id="{60866126-2000-41BA-B44D-F9C1D514388E}"/>
              </a:ext>
            </a:extLst>
          </p:cNvPr>
          <p:cNvPicPr>
            <a:picLocks noChangeAspect="1"/>
          </p:cNvPicPr>
          <p:nvPr/>
        </p:nvPicPr>
        <p:blipFill>
          <a:blip r:embed="rId3"/>
          <a:stretch>
            <a:fillRect/>
          </a:stretch>
        </p:blipFill>
        <p:spPr>
          <a:xfrm>
            <a:off x="4370386" y="629208"/>
            <a:ext cx="4744906" cy="1610207"/>
          </a:xfrm>
          <a:prstGeom prst="rect">
            <a:avLst/>
          </a:prstGeom>
        </p:spPr>
      </p:pic>
      <p:sp>
        <p:nvSpPr>
          <p:cNvPr id="9" name="TextBox 8">
            <a:extLst>
              <a:ext uri="{FF2B5EF4-FFF2-40B4-BE49-F238E27FC236}">
                <a16:creationId xmlns:a16="http://schemas.microsoft.com/office/drawing/2014/main" id="{A712B9BF-4EC3-D708-36C4-97731EBEE3C2}"/>
              </a:ext>
            </a:extLst>
          </p:cNvPr>
          <p:cNvSpPr txBox="1"/>
          <p:nvPr/>
        </p:nvSpPr>
        <p:spPr>
          <a:xfrm>
            <a:off x="4403619" y="1353312"/>
            <a:ext cx="4637146" cy="1477328"/>
          </a:xfrm>
          <a:prstGeom prst="rect">
            <a:avLst/>
          </a:prstGeom>
          <a:solidFill>
            <a:schemeClr val="bg1"/>
          </a:solidFill>
        </p:spPr>
        <p:txBody>
          <a:bodyPr wrap="square" rtlCol="0">
            <a:spAutoFit/>
          </a:bodyPr>
          <a:lstStyle/>
          <a:p>
            <a:r>
              <a:rPr lang="en-US" dirty="0">
                <a:solidFill>
                  <a:srgbClr val="E64626"/>
                </a:solidFill>
                <a:latin typeface="+mn-lt"/>
              </a:rPr>
              <a:t>Quantitative </a:t>
            </a:r>
            <a:r>
              <a:rPr lang="en-US" dirty="0" err="1">
                <a:solidFill>
                  <a:srgbClr val="E64626"/>
                </a:solidFill>
                <a:latin typeface="+mn-lt"/>
              </a:rPr>
              <a:t>Gadoxetate</a:t>
            </a:r>
            <a:r>
              <a:rPr lang="en-US" dirty="0">
                <a:solidFill>
                  <a:srgbClr val="E64626"/>
                </a:solidFill>
                <a:latin typeface="+mn-lt"/>
              </a:rPr>
              <a:t> DCE-MRI to predict liver function reserve after hepatectomy </a:t>
            </a:r>
          </a:p>
          <a:p>
            <a:endParaRPr lang="en-US" dirty="0">
              <a:solidFill>
                <a:srgbClr val="E64626"/>
              </a:solidFill>
              <a:latin typeface="+mn-lt"/>
            </a:endParaRPr>
          </a:p>
          <a:p>
            <a:r>
              <a:rPr lang="en-US" dirty="0">
                <a:solidFill>
                  <a:srgbClr val="E64626"/>
                </a:solidFill>
                <a:latin typeface="+mn-lt"/>
              </a:rPr>
              <a:t>cohort: liver metastases, ~150</a:t>
            </a:r>
          </a:p>
          <a:p>
            <a:r>
              <a:rPr lang="en-US" dirty="0">
                <a:solidFill>
                  <a:srgbClr val="E64626"/>
                </a:solidFill>
                <a:latin typeface="+mn-lt"/>
              </a:rPr>
              <a:t>secondary measure: ICG</a:t>
            </a:r>
          </a:p>
        </p:txBody>
      </p:sp>
      <p:pic>
        <p:nvPicPr>
          <p:cNvPr id="16" name="Picture 15">
            <a:extLst>
              <a:ext uri="{FF2B5EF4-FFF2-40B4-BE49-F238E27FC236}">
                <a16:creationId xmlns:a16="http://schemas.microsoft.com/office/drawing/2014/main" id="{687FFF6A-D227-9739-97D2-448C355B6E11}"/>
              </a:ext>
            </a:extLst>
          </p:cNvPr>
          <p:cNvPicPr>
            <a:picLocks noChangeAspect="1"/>
          </p:cNvPicPr>
          <p:nvPr/>
        </p:nvPicPr>
        <p:blipFill>
          <a:blip r:embed="rId4"/>
          <a:stretch>
            <a:fillRect/>
          </a:stretch>
        </p:blipFill>
        <p:spPr>
          <a:xfrm>
            <a:off x="4842762" y="3047086"/>
            <a:ext cx="4178687" cy="1841879"/>
          </a:xfrm>
          <a:prstGeom prst="rect">
            <a:avLst/>
          </a:prstGeom>
        </p:spPr>
      </p:pic>
    </p:spTree>
    <p:extLst>
      <p:ext uri="{BB962C8B-B14F-4D97-AF65-F5344CB8AC3E}">
        <p14:creationId xmlns:p14="http://schemas.microsoft.com/office/powerpoint/2010/main" val="231800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p:bldP spid="13"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A1FB-A249-5DA7-E404-DA4911E2250E}"/>
              </a:ext>
            </a:extLst>
          </p:cNvPr>
          <p:cNvSpPr>
            <a:spLocks noGrp="1"/>
          </p:cNvSpPr>
          <p:nvPr>
            <p:ph type="title"/>
          </p:nvPr>
        </p:nvSpPr>
        <p:spPr/>
        <p:txBody>
          <a:bodyPr/>
          <a:lstStyle/>
          <a:p>
            <a:r>
              <a:rPr lang="en-US" dirty="0"/>
              <a:t>Acknowledgements</a:t>
            </a:r>
          </a:p>
        </p:txBody>
      </p:sp>
      <p:pic>
        <p:nvPicPr>
          <p:cNvPr id="4" name="Picture 3" descr="A black background with blue text&#10;&#10;Description automatically generated">
            <a:extLst>
              <a:ext uri="{FF2B5EF4-FFF2-40B4-BE49-F238E27FC236}">
                <a16:creationId xmlns:a16="http://schemas.microsoft.com/office/drawing/2014/main" id="{7381B9B9-2090-D21E-5CA1-635119B7974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562081" y="3042250"/>
            <a:ext cx="3062920" cy="613968"/>
          </a:xfrm>
          <a:prstGeom prst="rect">
            <a:avLst/>
          </a:prstGeom>
          <a:solidFill>
            <a:schemeClr val="bg1"/>
          </a:solidFill>
        </p:spPr>
      </p:pic>
      <p:pic>
        <p:nvPicPr>
          <p:cNvPr id="5" name="Picture 4" descr="A logo with text on it&#10;&#10;Description automatically generated">
            <a:extLst>
              <a:ext uri="{FF2B5EF4-FFF2-40B4-BE49-F238E27FC236}">
                <a16:creationId xmlns:a16="http://schemas.microsoft.com/office/drawing/2014/main" id="{859EE1C2-E4D8-D140-D812-F2664F9F27D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2081" y="1774284"/>
            <a:ext cx="2071549" cy="1198005"/>
          </a:xfrm>
          <a:prstGeom prst="rect">
            <a:avLst/>
          </a:prstGeom>
        </p:spPr>
      </p:pic>
      <p:pic>
        <p:nvPicPr>
          <p:cNvPr id="6" name="Picture 2" descr="Our Place. Our People Branded Assets - WSLHD">
            <a:extLst>
              <a:ext uri="{FF2B5EF4-FFF2-40B4-BE49-F238E27FC236}">
                <a16:creationId xmlns:a16="http://schemas.microsoft.com/office/drawing/2014/main" id="{2DE491E4-C90B-6424-6CD7-C34DACD6EF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6184" y="1180299"/>
            <a:ext cx="2243344" cy="61396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7660C65-FA10-86FB-9DE1-717FFF7E0C68}"/>
              </a:ext>
            </a:extLst>
          </p:cNvPr>
          <p:cNvSpPr>
            <a:spLocks noGrp="1"/>
          </p:cNvSpPr>
          <p:nvPr>
            <p:ph idx="1"/>
          </p:nvPr>
        </p:nvSpPr>
        <p:spPr>
          <a:xfrm>
            <a:off x="4163850" y="944563"/>
            <a:ext cx="4257180" cy="3575050"/>
          </a:xfrm>
        </p:spPr>
        <p:txBody>
          <a:bodyPr/>
          <a:lstStyle/>
          <a:p>
            <a:r>
              <a:rPr lang="en-US" sz="1600" dirty="0"/>
              <a:t>PRISM Trial Management Committee</a:t>
            </a:r>
          </a:p>
          <a:p>
            <a:r>
              <a:rPr lang="en-US" sz="1600" dirty="0"/>
              <a:t>Westmead Hospital</a:t>
            </a:r>
          </a:p>
          <a:p>
            <a:pPr lvl="1"/>
            <a:r>
              <a:rPr lang="en-US" sz="1600" dirty="0"/>
              <a:t>Sheryl Foster, Nick </a:t>
            </a:r>
            <a:r>
              <a:rPr lang="en-US" sz="1600" dirty="0" err="1"/>
              <a:t>Sanaei</a:t>
            </a:r>
            <a:r>
              <a:rPr lang="en-US" sz="1600" dirty="0"/>
              <a:t>, Anthea Min</a:t>
            </a:r>
          </a:p>
          <a:p>
            <a:pPr lvl="1"/>
            <a:r>
              <a:rPr lang="en-US" sz="1600" dirty="0"/>
              <a:t>David Farlow, Robbie Barnett, Andrew Chicco</a:t>
            </a:r>
          </a:p>
          <a:p>
            <a:pPr lvl="1"/>
            <a:r>
              <a:rPr lang="en-US" sz="1600" dirty="0"/>
              <a:t>Tracy Pearl-Larson, </a:t>
            </a:r>
            <a:r>
              <a:rPr lang="en-US" sz="1600" dirty="0" err="1"/>
              <a:t>Zalak</a:t>
            </a:r>
            <a:r>
              <a:rPr lang="en-US" sz="1600" dirty="0"/>
              <a:t> Patel</a:t>
            </a:r>
          </a:p>
          <a:p>
            <a:r>
              <a:rPr lang="en-US" sz="1600" dirty="0"/>
              <a:t>University of Sydney</a:t>
            </a:r>
          </a:p>
          <a:p>
            <a:pPr marL="742950" marR="0" lvl="1" indent="-285750" algn="l" defTabSz="457200" rtl="0" eaLnBrk="1" fontAlgn="base" latinLnBrk="0" hangingPunct="1">
              <a:lnSpc>
                <a:spcPct val="90000"/>
              </a:lnSpc>
              <a:spcBef>
                <a:spcPct val="20000"/>
              </a:spcBef>
              <a:spcAft>
                <a:spcPct val="0"/>
              </a:spcAft>
              <a:buClrTx/>
              <a:buSzTx/>
              <a:buFont typeface="Lucida Grande"/>
              <a:buChar char="–"/>
              <a:tabLst/>
              <a:defRPr/>
            </a:pPr>
            <a:r>
              <a:rPr lang="en-US" sz="1600" dirty="0">
                <a:solidFill>
                  <a:prstClr val="black"/>
                </a:solidFill>
              </a:rPr>
              <a:t>BiRT team</a:t>
            </a:r>
            <a:r>
              <a:rPr kumimoji="0" lang="en-US" sz="1600" b="0" i="0" u="none" strike="noStrike" kern="1200" cap="none" spc="0" normalizeH="0" baseline="0" noProof="0" dirty="0">
                <a:ln>
                  <a:noFill/>
                </a:ln>
                <a:solidFill>
                  <a:prstClr val="black"/>
                </a:solidFill>
                <a:effectLst/>
                <a:uLnTx/>
                <a:uFillTx/>
                <a:latin typeface="Tw Cen MT"/>
                <a:ea typeface="ＭＳ Ｐゴシック" charset="0"/>
              </a:rPr>
              <a:t>, Fidel Navarro, Erin Wang</a:t>
            </a:r>
            <a:endParaRPr lang="en-US" sz="1200" dirty="0"/>
          </a:p>
          <a:p>
            <a:r>
              <a:rPr lang="en-US" sz="1600" dirty="0"/>
              <a:t>Calvary Mater Newcastle </a:t>
            </a:r>
          </a:p>
          <a:p>
            <a:pPr lvl="1"/>
            <a:r>
              <a:rPr lang="en-US" sz="1600" dirty="0"/>
              <a:t>Jonathan Goodwin, Peter Greer, Kate </a:t>
            </a:r>
            <a:r>
              <a:rPr lang="en-US" sz="1600" dirty="0" err="1"/>
              <a:t>Skehan</a:t>
            </a:r>
            <a:endParaRPr lang="en-US" sz="1600" dirty="0"/>
          </a:p>
          <a:p>
            <a:r>
              <a:rPr lang="en-US" sz="1600" dirty="0"/>
              <a:t>University of Sheffield, UK</a:t>
            </a:r>
          </a:p>
          <a:p>
            <a:pPr lvl="1"/>
            <a:r>
              <a:rPr lang="en-US" sz="1600" dirty="0"/>
              <a:t>Steven </a:t>
            </a:r>
            <a:r>
              <a:rPr lang="en-US" sz="1600" dirty="0" err="1"/>
              <a:t>Sourbron</a:t>
            </a:r>
            <a:endParaRPr lang="en-US" sz="1600" dirty="0"/>
          </a:p>
          <a:p>
            <a:pPr lvl="1"/>
            <a:endParaRPr lang="en-US" sz="1600" dirty="0"/>
          </a:p>
        </p:txBody>
      </p:sp>
    </p:spTree>
    <p:extLst>
      <p:ext uri="{BB962C8B-B14F-4D97-AF65-F5344CB8AC3E}">
        <p14:creationId xmlns:p14="http://schemas.microsoft.com/office/powerpoint/2010/main" val="2167595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purple blot with white text&#10;&#10;Description automatically generated">
            <a:extLst>
              <a:ext uri="{FF2B5EF4-FFF2-40B4-BE49-F238E27FC236}">
                <a16:creationId xmlns:a16="http://schemas.microsoft.com/office/drawing/2014/main" id="{1A625D40-EAA4-DE4A-BF4D-16C84CD85E46}"/>
              </a:ext>
            </a:extLst>
          </p:cNvPr>
          <p:cNvPicPr>
            <a:picLocks noChangeAspect="1"/>
          </p:cNvPicPr>
          <p:nvPr/>
        </p:nvPicPr>
        <p:blipFill>
          <a:blip r:embed="rId3"/>
          <a:stretch>
            <a:fillRect/>
          </a:stretch>
        </p:blipFill>
        <p:spPr>
          <a:xfrm>
            <a:off x="5921223" y="1290842"/>
            <a:ext cx="2643468" cy="2643468"/>
          </a:xfrm>
          <a:prstGeom prst="rect">
            <a:avLst/>
          </a:prstGeom>
          <a:noFill/>
          <a:ln>
            <a:noFill/>
          </a:ln>
        </p:spPr>
      </p:pic>
      <p:sp>
        <p:nvSpPr>
          <p:cNvPr id="2" name="Title 1">
            <a:extLst>
              <a:ext uri="{FF2B5EF4-FFF2-40B4-BE49-F238E27FC236}">
                <a16:creationId xmlns:a16="http://schemas.microsoft.com/office/drawing/2014/main" id="{D045840B-1939-7F90-D7CE-42E9ACD05159}"/>
              </a:ext>
            </a:extLst>
          </p:cNvPr>
          <p:cNvSpPr>
            <a:spLocks noGrp="1"/>
          </p:cNvSpPr>
          <p:nvPr>
            <p:ph type="title"/>
          </p:nvPr>
        </p:nvSpPr>
        <p:spPr>
          <a:xfrm>
            <a:off x="381883" y="905284"/>
            <a:ext cx="3965263" cy="1303630"/>
          </a:xfrm>
        </p:spPr>
        <p:txBody>
          <a:bodyPr vert="horz" wrap="square" lIns="91440" tIns="45720" rIns="91440" bIns="45720" numCol="1" anchor="t" anchorCtr="0" compatLnSpc="1">
            <a:prstTxWarp prst="textNoShape">
              <a:avLst/>
            </a:prstTxWarp>
            <a:normAutofit/>
          </a:bodyPr>
          <a:lstStyle/>
          <a:p>
            <a:r>
              <a:rPr lang="en-US" b="1" kern="1200" dirty="0">
                <a:latin typeface="Tw Cen MT"/>
                <a:ea typeface="ＭＳ Ｐゴシック" charset="0"/>
                <a:cs typeface="Tw Cen MT"/>
              </a:rPr>
              <a:t>Questions?</a:t>
            </a:r>
          </a:p>
        </p:txBody>
      </p:sp>
      <p:sp>
        <p:nvSpPr>
          <p:cNvPr id="4" name="TextBox 3">
            <a:extLst>
              <a:ext uri="{FF2B5EF4-FFF2-40B4-BE49-F238E27FC236}">
                <a16:creationId xmlns:a16="http://schemas.microsoft.com/office/drawing/2014/main" id="{3A0583C6-D202-7079-6479-4999901A54E6}"/>
              </a:ext>
            </a:extLst>
          </p:cNvPr>
          <p:cNvSpPr txBox="1"/>
          <p:nvPr/>
        </p:nvSpPr>
        <p:spPr bwMode="auto">
          <a:xfrm>
            <a:off x="381883" y="2200772"/>
            <a:ext cx="4861770" cy="164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fontScale="92500" lnSpcReduction="20000"/>
          </a:bodyPr>
          <a:lstStyle/>
          <a:p>
            <a:pPr>
              <a:lnSpc>
                <a:spcPct val="90000"/>
              </a:lnSpc>
              <a:spcBef>
                <a:spcPct val="20000"/>
              </a:spcBef>
            </a:pPr>
            <a:r>
              <a:rPr lang="en-US" sz="2000" dirty="0">
                <a:solidFill>
                  <a:srgbClr val="E64626"/>
                </a:solidFill>
                <a:latin typeface="Tw Cen MT"/>
                <a:hlinkClick r:id="rId4">
                  <a:extLst>
                    <a:ext uri="{A12FA001-AC4F-418D-AE19-62706E023703}">
                      <ahyp:hlinkClr xmlns:ahyp="http://schemas.microsoft.com/office/drawing/2018/hyperlinkcolor" val="tx"/>
                    </a:ext>
                  </a:extLst>
                </a:hlinkClick>
              </a:rPr>
              <a:t>sirisha.tadimalla@sydney.edu.au</a:t>
            </a:r>
            <a:r>
              <a:rPr lang="en-US" sz="2000" dirty="0">
                <a:solidFill>
                  <a:srgbClr val="E64626"/>
                </a:solidFill>
                <a:latin typeface="Tw Cen MT"/>
              </a:rPr>
              <a:t> </a:t>
            </a:r>
          </a:p>
          <a:p>
            <a:pPr>
              <a:lnSpc>
                <a:spcPct val="90000"/>
              </a:lnSpc>
              <a:spcBef>
                <a:spcPct val="20000"/>
              </a:spcBef>
            </a:pPr>
            <a:r>
              <a:rPr lang="en-US" sz="2000" dirty="0">
                <a:latin typeface="Tw Cen MT"/>
              </a:rPr>
              <a:t>Dr. Sirisha </a:t>
            </a:r>
            <a:r>
              <a:rPr lang="en-US" sz="2000" dirty="0" err="1">
                <a:latin typeface="Tw Cen MT"/>
              </a:rPr>
              <a:t>Tadimalla</a:t>
            </a:r>
            <a:endParaRPr lang="en-US" sz="2000" dirty="0">
              <a:latin typeface="Tw Cen MT"/>
            </a:endParaRPr>
          </a:p>
          <a:p>
            <a:pPr>
              <a:lnSpc>
                <a:spcPct val="90000"/>
              </a:lnSpc>
              <a:spcBef>
                <a:spcPct val="20000"/>
              </a:spcBef>
            </a:pPr>
            <a:r>
              <a:rPr lang="en-US" sz="2000" dirty="0">
                <a:latin typeface="Tw Cen MT"/>
              </a:rPr>
              <a:t>Cancer Institute NSW Early Career Fellow</a:t>
            </a:r>
          </a:p>
          <a:p>
            <a:pPr>
              <a:lnSpc>
                <a:spcPct val="90000"/>
              </a:lnSpc>
              <a:spcBef>
                <a:spcPct val="20000"/>
              </a:spcBef>
            </a:pPr>
            <a:r>
              <a:rPr lang="en-US" sz="2000" dirty="0">
                <a:latin typeface="Tw Cen MT"/>
              </a:rPr>
              <a:t>MRI Physicist </a:t>
            </a:r>
          </a:p>
          <a:p>
            <a:pPr>
              <a:lnSpc>
                <a:spcPct val="90000"/>
              </a:lnSpc>
              <a:spcBef>
                <a:spcPct val="20000"/>
              </a:spcBef>
            </a:pPr>
            <a:r>
              <a:rPr lang="en-US" sz="2000" dirty="0">
                <a:latin typeface="Tw Cen MT"/>
              </a:rPr>
              <a:t>Institute of Medical Physics, Faculty of Science</a:t>
            </a:r>
          </a:p>
          <a:p>
            <a:pPr>
              <a:lnSpc>
                <a:spcPct val="90000"/>
              </a:lnSpc>
              <a:spcBef>
                <a:spcPct val="20000"/>
              </a:spcBef>
            </a:pPr>
            <a:r>
              <a:rPr lang="en-US" sz="2000" dirty="0">
                <a:latin typeface="Tw Cen MT"/>
              </a:rPr>
              <a:t>The University of Sydney</a:t>
            </a:r>
          </a:p>
        </p:txBody>
      </p:sp>
      <p:sp>
        <p:nvSpPr>
          <p:cNvPr id="7" name="TextBox 6">
            <a:extLst>
              <a:ext uri="{FF2B5EF4-FFF2-40B4-BE49-F238E27FC236}">
                <a16:creationId xmlns:a16="http://schemas.microsoft.com/office/drawing/2014/main" id="{A8C46891-9BA3-BC41-C693-872C40E49848}"/>
              </a:ext>
            </a:extLst>
          </p:cNvPr>
          <p:cNvSpPr txBox="1"/>
          <p:nvPr/>
        </p:nvSpPr>
        <p:spPr>
          <a:xfrm>
            <a:off x="5833115" y="3648045"/>
            <a:ext cx="2819683" cy="400110"/>
          </a:xfrm>
          <a:prstGeom prst="rect">
            <a:avLst/>
          </a:prstGeom>
          <a:noFill/>
        </p:spPr>
        <p:txBody>
          <a:bodyPr wrap="none" rtlCol="0">
            <a:spAutoFit/>
          </a:bodyPr>
          <a:lstStyle/>
          <a:p>
            <a:r>
              <a:rPr lang="en-US" sz="2000" dirty="0">
                <a:latin typeface="+mn-lt"/>
                <a:hlinkClick r:id="rId5"/>
              </a:rPr>
              <a:t>https://birt.sydney.edu.au</a:t>
            </a:r>
            <a:endParaRPr lang="en-US" sz="2000" dirty="0">
              <a:latin typeface="+mn-lt"/>
            </a:endParaRPr>
          </a:p>
        </p:txBody>
      </p:sp>
    </p:spTree>
    <p:extLst>
      <p:ext uri="{BB962C8B-B14F-4D97-AF65-F5344CB8AC3E}">
        <p14:creationId xmlns:p14="http://schemas.microsoft.com/office/powerpoint/2010/main" val="1191233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3716-5EFE-C6C5-C893-02AF55A8CB92}"/>
              </a:ext>
            </a:extLst>
          </p:cNvPr>
          <p:cNvSpPr>
            <a:spLocks noGrp="1"/>
          </p:cNvSpPr>
          <p:nvPr>
            <p:ph type="title"/>
          </p:nvPr>
        </p:nvSpPr>
        <p:spPr>
          <a:xfrm>
            <a:off x="228600" y="595383"/>
            <a:ext cx="8686800" cy="2126581"/>
          </a:xfrm>
        </p:spPr>
        <p:txBody>
          <a:bodyPr/>
          <a:lstStyle/>
          <a:p>
            <a:pPr algn="ctr"/>
            <a:r>
              <a:rPr lang="en-US" sz="3200" b="0" dirty="0" err="1">
                <a:solidFill>
                  <a:schemeClr val="tx1"/>
                </a:solidFill>
                <a:latin typeface="+mj-lt"/>
                <a:ea typeface="Dotum" panose="020B0600000101010101" pitchFamily="34" charset="-127"/>
              </a:rPr>
              <a:t>Personalised</a:t>
            </a:r>
            <a:r>
              <a:rPr lang="en-US" sz="3200" b="0" dirty="0">
                <a:solidFill>
                  <a:schemeClr val="tx1"/>
                </a:solidFill>
                <a:latin typeface="+mj-lt"/>
                <a:ea typeface="Dotum" panose="020B0600000101010101" pitchFamily="34" charset="-127"/>
              </a:rPr>
              <a:t> liver stereotactic body radiation therapy using magnetic resonance imaging</a:t>
            </a:r>
            <a:br>
              <a:rPr lang="en-US" sz="3200" b="0" dirty="0">
                <a:solidFill>
                  <a:schemeClr val="tx1"/>
                </a:solidFill>
                <a:latin typeface="+mj-lt"/>
                <a:ea typeface="Dotum" panose="020B0600000101010101" pitchFamily="34" charset="-127"/>
              </a:rPr>
            </a:br>
            <a:br>
              <a:rPr lang="en-US" sz="4000" dirty="0">
                <a:latin typeface="+mj-lt"/>
                <a:ea typeface="Dotum" panose="020B0600000101010101" pitchFamily="34" charset="-127"/>
              </a:rPr>
            </a:br>
            <a:r>
              <a:rPr lang="en-US" sz="4000" dirty="0">
                <a:latin typeface="+mj-lt"/>
                <a:ea typeface="Dotum" panose="020B0600000101010101" pitchFamily="34" charset="-127"/>
              </a:rPr>
              <a:t>The PRISM clinical trial</a:t>
            </a:r>
            <a:endParaRPr lang="en-US" sz="4000" b="0" dirty="0">
              <a:solidFill>
                <a:schemeClr val="tx1"/>
              </a:solidFill>
              <a:latin typeface="+mj-lt"/>
              <a:ea typeface="Dotum" panose="020B0600000101010101" pitchFamily="34" charset="-127"/>
            </a:endParaRPr>
          </a:p>
        </p:txBody>
      </p:sp>
      <p:sp>
        <p:nvSpPr>
          <p:cNvPr id="3" name="TextBox 2">
            <a:extLst>
              <a:ext uri="{FF2B5EF4-FFF2-40B4-BE49-F238E27FC236}">
                <a16:creationId xmlns:a16="http://schemas.microsoft.com/office/drawing/2014/main" id="{9A258AAC-7338-A3C0-A81A-62DBE4CA1964}"/>
              </a:ext>
            </a:extLst>
          </p:cNvPr>
          <p:cNvSpPr txBox="1"/>
          <p:nvPr/>
        </p:nvSpPr>
        <p:spPr>
          <a:xfrm>
            <a:off x="1260557" y="3031958"/>
            <a:ext cx="6920916" cy="1687890"/>
          </a:xfrm>
          <a:prstGeom prst="ellipse">
            <a:avLst/>
          </a:prstGeom>
          <a:noFill/>
          <a:ln>
            <a:solidFill>
              <a:schemeClr val="accent1"/>
            </a:solidFill>
          </a:ln>
        </p:spPr>
        <p:txBody>
          <a:bodyPr wrap="square" rtlCol="0">
            <a:spAutoFit/>
          </a:bodyPr>
          <a:lstStyle/>
          <a:p>
            <a:pPr algn="ctr"/>
            <a:r>
              <a:rPr lang="en-US" sz="2400" dirty="0">
                <a:solidFill>
                  <a:schemeClr val="tx1"/>
                </a:solidFill>
                <a:latin typeface="+mn-lt"/>
                <a:ea typeface="Dotum" panose="020B0600000101010101" pitchFamily="34" charset="-127"/>
              </a:rPr>
              <a:t>to enable more patients with primary liver cancer to receive radiation therapy</a:t>
            </a:r>
            <a:endParaRPr lang="en-US" sz="2400" dirty="0">
              <a:latin typeface="+mn-lt"/>
              <a:ea typeface="Dotum" panose="020B0600000101010101" pitchFamily="34" charset="-127"/>
            </a:endParaRPr>
          </a:p>
        </p:txBody>
      </p:sp>
    </p:spTree>
    <p:extLst>
      <p:ext uri="{BB962C8B-B14F-4D97-AF65-F5344CB8AC3E}">
        <p14:creationId xmlns:p14="http://schemas.microsoft.com/office/powerpoint/2010/main" val="135245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23716-5EFE-C6C5-C893-02AF55A8CB92}"/>
              </a:ext>
            </a:extLst>
          </p:cNvPr>
          <p:cNvSpPr>
            <a:spLocks noGrp="1"/>
          </p:cNvSpPr>
          <p:nvPr>
            <p:ph type="title"/>
          </p:nvPr>
        </p:nvSpPr>
        <p:spPr/>
        <p:txBody>
          <a:bodyPr/>
          <a:lstStyle/>
          <a:p>
            <a:r>
              <a:rPr lang="en-US" sz="3200">
                <a:solidFill>
                  <a:srgbClr val="E64626"/>
                </a:solidFill>
                <a:latin typeface="+mj-lt"/>
                <a:ea typeface="Dotum" panose="020B0600000101010101" pitchFamily="34" charset="-127"/>
              </a:rPr>
              <a:t>Contents</a:t>
            </a:r>
            <a:endParaRPr lang="en-US" sz="4000" dirty="0">
              <a:solidFill>
                <a:srgbClr val="E64626"/>
              </a:solidFill>
              <a:latin typeface="+mj-lt"/>
              <a:ea typeface="Dotum" panose="020B0600000101010101" pitchFamily="34" charset="-127"/>
            </a:endParaRPr>
          </a:p>
        </p:txBody>
      </p:sp>
      <p:sp>
        <p:nvSpPr>
          <p:cNvPr id="5" name="Content Placeholder 4">
            <a:extLst>
              <a:ext uri="{FF2B5EF4-FFF2-40B4-BE49-F238E27FC236}">
                <a16:creationId xmlns:a16="http://schemas.microsoft.com/office/drawing/2014/main" id="{382C6E4F-8608-C873-F12E-D790AC25E1DE}"/>
              </a:ext>
            </a:extLst>
          </p:cNvPr>
          <p:cNvSpPr>
            <a:spLocks noGrp="1"/>
          </p:cNvSpPr>
          <p:nvPr>
            <p:ph idx="1"/>
          </p:nvPr>
        </p:nvSpPr>
        <p:spPr/>
        <p:txBody>
          <a:bodyPr/>
          <a:lstStyle/>
          <a:p>
            <a:r>
              <a:rPr lang="en-US" dirty="0"/>
              <a:t>Primary liver cancer</a:t>
            </a:r>
          </a:p>
          <a:p>
            <a:endParaRPr lang="en-US" dirty="0"/>
          </a:p>
          <a:p>
            <a:r>
              <a:rPr lang="en-US" dirty="0"/>
              <a:t>Stereotactic body radiation therapy (SBRT/SABR)</a:t>
            </a:r>
          </a:p>
          <a:p>
            <a:endParaRPr lang="en-US" dirty="0"/>
          </a:p>
          <a:p>
            <a:r>
              <a:rPr lang="en-US" dirty="0"/>
              <a:t>Magnetic resonance imaging (MRI)</a:t>
            </a:r>
          </a:p>
          <a:p>
            <a:endParaRPr lang="en-US" dirty="0"/>
          </a:p>
          <a:p>
            <a:r>
              <a:rPr lang="en-US" dirty="0"/>
              <a:t>The PRISM clinical trial</a:t>
            </a:r>
          </a:p>
        </p:txBody>
      </p:sp>
    </p:spTree>
    <p:extLst>
      <p:ext uri="{BB962C8B-B14F-4D97-AF65-F5344CB8AC3E}">
        <p14:creationId xmlns:p14="http://schemas.microsoft.com/office/powerpoint/2010/main" val="982944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658FB-9CFD-BDDD-3CC1-9AE2CF4AC744}"/>
              </a:ext>
            </a:extLst>
          </p:cNvPr>
          <p:cNvSpPr>
            <a:spLocks noGrp="1"/>
          </p:cNvSpPr>
          <p:nvPr>
            <p:ph type="title"/>
          </p:nvPr>
        </p:nvSpPr>
        <p:spPr/>
        <p:txBody>
          <a:bodyPr/>
          <a:lstStyle/>
          <a:p>
            <a:r>
              <a:rPr lang="en-US" dirty="0"/>
              <a:t>Primary liver cancer</a:t>
            </a:r>
          </a:p>
        </p:txBody>
      </p:sp>
      <p:grpSp>
        <p:nvGrpSpPr>
          <p:cNvPr id="4" name="Group 3">
            <a:extLst>
              <a:ext uri="{FF2B5EF4-FFF2-40B4-BE49-F238E27FC236}">
                <a16:creationId xmlns:a16="http://schemas.microsoft.com/office/drawing/2014/main" id="{0AC4372C-121C-86C3-1A2F-8B542D253B0C}"/>
              </a:ext>
            </a:extLst>
          </p:cNvPr>
          <p:cNvGrpSpPr/>
          <p:nvPr/>
        </p:nvGrpSpPr>
        <p:grpSpPr>
          <a:xfrm>
            <a:off x="341737" y="1066403"/>
            <a:ext cx="2195364" cy="2488409"/>
            <a:chOff x="6523254" y="623622"/>
            <a:chExt cx="1515291" cy="1892904"/>
          </a:xfrm>
        </p:grpSpPr>
        <p:grpSp>
          <p:nvGrpSpPr>
            <p:cNvPr id="5" name="Group 4">
              <a:extLst>
                <a:ext uri="{FF2B5EF4-FFF2-40B4-BE49-F238E27FC236}">
                  <a16:creationId xmlns:a16="http://schemas.microsoft.com/office/drawing/2014/main" id="{22727A64-BB3F-B12F-B9E2-C6799C846B3C}"/>
                </a:ext>
              </a:extLst>
            </p:cNvPr>
            <p:cNvGrpSpPr/>
            <p:nvPr/>
          </p:nvGrpSpPr>
          <p:grpSpPr>
            <a:xfrm>
              <a:off x="6690331" y="1752268"/>
              <a:ext cx="1101119" cy="764258"/>
              <a:chOff x="6150523" y="1707281"/>
              <a:chExt cx="1101119" cy="764258"/>
            </a:xfrm>
            <a:solidFill>
              <a:srgbClr val="E64626"/>
            </a:solidFill>
          </p:grpSpPr>
          <p:sp>
            <p:nvSpPr>
              <p:cNvPr id="7" name="TextBox 6">
                <a:extLst>
                  <a:ext uri="{FF2B5EF4-FFF2-40B4-BE49-F238E27FC236}">
                    <a16:creationId xmlns:a16="http://schemas.microsoft.com/office/drawing/2014/main" id="{286579AB-8101-B75C-3C1C-4585C74615D7}"/>
                  </a:ext>
                </a:extLst>
              </p:cNvPr>
              <p:cNvSpPr txBox="1"/>
              <p:nvPr/>
            </p:nvSpPr>
            <p:spPr>
              <a:xfrm>
                <a:off x="6150523" y="1707281"/>
                <a:ext cx="1101119" cy="538481"/>
              </a:xfrm>
              <a:prstGeom prst="rect">
                <a:avLst/>
              </a:prstGeom>
              <a:solidFill>
                <a:schemeClr val="bg1"/>
              </a:solidFill>
            </p:spPr>
            <p:txBody>
              <a:bodyPr wrap="none" rtlCol="0">
                <a:spAutoFit/>
              </a:bodyPr>
              <a:lstStyle/>
              <a:p>
                <a:pPr algn="ctr"/>
                <a:r>
                  <a:rPr lang="en-US" sz="4000" b="1" dirty="0">
                    <a:solidFill>
                      <a:srgbClr val="92D050"/>
                    </a:solidFill>
                    <a:latin typeface="Geneva" panose="020B0503030404040204" pitchFamily="34" charset="0"/>
                    <a:ea typeface="Geneva" panose="020B0503030404040204" pitchFamily="34" charset="0"/>
                  </a:rPr>
                  <a:t>3000</a:t>
                </a:r>
                <a:endParaRPr lang="en-US" sz="3600" b="1" dirty="0">
                  <a:solidFill>
                    <a:srgbClr val="92D050"/>
                  </a:solidFill>
                  <a:latin typeface="Geneva" panose="020B0503030404040204" pitchFamily="34" charset="0"/>
                  <a:ea typeface="Geneva" panose="020B0503030404040204" pitchFamily="34" charset="0"/>
                </a:endParaRPr>
              </a:p>
            </p:txBody>
          </p:sp>
          <p:sp>
            <p:nvSpPr>
              <p:cNvPr id="8" name="TextBox 7">
                <a:extLst>
                  <a:ext uri="{FF2B5EF4-FFF2-40B4-BE49-F238E27FC236}">
                    <a16:creationId xmlns:a16="http://schemas.microsoft.com/office/drawing/2014/main" id="{CCBCA605-60B0-E3BA-DF1C-476BE87CD2F3}"/>
                  </a:ext>
                </a:extLst>
              </p:cNvPr>
              <p:cNvSpPr txBox="1"/>
              <p:nvPr/>
            </p:nvSpPr>
            <p:spPr>
              <a:xfrm>
                <a:off x="6256187" y="2214005"/>
                <a:ext cx="889790" cy="257534"/>
              </a:xfrm>
              <a:prstGeom prst="rect">
                <a:avLst/>
              </a:prstGeom>
              <a:noFill/>
            </p:spPr>
            <p:txBody>
              <a:bodyPr wrap="none" rtlCol="0">
                <a:spAutoFit/>
              </a:bodyPr>
              <a:lstStyle/>
              <a:p>
                <a:pPr algn="ctr"/>
                <a:r>
                  <a:rPr lang="en-US" sz="1600" dirty="0">
                    <a:solidFill>
                      <a:srgbClr val="E64626"/>
                    </a:solidFill>
                    <a:latin typeface="Geneva" panose="020B0503030404040204" pitchFamily="34" charset="0"/>
                    <a:ea typeface="Geneva" panose="020B0503030404040204" pitchFamily="34" charset="0"/>
                  </a:rPr>
                  <a:t>in Australia</a:t>
                </a:r>
              </a:p>
            </p:txBody>
          </p:sp>
        </p:grpSp>
        <p:pic>
          <p:nvPicPr>
            <p:cNvPr id="6" name="Graphic 5" descr="Ambulance outline">
              <a:extLst>
                <a:ext uri="{FF2B5EF4-FFF2-40B4-BE49-F238E27FC236}">
                  <a16:creationId xmlns:a16="http://schemas.microsoft.com/office/drawing/2014/main" id="{BB90CE98-695F-6823-04DF-8A47759CDE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3254" y="623622"/>
              <a:ext cx="1515291" cy="1515291"/>
            </a:xfrm>
            <a:prstGeom prst="rect">
              <a:avLst/>
            </a:prstGeom>
          </p:spPr>
        </p:pic>
      </p:grpSp>
      <p:grpSp>
        <p:nvGrpSpPr>
          <p:cNvPr id="10" name="Group 9">
            <a:extLst>
              <a:ext uri="{FF2B5EF4-FFF2-40B4-BE49-F238E27FC236}">
                <a16:creationId xmlns:a16="http://schemas.microsoft.com/office/drawing/2014/main" id="{2E056C91-B15F-CE69-815D-C94A35373818}"/>
              </a:ext>
            </a:extLst>
          </p:cNvPr>
          <p:cNvGrpSpPr/>
          <p:nvPr/>
        </p:nvGrpSpPr>
        <p:grpSpPr>
          <a:xfrm>
            <a:off x="6529396" y="1215934"/>
            <a:ext cx="2253098" cy="2356406"/>
            <a:chOff x="6282069" y="2850505"/>
            <a:chExt cx="2253098" cy="2356406"/>
          </a:xfrm>
        </p:grpSpPr>
        <p:grpSp>
          <p:nvGrpSpPr>
            <p:cNvPr id="11" name="Group 10">
              <a:extLst>
                <a:ext uri="{FF2B5EF4-FFF2-40B4-BE49-F238E27FC236}">
                  <a16:creationId xmlns:a16="http://schemas.microsoft.com/office/drawing/2014/main" id="{36DDEBBA-F8B3-EAE8-3E39-83ACF765AD0B}"/>
                </a:ext>
              </a:extLst>
            </p:cNvPr>
            <p:cNvGrpSpPr/>
            <p:nvPr/>
          </p:nvGrpSpPr>
          <p:grpSpPr>
            <a:xfrm>
              <a:off x="6282069" y="4184691"/>
              <a:ext cx="2253098" cy="1022220"/>
              <a:chOff x="5664730" y="1719662"/>
              <a:chExt cx="2253098" cy="1022220"/>
            </a:xfrm>
            <a:solidFill>
              <a:srgbClr val="E64626"/>
            </a:solidFill>
          </p:grpSpPr>
          <p:sp>
            <p:nvSpPr>
              <p:cNvPr id="13" name="TextBox 12">
                <a:extLst>
                  <a:ext uri="{FF2B5EF4-FFF2-40B4-BE49-F238E27FC236}">
                    <a16:creationId xmlns:a16="http://schemas.microsoft.com/office/drawing/2014/main" id="{B38AF9F0-EEED-F593-52FE-4E70D14E14FA}"/>
                  </a:ext>
                </a:extLst>
              </p:cNvPr>
              <p:cNvSpPr txBox="1"/>
              <p:nvPr/>
            </p:nvSpPr>
            <p:spPr>
              <a:xfrm>
                <a:off x="5803277" y="1719662"/>
                <a:ext cx="1673856" cy="707886"/>
              </a:xfrm>
              <a:prstGeom prst="rect">
                <a:avLst/>
              </a:prstGeom>
              <a:noFill/>
            </p:spPr>
            <p:txBody>
              <a:bodyPr wrap="none" rtlCol="0">
                <a:spAutoFit/>
              </a:bodyPr>
              <a:lstStyle/>
              <a:p>
                <a:r>
                  <a:rPr lang="en-US" sz="4000" b="1" dirty="0">
                    <a:solidFill>
                      <a:srgbClr val="92D050"/>
                    </a:solidFill>
                    <a:latin typeface="Geneva" panose="020B0503030404040204" pitchFamily="34" charset="0"/>
                    <a:ea typeface="Geneva" panose="020B0503030404040204" pitchFamily="34" charset="0"/>
                  </a:rPr>
                  <a:t>1 in 5</a:t>
                </a:r>
                <a:endParaRPr lang="en-US" sz="3600" b="1" dirty="0">
                  <a:solidFill>
                    <a:srgbClr val="92D050"/>
                  </a:solidFill>
                  <a:latin typeface="Geneva" panose="020B0503030404040204" pitchFamily="34" charset="0"/>
                  <a:ea typeface="Geneva" panose="020B0503030404040204" pitchFamily="34" charset="0"/>
                </a:endParaRPr>
              </a:p>
            </p:txBody>
          </p:sp>
          <p:sp>
            <p:nvSpPr>
              <p:cNvPr id="14" name="TextBox 13">
                <a:extLst>
                  <a:ext uri="{FF2B5EF4-FFF2-40B4-BE49-F238E27FC236}">
                    <a16:creationId xmlns:a16="http://schemas.microsoft.com/office/drawing/2014/main" id="{DF9FCD6C-F13E-C3C2-1A61-62B10125E79F}"/>
                  </a:ext>
                </a:extLst>
              </p:cNvPr>
              <p:cNvSpPr txBox="1"/>
              <p:nvPr/>
            </p:nvSpPr>
            <p:spPr>
              <a:xfrm>
                <a:off x="5664730" y="2403328"/>
                <a:ext cx="2253098" cy="338554"/>
              </a:xfrm>
              <a:prstGeom prst="rect">
                <a:avLst/>
              </a:prstGeom>
              <a:noFill/>
            </p:spPr>
            <p:txBody>
              <a:bodyPr wrap="square" rtlCol="0">
                <a:spAutoFit/>
              </a:bodyPr>
              <a:lstStyle/>
              <a:p>
                <a:r>
                  <a:rPr lang="en-US" sz="1600" dirty="0">
                    <a:solidFill>
                      <a:srgbClr val="E64626"/>
                    </a:solidFill>
                    <a:latin typeface="Geneva" panose="020B0503030404040204" pitchFamily="34" charset="0"/>
                    <a:ea typeface="Geneva" panose="020B0503030404040204" pitchFamily="34" charset="0"/>
                  </a:rPr>
                  <a:t>will survive &gt; 5 years</a:t>
                </a:r>
              </a:p>
            </p:txBody>
          </p:sp>
        </p:grpSp>
        <p:pic>
          <p:nvPicPr>
            <p:cNvPr id="12" name="Graphic 11" descr="Harvey Balls 80% with solid fill">
              <a:extLst>
                <a:ext uri="{FF2B5EF4-FFF2-40B4-BE49-F238E27FC236}">
                  <a16:creationId xmlns:a16="http://schemas.microsoft.com/office/drawing/2014/main" id="{5E084E4B-207C-57A6-41B8-D3FA099905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29577" y="2850505"/>
              <a:ext cx="1455934" cy="1455934"/>
            </a:xfrm>
            <a:prstGeom prst="rect">
              <a:avLst/>
            </a:prstGeom>
          </p:spPr>
        </p:pic>
      </p:grpSp>
      <p:grpSp>
        <p:nvGrpSpPr>
          <p:cNvPr id="21" name="Group 20">
            <a:extLst>
              <a:ext uri="{FF2B5EF4-FFF2-40B4-BE49-F238E27FC236}">
                <a16:creationId xmlns:a16="http://schemas.microsoft.com/office/drawing/2014/main" id="{51CC4068-2DF0-2C25-80A1-9DA881C056DE}"/>
              </a:ext>
            </a:extLst>
          </p:cNvPr>
          <p:cNvGrpSpPr/>
          <p:nvPr/>
        </p:nvGrpSpPr>
        <p:grpSpPr>
          <a:xfrm>
            <a:off x="3477772" y="1671487"/>
            <a:ext cx="2188456" cy="2314596"/>
            <a:chOff x="3431429" y="944563"/>
            <a:chExt cx="2188456" cy="2314596"/>
          </a:xfrm>
        </p:grpSpPr>
        <p:pic>
          <p:nvPicPr>
            <p:cNvPr id="16" name="Picture 15" descr="A yellow and orange pie chart with Crust in the background&#10;&#10;Description automatically generated">
              <a:extLst>
                <a:ext uri="{FF2B5EF4-FFF2-40B4-BE49-F238E27FC236}">
                  <a16:creationId xmlns:a16="http://schemas.microsoft.com/office/drawing/2014/main" id="{592F93E2-99AB-4940-43CD-3DCCE1C2ACA3}"/>
                </a:ext>
              </a:extLst>
            </p:cNvPr>
            <p:cNvPicPr>
              <a:picLocks noChangeAspect="1"/>
            </p:cNvPicPr>
            <p:nvPr/>
          </p:nvPicPr>
          <p:blipFill rotWithShape="1">
            <a:blip r:embed="rId7"/>
            <a:srcRect l="7469" r="35560" b="6272"/>
            <a:stretch/>
          </p:blipFill>
          <p:spPr>
            <a:xfrm>
              <a:off x="3431429" y="944563"/>
              <a:ext cx="2188456" cy="2314596"/>
            </a:xfrm>
            <a:prstGeom prst="rect">
              <a:avLst/>
            </a:prstGeom>
          </p:spPr>
        </p:pic>
        <p:sp>
          <p:nvSpPr>
            <p:cNvPr id="17" name="Rectangle 16">
              <a:extLst>
                <a:ext uri="{FF2B5EF4-FFF2-40B4-BE49-F238E27FC236}">
                  <a16:creationId xmlns:a16="http://schemas.microsoft.com/office/drawing/2014/main" id="{907C7849-1E5A-339F-10CC-0A3B24E19F29}"/>
                </a:ext>
              </a:extLst>
            </p:cNvPr>
            <p:cNvSpPr/>
            <p:nvPr/>
          </p:nvSpPr>
          <p:spPr>
            <a:xfrm>
              <a:off x="3880022" y="1643449"/>
              <a:ext cx="383059" cy="300452"/>
            </a:xfrm>
            <a:prstGeom prst="rect">
              <a:avLst/>
            </a:prstGeom>
            <a:solidFill>
              <a:srgbClr val="F791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0D3EE72-4945-6DAD-3CEE-3DBCCBE3F9C1}"/>
                </a:ext>
              </a:extLst>
            </p:cNvPr>
            <p:cNvSpPr/>
            <p:nvPr/>
          </p:nvSpPr>
          <p:spPr>
            <a:xfrm rot="20276880">
              <a:off x="3575050" y="2355850"/>
              <a:ext cx="304972" cy="107950"/>
            </a:xfrm>
            <a:prstGeom prst="ellipse">
              <a:avLst/>
            </a:prstGeom>
            <a:solidFill>
              <a:srgbClr val="F050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BE9A34B-CA99-A5CB-BE62-EAE021B23FA8}"/>
                </a:ext>
              </a:extLst>
            </p:cNvPr>
            <p:cNvSpPr/>
            <p:nvPr/>
          </p:nvSpPr>
          <p:spPr>
            <a:xfrm>
              <a:off x="4680607" y="2252717"/>
              <a:ext cx="606096" cy="350345"/>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70A7607C-6630-0AD0-E646-E075F1BE3033}"/>
              </a:ext>
            </a:extLst>
          </p:cNvPr>
          <p:cNvSpPr txBox="1"/>
          <p:nvPr/>
        </p:nvSpPr>
        <p:spPr>
          <a:xfrm>
            <a:off x="4686715" y="2648420"/>
            <a:ext cx="684803" cy="646331"/>
          </a:xfrm>
          <a:prstGeom prst="rect">
            <a:avLst/>
          </a:prstGeom>
          <a:noFill/>
        </p:spPr>
        <p:txBody>
          <a:bodyPr wrap="none" rtlCol="0">
            <a:spAutoFit/>
          </a:bodyPr>
          <a:lstStyle/>
          <a:p>
            <a:r>
              <a:rPr lang="en-US" dirty="0"/>
              <a:t>70%</a:t>
            </a:r>
          </a:p>
          <a:p>
            <a:r>
              <a:rPr lang="en-US" dirty="0"/>
              <a:t>HCC</a:t>
            </a:r>
          </a:p>
        </p:txBody>
      </p:sp>
      <p:sp>
        <p:nvSpPr>
          <p:cNvPr id="23" name="TextBox 22">
            <a:extLst>
              <a:ext uri="{FF2B5EF4-FFF2-40B4-BE49-F238E27FC236}">
                <a16:creationId xmlns:a16="http://schemas.microsoft.com/office/drawing/2014/main" id="{53F36917-ED62-46F3-64C4-3DBB760699A8}"/>
              </a:ext>
            </a:extLst>
          </p:cNvPr>
          <p:cNvSpPr txBox="1"/>
          <p:nvPr/>
        </p:nvSpPr>
        <p:spPr>
          <a:xfrm>
            <a:off x="2978477" y="4077006"/>
            <a:ext cx="3199915" cy="338554"/>
          </a:xfrm>
          <a:prstGeom prst="rect">
            <a:avLst/>
          </a:prstGeom>
          <a:noFill/>
        </p:spPr>
        <p:txBody>
          <a:bodyPr wrap="none" rtlCol="0">
            <a:spAutoFit/>
          </a:bodyPr>
          <a:lstStyle/>
          <a:p>
            <a:pPr algn="ctr"/>
            <a:r>
              <a:rPr lang="en-US" sz="1600" dirty="0">
                <a:solidFill>
                  <a:srgbClr val="E64626"/>
                </a:solidFill>
                <a:latin typeface="Geneva" panose="020B0503030404040204" pitchFamily="34" charset="0"/>
                <a:ea typeface="Geneva" panose="020B0503030404040204" pitchFamily="34" charset="0"/>
              </a:rPr>
              <a:t>HCC: Hepatocellular carcinoma</a:t>
            </a:r>
          </a:p>
        </p:txBody>
      </p:sp>
    </p:spTree>
    <p:extLst>
      <p:ext uri="{BB962C8B-B14F-4D97-AF65-F5344CB8AC3E}">
        <p14:creationId xmlns:p14="http://schemas.microsoft.com/office/powerpoint/2010/main" val="250302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56F85-93A8-4225-3EDB-536833C11239}"/>
              </a:ext>
            </a:extLst>
          </p:cNvPr>
          <p:cNvSpPr>
            <a:spLocks noGrp="1"/>
          </p:cNvSpPr>
          <p:nvPr>
            <p:ph type="title"/>
          </p:nvPr>
        </p:nvSpPr>
        <p:spPr/>
        <p:txBody>
          <a:bodyPr/>
          <a:lstStyle/>
          <a:p>
            <a:r>
              <a:rPr lang="en-US" dirty="0"/>
              <a:t>HCC</a:t>
            </a:r>
          </a:p>
        </p:txBody>
      </p:sp>
      <p:grpSp>
        <p:nvGrpSpPr>
          <p:cNvPr id="4" name="Group 3">
            <a:extLst>
              <a:ext uri="{FF2B5EF4-FFF2-40B4-BE49-F238E27FC236}">
                <a16:creationId xmlns:a16="http://schemas.microsoft.com/office/drawing/2014/main" id="{F544640B-E3E0-3094-A920-E167A5779286}"/>
              </a:ext>
            </a:extLst>
          </p:cNvPr>
          <p:cNvGrpSpPr/>
          <p:nvPr/>
        </p:nvGrpSpPr>
        <p:grpSpPr>
          <a:xfrm>
            <a:off x="457200" y="944563"/>
            <a:ext cx="5781675" cy="3734040"/>
            <a:chOff x="3083642" y="663561"/>
            <a:chExt cx="4225553" cy="2724622"/>
          </a:xfrm>
        </p:grpSpPr>
        <p:pic>
          <p:nvPicPr>
            <p:cNvPr id="5" name="Picture 4" descr="liver-cancer-progression-stages">
              <a:extLst>
                <a:ext uri="{FF2B5EF4-FFF2-40B4-BE49-F238E27FC236}">
                  <a16:creationId xmlns:a16="http://schemas.microsoft.com/office/drawing/2014/main" id="{C32BCB50-E9CE-CCFB-6944-552179D061E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83642" y="663561"/>
              <a:ext cx="4212821" cy="27102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92E4299D-7D9E-C6A6-F369-F2DD1E25BC49}"/>
                </a:ext>
              </a:extLst>
            </p:cNvPr>
            <p:cNvSpPr/>
            <p:nvPr/>
          </p:nvSpPr>
          <p:spPr>
            <a:xfrm>
              <a:off x="6276635" y="2141466"/>
              <a:ext cx="1032560" cy="12467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5A17A4A8-0797-D8D1-DC44-0D9CBFC62B34}"/>
              </a:ext>
            </a:extLst>
          </p:cNvPr>
          <p:cNvGrpSpPr/>
          <p:nvPr/>
        </p:nvGrpSpPr>
        <p:grpSpPr>
          <a:xfrm>
            <a:off x="5799824" y="944563"/>
            <a:ext cx="1955972" cy="3849473"/>
            <a:chOff x="1886980" y="2191627"/>
            <a:chExt cx="1486090" cy="3031181"/>
          </a:xfrm>
        </p:grpSpPr>
        <p:pic>
          <p:nvPicPr>
            <p:cNvPr id="8" name="Picture 7" descr="A black background with a black square&#10;&#10;Description automatically generated with medium confidence">
              <a:extLst>
                <a:ext uri="{FF2B5EF4-FFF2-40B4-BE49-F238E27FC236}">
                  <a16:creationId xmlns:a16="http://schemas.microsoft.com/office/drawing/2014/main" id="{9F12B6B5-FD4A-E422-5240-1F773C52618E}"/>
                </a:ext>
              </a:extLst>
            </p:cNvPr>
            <p:cNvPicPr>
              <a:picLocks noChangeAspect="1"/>
            </p:cNvPicPr>
            <p:nvPr/>
          </p:nvPicPr>
          <p:blipFill>
            <a:blip r:embed="rId4"/>
            <a:stretch>
              <a:fillRect/>
            </a:stretch>
          </p:blipFill>
          <p:spPr>
            <a:xfrm>
              <a:off x="2241429" y="4109188"/>
              <a:ext cx="1113620" cy="1113620"/>
            </a:xfrm>
            <a:prstGeom prst="rect">
              <a:avLst/>
            </a:prstGeom>
          </p:spPr>
        </p:pic>
        <p:pic>
          <p:nvPicPr>
            <p:cNvPr id="9" name="Picture 8" descr="A pair of wine glasses with red liquid&#10;&#10;Description automatically generated">
              <a:extLst>
                <a:ext uri="{FF2B5EF4-FFF2-40B4-BE49-F238E27FC236}">
                  <a16:creationId xmlns:a16="http://schemas.microsoft.com/office/drawing/2014/main" id="{A070E447-A48F-5183-4684-17BD824AD6C2}"/>
                </a:ext>
              </a:extLst>
            </p:cNvPr>
            <p:cNvPicPr>
              <a:picLocks noChangeAspect="1"/>
            </p:cNvPicPr>
            <p:nvPr/>
          </p:nvPicPr>
          <p:blipFill>
            <a:blip r:embed="rId5"/>
            <a:stretch>
              <a:fillRect/>
            </a:stretch>
          </p:blipFill>
          <p:spPr>
            <a:xfrm>
              <a:off x="2229882" y="2832824"/>
              <a:ext cx="895712" cy="895712"/>
            </a:xfrm>
            <a:prstGeom prst="rect">
              <a:avLst/>
            </a:prstGeom>
          </p:spPr>
        </p:pic>
        <p:pic>
          <p:nvPicPr>
            <p:cNvPr id="10" name="Picture 9" descr="A close-up of pills&#10;&#10;Description automatically generated">
              <a:extLst>
                <a:ext uri="{FF2B5EF4-FFF2-40B4-BE49-F238E27FC236}">
                  <a16:creationId xmlns:a16="http://schemas.microsoft.com/office/drawing/2014/main" id="{45937362-D5DC-221D-F2FE-604045F62546}"/>
                </a:ext>
              </a:extLst>
            </p:cNvPr>
            <p:cNvPicPr>
              <a:picLocks noChangeAspect="1"/>
            </p:cNvPicPr>
            <p:nvPr/>
          </p:nvPicPr>
          <p:blipFill>
            <a:blip r:embed="rId6"/>
            <a:stretch>
              <a:fillRect/>
            </a:stretch>
          </p:blipFill>
          <p:spPr>
            <a:xfrm>
              <a:off x="1886980" y="3815964"/>
              <a:ext cx="677270" cy="677270"/>
            </a:xfrm>
            <a:prstGeom prst="rect">
              <a:avLst/>
            </a:prstGeom>
          </p:spPr>
        </p:pic>
        <p:pic>
          <p:nvPicPr>
            <p:cNvPr id="11" name="Graphic 10" descr="Covid-19 with solid fill">
              <a:extLst>
                <a:ext uri="{FF2B5EF4-FFF2-40B4-BE49-F238E27FC236}">
                  <a16:creationId xmlns:a16="http://schemas.microsoft.com/office/drawing/2014/main" id="{D247DBFC-F6C3-82E1-5BF2-09B9465DFC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9842" y="2191627"/>
              <a:ext cx="673228" cy="673228"/>
            </a:xfrm>
            <a:prstGeom prst="rect">
              <a:avLst/>
            </a:prstGeom>
          </p:spPr>
        </p:pic>
      </p:grpSp>
      <p:sp>
        <p:nvSpPr>
          <p:cNvPr id="12" name="TextBox 11">
            <a:extLst>
              <a:ext uri="{FF2B5EF4-FFF2-40B4-BE49-F238E27FC236}">
                <a16:creationId xmlns:a16="http://schemas.microsoft.com/office/drawing/2014/main" id="{39B427A3-1713-75A6-DD53-DEC5058F920D}"/>
              </a:ext>
            </a:extLst>
          </p:cNvPr>
          <p:cNvSpPr txBox="1"/>
          <p:nvPr/>
        </p:nvSpPr>
        <p:spPr>
          <a:xfrm>
            <a:off x="1179663" y="2722581"/>
            <a:ext cx="6784673" cy="830997"/>
          </a:xfrm>
          <a:prstGeom prst="rect">
            <a:avLst/>
          </a:prstGeom>
          <a:solidFill>
            <a:schemeClr val="bg1"/>
          </a:solidFill>
        </p:spPr>
        <p:txBody>
          <a:bodyPr wrap="square" rtlCol="0">
            <a:spAutoFit/>
          </a:bodyPr>
          <a:lstStyle/>
          <a:p>
            <a:r>
              <a:rPr lang="en-US" sz="2400" dirty="0">
                <a:solidFill>
                  <a:srgbClr val="E64626"/>
                </a:solidFill>
              </a:rPr>
              <a:t>Many patients with HCC have underlying cirrhosis and loss of liver function</a:t>
            </a:r>
          </a:p>
        </p:txBody>
      </p:sp>
    </p:spTree>
    <p:extLst>
      <p:ext uri="{BB962C8B-B14F-4D97-AF65-F5344CB8AC3E}">
        <p14:creationId xmlns:p14="http://schemas.microsoft.com/office/powerpoint/2010/main" val="280327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F443-03BA-6926-04ED-284A32201A8D}"/>
              </a:ext>
            </a:extLst>
          </p:cNvPr>
          <p:cNvSpPr>
            <a:spLocks noGrp="1"/>
          </p:cNvSpPr>
          <p:nvPr>
            <p:ph type="title"/>
          </p:nvPr>
        </p:nvSpPr>
        <p:spPr>
          <a:xfrm>
            <a:off x="377706" y="302729"/>
            <a:ext cx="8388586" cy="571107"/>
          </a:xfrm>
        </p:spPr>
        <p:txBody>
          <a:bodyPr wrap="square" anchor="t">
            <a:noAutofit/>
          </a:bodyPr>
          <a:lstStyle/>
          <a:p>
            <a:pPr>
              <a:lnSpc>
                <a:spcPct val="90000"/>
              </a:lnSpc>
            </a:pPr>
            <a:r>
              <a:rPr lang="en-US" dirty="0"/>
              <a:t>Radiation therapy for liver cancers</a:t>
            </a:r>
          </a:p>
        </p:txBody>
      </p:sp>
      <p:pic>
        <p:nvPicPr>
          <p:cNvPr id="5" name="Picture 2" descr="Radiation Therapy for Secondary Liver Cancer | Cancer Council NSW">
            <a:extLst>
              <a:ext uri="{FF2B5EF4-FFF2-40B4-BE49-F238E27FC236}">
                <a16:creationId xmlns:a16="http://schemas.microsoft.com/office/drawing/2014/main" id="{8FDC314C-AC7E-7704-12E8-1E1181196A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091" y="765426"/>
            <a:ext cx="6701183" cy="421057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1856179-4A40-2F03-710D-434A45A83099}"/>
              </a:ext>
            </a:extLst>
          </p:cNvPr>
          <p:cNvGrpSpPr/>
          <p:nvPr/>
        </p:nvGrpSpPr>
        <p:grpSpPr>
          <a:xfrm>
            <a:off x="5999356" y="20738"/>
            <a:ext cx="3082282" cy="3262593"/>
            <a:chOff x="5999356" y="20738"/>
            <a:chExt cx="3082282" cy="3262593"/>
          </a:xfrm>
        </p:grpSpPr>
        <p:pic>
          <p:nvPicPr>
            <p:cNvPr id="1026" name="Picture 2" descr="Modify request and response headers in Chrome - DEV Community">
              <a:extLst>
                <a:ext uri="{FF2B5EF4-FFF2-40B4-BE49-F238E27FC236}">
                  <a16:creationId xmlns:a16="http://schemas.microsoft.com/office/drawing/2014/main" id="{1D438138-BC5F-325D-CCC9-9F3BAC752A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795"/>
            <a:stretch/>
          </p:blipFill>
          <p:spPr bwMode="auto">
            <a:xfrm>
              <a:off x="5999356" y="588282"/>
              <a:ext cx="2997321" cy="233610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DD57711C-B8B4-6955-F726-3A522CEB12AB}"/>
                </a:ext>
              </a:extLst>
            </p:cNvPr>
            <p:cNvCxnSpPr>
              <a:cxnSpLocks/>
            </p:cNvCxnSpPr>
            <p:nvPr/>
          </p:nvCxnSpPr>
          <p:spPr>
            <a:xfrm flipV="1">
              <a:off x="6660608" y="755641"/>
              <a:ext cx="1510847" cy="285553"/>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1CE4F19-7AD3-2BE5-F28B-FA903353C9E8}"/>
                </a:ext>
              </a:extLst>
            </p:cNvPr>
            <p:cNvSpPr txBox="1"/>
            <p:nvPr/>
          </p:nvSpPr>
          <p:spPr>
            <a:xfrm>
              <a:off x="6436899" y="20738"/>
              <a:ext cx="2444586" cy="646331"/>
            </a:xfrm>
            <a:prstGeom prst="rect">
              <a:avLst/>
            </a:prstGeom>
            <a:noFill/>
          </p:spPr>
          <p:txBody>
            <a:bodyPr wrap="square" rtlCol="0">
              <a:spAutoFit/>
            </a:bodyPr>
            <a:lstStyle/>
            <a:p>
              <a:r>
                <a:rPr lang="en-US" dirty="0">
                  <a:solidFill>
                    <a:srgbClr val="E64626"/>
                  </a:solidFill>
                  <a:latin typeface="Lucida Handwriting" panose="03010101010101010101" pitchFamily="66" charset="77"/>
                </a:rPr>
                <a:t>large amounts of radiation</a:t>
              </a:r>
            </a:p>
          </p:txBody>
        </p:sp>
        <p:cxnSp>
          <p:nvCxnSpPr>
            <p:cNvPr id="11" name="Straight Connector 10">
              <a:extLst>
                <a:ext uri="{FF2B5EF4-FFF2-40B4-BE49-F238E27FC236}">
                  <a16:creationId xmlns:a16="http://schemas.microsoft.com/office/drawing/2014/main" id="{28BFE895-D579-222D-F1BA-63D72FFB8472}"/>
                </a:ext>
              </a:extLst>
            </p:cNvPr>
            <p:cNvCxnSpPr>
              <a:cxnSpLocks/>
            </p:cNvCxnSpPr>
            <p:nvPr/>
          </p:nvCxnSpPr>
          <p:spPr>
            <a:xfrm flipV="1">
              <a:off x="6908967" y="2486722"/>
              <a:ext cx="1857325" cy="43766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3CC901A-80A5-4C91-8F2B-3D67DB225038}"/>
                </a:ext>
              </a:extLst>
            </p:cNvPr>
            <p:cNvSpPr txBox="1"/>
            <p:nvPr/>
          </p:nvSpPr>
          <p:spPr>
            <a:xfrm>
              <a:off x="7224313" y="2913999"/>
              <a:ext cx="1857325" cy="369332"/>
            </a:xfrm>
            <a:prstGeom prst="rect">
              <a:avLst/>
            </a:prstGeom>
            <a:noFill/>
          </p:spPr>
          <p:txBody>
            <a:bodyPr wrap="square" rtlCol="0">
              <a:spAutoFit/>
            </a:bodyPr>
            <a:lstStyle/>
            <a:p>
              <a:r>
                <a:rPr lang="en-US" dirty="0">
                  <a:solidFill>
                    <a:srgbClr val="E64626"/>
                  </a:solidFill>
                  <a:latin typeface="Lucida Handwriting" panose="03010101010101010101" pitchFamily="66" charset="77"/>
                </a:rPr>
                <a:t>side effects</a:t>
              </a:r>
            </a:p>
          </p:txBody>
        </p:sp>
      </p:grpSp>
    </p:spTree>
    <p:extLst>
      <p:ext uri="{BB962C8B-B14F-4D97-AF65-F5344CB8AC3E}">
        <p14:creationId xmlns:p14="http://schemas.microsoft.com/office/powerpoint/2010/main" val="63872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15278C-C4A1-F52C-E7DE-5805FAC43404}"/>
              </a:ext>
            </a:extLst>
          </p:cNvPr>
          <p:cNvSpPr>
            <a:spLocks noGrp="1"/>
          </p:cNvSpPr>
          <p:nvPr>
            <p:ph type="title"/>
          </p:nvPr>
        </p:nvSpPr>
        <p:spPr/>
        <p:txBody>
          <a:bodyPr/>
          <a:lstStyle/>
          <a:p>
            <a:r>
              <a:rPr lang="en-US" dirty="0"/>
              <a:t>Stereotactic body radiation therapy (SBRT/SABR)</a:t>
            </a:r>
          </a:p>
        </p:txBody>
      </p:sp>
      <p:sp>
        <p:nvSpPr>
          <p:cNvPr id="7" name="TextBox 6">
            <a:extLst>
              <a:ext uri="{FF2B5EF4-FFF2-40B4-BE49-F238E27FC236}">
                <a16:creationId xmlns:a16="http://schemas.microsoft.com/office/drawing/2014/main" id="{20846B06-8338-1B66-7533-6889742E87CB}"/>
              </a:ext>
            </a:extLst>
          </p:cNvPr>
          <p:cNvSpPr txBox="1"/>
          <p:nvPr/>
        </p:nvSpPr>
        <p:spPr>
          <a:xfrm>
            <a:off x="6170428" y="4527909"/>
            <a:ext cx="2516372" cy="219291"/>
          </a:xfrm>
          <a:prstGeom prst="rect">
            <a:avLst/>
          </a:prstGeom>
          <a:noFill/>
        </p:spPr>
        <p:txBody>
          <a:bodyPr wrap="square" rtlCol="0">
            <a:spAutoFit/>
          </a:bodyPr>
          <a:lstStyle/>
          <a:p>
            <a:r>
              <a:rPr lang="en-GB" sz="825" i="1" dirty="0">
                <a:solidFill>
                  <a:schemeClr val="bg1">
                    <a:lumMod val="50000"/>
                  </a:schemeClr>
                </a:solidFill>
              </a:rPr>
              <a:t>Chen et al, World J Gastroenterol 2021; 27:2434</a:t>
            </a:r>
            <a:endParaRPr lang="en-AU" sz="825" i="1" dirty="0">
              <a:solidFill>
                <a:schemeClr val="bg1">
                  <a:lumMod val="50000"/>
                </a:schemeClr>
              </a:solidFill>
            </a:endParaRPr>
          </a:p>
        </p:txBody>
      </p:sp>
      <p:grpSp>
        <p:nvGrpSpPr>
          <p:cNvPr id="8" name="Group 7">
            <a:extLst>
              <a:ext uri="{FF2B5EF4-FFF2-40B4-BE49-F238E27FC236}">
                <a16:creationId xmlns:a16="http://schemas.microsoft.com/office/drawing/2014/main" id="{98B7A50B-DED9-C300-BCBE-DA84549CC7CC}"/>
              </a:ext>
            </a:extLst>
          </p:cNvPr>
          <p:cNvGrpSpPr/>
          <p:nvPr/>
        </p:nvGrpSpPr>
        <p:grpSpPr>
          <a:xfrm>
            <a:off x="2078000" y="1231587"/>
            <a:ext cx="4987999" cy="2894833"/>
            <a:chOff x="2078000" y="1231587"/>
            <a:chExt cx="4987999" cy="2894833"/>
          </a:xfrm>
        </p:grpSpPr>
        <p:pic>
          <p:nvPicPr>
            <p:cNvPr id="9" name="Picture 8">
              <a:extLst>
                <a:ext uri="{FF2B5EF4-FFF2-40B4-BE49-F238E27FC236}">
                  <a16:creationId xmlns:a16="http://schemas.microsoft.com/office/drawing/2014/main" id="{CE8777EA-22CC-02CB-FEC8-E4B55ABF429E}"/>
                </a:ext>
              </a:extLst>
            </p:cNvPr>
            <p:cNvPicPr>
              <a:picLocks noChangeAspect="1"/>
            </p:cNvPicPr>
            <p:nvPr/>
          </p:nvPicPr>
          <p:blipFill rotWithShape="1">
            <a:blip r:embed="rId3"/>
            <a:srcRect l="32423" b="34451"/>
            <a:stretch/>
          </p:blipFill>
          <p:spPr>
            <a:xfrm>
              <a:off x="2078000" y="1231587"/>
              <a:ext cx="4987999" cy="2419140"/>
            </a:xfrm>
            <a:prstGeom prst="rect">
              <a:avLst/>
            </a:prstGeom>
          </p:spPr>
        </p:pic>
        <p:pic>
          <p:nvPicPr>
            <p:cNvPr id="10" name="Picture 9">
              <a:extLst>
                <a:ext uri="{FF2B5EF4-FFF2-40B4-BE49-F238E27FC236}">
                  <a16:creationId xmlns:a16="http://schemas.microsoft.com/office/drawing/2014/main" id="{AFE70D26-4901-B553-4251-064765131DDD}"/>
                </a:ext>
              </a:extLst>
            </p:cNvPr>
            <p:cNvPicPr>
              <a:picLocks noChangeAspect="1"/>
            </p:cNvPicPr>
            <p:nvPr/>
          </p:nvPicPr>
          <p:blipFill rotWithShape="1">
            <a:blip r:embed="rId3"/>
            <a:srcRect l="27590" t="76832" r="24489"/>
            <a:stretch/>
          </p:blipFill>
          <p:spPr>
            <a:xfrm>
              <a:off x="3480390" y="3543844"/>
              <a:ext cx="2410047" cy="582576"/>
            </a:xfrm>
            <a:prstGeom prst="rect">
              <a:avLst/>
            </a:prstGeom>
          </p:spPr>
        </p:pic>
      </p:grpSp>
      <p:sp>
        <p:nvSpPr>
          <p:cNvPr id="11" name="TextBox 10">
            <a:extLst>
              <a:ext uri="{FF2B5EF4-FFF2-40B4-BE49-F238E27FC236}">
                <a16:creationId xmlns:a16="http://schemas.microsoft.com/office/drawing/2014/main" id="{051571A7-C996-7325-9317-7DC063826105}"/>
              </a:ext>
            </a:extLst>
          </p:cNvPr>
          <p:cNvSpPr txBox="1"/>
          <p:nvPr/>
        </p:nvSpPr>
        <p:spPr>
          <a:xfrm>
            <a:off x="637465" y="3461363"/>
            <a:ext cx="2170018" cy="307777"/>
          </a:xfrm>
          <a:prstGeom prst="rect">
            <a:avLst/>
          </a:prstGeom>
          <a:noFill/>
        </p:spPr>
        <p:txBody>
          <a:bodyPr wrap="none" rtlCol="0">
            <a:spAutoFit/>
          </a:bodyPr>
          <a:lstStyle/>
          <a:p>
            <a:r>
              <a:rPr lang="en-US" sz="1400" dirty="0">
                <a:latin typeface="+mn-lt"/>
              </a:rPr>
              <a:t>precise, high dose to </a:t>
            </a:r>
            <a:r>
              <a:rPr lang="en-US" sz="1400" dirty="0" err="1">
                <a:latin typeface="+mn-lt"/>
              </a:rPr>
              <a:t>tumour</a:t>
            </a:r>
            <a:endParaRPr lang="en-US" sz="1400" dirty="0">
              <a:latin typeface="+mn-lt"/>
            </a:endParaRPr>
          </a:p>
        </p:txBody>
      </p:sp>
      <p:cxnSp>
        <p:nvCxnSpPr>
          <p:cNvPr id="12" name="Straight Arrow Connector 11">
            <a:extLst>
              <a:ext uri="{FF2B5EF4-FFF2-40B4-BE49-F238E27FC236}">
                <a16:creationId xmlns:a16="http://schemas.microsoft.com/office/drawing/2014/main" id="{F1818DC7-7506-08A9-F1E4-C7F825240076}"/>
              </a:ext>
            </a:extLst>
          </p:cNvPr>
          <p:cNvCxnSpPr>
            <a:cxnSpLocks/>
          </p:cNvCxnSpPr>
          <p:nvPr/>
        </p:nvCxnSpPr>
        <p:spPr>
          <a:xfrm flipV="1">
            <a:off x="1722474" y="2693581"/>
            <a:ext cx="808075" cy="7203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D2A40E6-E6BD-51AE-16D1-D453AB0071F2}"/>
              </a:ext>
            </a:extLst>
          </p:cNvPr>
          <p:cNvSpPr txBox="1"/>
          <p:nvPr/>
        </p:nvSpPr>
        <p:spPr>
          <a:xfrm>
            <a:off x="880597" y="1765239"/>
            <a:ext cx="1401859" cy="523220"/>
          </a:xfrm>
          <a:prstGeom prst="rect">
            <a:avLst/>
          </a:prstGeom>
          <a:noFill/>
        </p:spPr>
        <p:txBody>
          <a:bodyPr wrap="square" rtlCol="0">
            <a:spAutoFit/>
          </a:bodyPr>
          <a:lstStyle/>
          <a:p>
            <a:r>
              <a:rPr lang="en-US" sz="1400" dirty="0">
                <a:latin typeface="+mn-lt"/>
              </a:rPr>
              <a:t>~5 treatments over 2 weeks</a:t>
            </a:r>
          </a:p>
        </p:txBody>
      </p:sp>
      <p:sp>
        <p:nvSpPr>
          <p:cNvPr id="14" name="TextBox 13">
            <a:extLst>
              <a:ext uri="{FF2B5EF4-FFF2-40B4-BE49-F238E27FC236}">
                <a16:creationId xmlns:a16="http://schemas.microsoft.com/office/drawing/2014/main" id="{0B6E3375-366B-09C3-2999-3C8BEDF4E8CD}"/>
              </a:ext>
            </a:extLst>
          </p:cNvPr>
          <p:cNvSpPr txBox="1"/>
          <p:nvPr/>
        </p:nvSpPr>
        <p:spPr>
          <a:xfrm>
            <a:off x="7005968" y="1722465"/>
            <a:ext cx="1730450" cy="523220"/>
          </a:xfrm>
          <a:prstGeom prst="rect">
            <a:avLst/>
          </a:prstGeom>
          <a:noFill/>
        </p:spPr>
        <p:txBody>
          <a:bodyPr wrap="square" rtlCol="0">
            <a:spAutoFit/>
          </a:bodyPr>
          <a:lstStyle/>
          <a:p>
            <a:r>
              <a:rPr lang="en-US" sz="1400" dirty="0">
                <a:latin typeface="+mn-lt"/>
              </a:rPr>
              <a:t>daily treatments over several weeks</a:t>
            </a:r>
          </a:p>
        </p:txBody>
      </p:sp>
    </p:spTree>
    <p:extLst>
      <p:ext uri="{BB962C8B-B14F-4D97-AF65-F5344CB8AC3E}">
        <p14:creationId xmlns:p14="http://schemas.microsoft.com/office/powerpoint/2010/main" val="173836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D1A58-BEB9-24D3-6210-A7CE5F11BCAF}"/>
              </a:ext>
            </a:extLst>
          </p:cNvPr>
          <p:cNvSpPr>
            <a:spLocks noGrp="1"/>
          </p:cNvSpPr>
          <p:nvPr>
            <p:ph type="title"/>
          </p:nvPr>
        </p:nvSpPr>
        <p:spPr/>
        <p:txBody>
          <a:bodyPr/>
          <a:lstStyle/>
          <a:p>
            <a:r>
              <a:rPr lang="en-US" dirty="0"/>
              <a:t>SBRT for HCC in Australia</a:t>
            </a:r>
          </a:p>
        </p:txBody>
      </p:sp>
      <p:pic>
        <p:nvPicPr>
          <p:cNvPr id="4" name="Main graphic">
            <a:extLst>
              <a:ext uri="{FF2B5EF4-FFF2-40B4-BE49-F238E27FC236}">
                <a16:creationId xmlns:a16="http://schemas.microsoft.com/office/drawing/2014/main" id="{3DE0A8F2-E40F-F836-7FA1-5C25960222E9}"/>
              </a:ext>
            </a:extLst>
          </p:cNvPr>
          <p:cNvPicPr/>
          <p:nvPr/>
        </p:nvPicPr>
        <p:blipFill>
          <a:blip r:embed="rId3"/>
          <a:stretch/>
        </p:blipFill>
        <p:spPr>
          <a:xfrm>
            <a:off x="1007076" y="845709"/>
            <a:ext cx="7129848" cy="3726291"/>
          </a:xfrm>
          <a:prstGeom prst="rect">
            <a:avLst/>
          </a:prstGeom>
          <a:ln>
            <a:noFill/>
          </a:ln>
        </p:spPr>
      </p:pic>
      <p:sp>
        <p:nvSpPr>
          <p:cNvPr id="5" name="TextBox 4">
            <a:extLst>
              <a:ext uri="{FF2B5EF4-FFF2-40B4-BE49-F238E27FC236}">
                <a16:creationId xmlns:a16="http://schemas.microsoft.com/office/drawing/2014/main" id="{9F7E33D3-7020-A5DA-882B-9E2354311492}"/>
              </a:ext>
            </a:extLst>
          </p:cNvPr>
          <p:cNvSpPr txBox="1"/>
          <p:nvPr/>
        </p:nvSpPr>
        <p:spPr>
          <a:xfrm>
            <a:off x="5762655" y="4676258"/>
            <a:ext cx="2516372" cy="219291"/>
          </a:xfrm>
          <a:prstGeom prst="rect">
            <a:avLst/>
          </a:prstGeom>
          <a:noFill/>
        </p:spPr>
        <p:txBody>
          <a:bodyPr wrap="square" rtlCol="0">
            <a:spAutoFit/>
          </a:bodyPr>
          <a:lstStyle/>
          <a:p>
            <a:r>
              <a:rPr lang="en-GB" sz="825" i="1" dirty="0">
                <a:solidFill>
                  <a:schemeClr val="bg1">
                    <a:lumMod val="50000"/>
                  </a:schemeClr>
                </a:solidFill>
              </a:rPr>
              <a:t>Liu et al, JMIRO 2021; 65:3</a:t>
            </a:r>
            <a:endParaRPr lang="en-AU" sz="825" i="1" dirty="0">
              <a:solidFill>
                <a:schemeClr val="bg1">
                  <a:lumMod val="50000"/>
                </a:schemeClr>
              </a:solidFill>
            </a:endParaRPr>
          </a:p>
        </p:txBody>
      </p:sp>
      <p:pic>
        <p:nvPicPr>
          <p:cNvPr id="6" name="Picture 5">
            <a:extLst>
              <a:ext uri="{FF2B5EF4-FFF2-40B4-BE49-F238E27FC236}">
                <a16:creationId xmlns:a16="http://schemas.microsoft.com/office/drawing/2014/main" id="{AB02F6D2-AF17-E14A-64BD-62A9A1ECA59C}"/>
              </a:ext>
            </a:extLst>
          </p:cNvPr>
          <p:cNvPicPr>
            <a:picLocks noChangeAspect="1"/>
          </p:cNvPicPr>
          <p:nvPr/>
        </p:nvPicPr>
        <p:blipFill>
          <a:blip r:embed="rId4"/>
          <a:stretch>
            <a:fillRect/>
          </a:stretch>
        </p:blipFill>
        <p:spPr>
          <a:xfrm>
            <a:off x="1582502" y="845709"/>
            <a:ext cx="4789360" cy="3924129"/>
          </a:xfrm>
          <a:prstGeom prst="rect">
            <a:avLst/>
          </a:prstGeom>
        </p:spPr>
      </p:pic>
    </p:spTree>
    <p:extLst>
      <p:ext uri="{BB962C8B-B14F-4D97-AF65-F5344CB8AC3E}">
        <p14:creationId xmlns:p14="http://schemas.microsoft.com/office/powerpoint/2010/main" val="224103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template-widescreen_August15">
  <a:themeElements>
    <a:clrScheme name="The University of Sydney_Color Theme">
      <a:dk1>
        <a:sysClr val="windowText" lastClr="000000"/>
      </a:dk1>
      <a:lt1>
        <a:sysClr val="window" lastClr="FFFFFF"/>
      </a:lt1>
      <a:dk2>
        <a:srgbClr val="0148A4"/>
      </a:dk2>
      <a:lt2>
        <a:srgbClr val="EEECE1"/>
      </a:lt2>
      <a:accent1>
        <a:srgbClr val="E64626"/>
      </a:accent1>
      <a:accent2>
        <a:srgbClr val="EF8025"/>
      </a:accent2>
      <a:accent3>
        <a:srgbClr val="FFB800"/>
      </a:accent3>
      <a:accent4>
        <a:srgbClr val="5C923E"/>
      </a:accent4>
      <a:accent5>
        <a:srgbClr val="5496DB"/>
      </a:accent5>
      <a:accent6>
        <a:srgbClr val="0148A4"/>
      </a:accent6>
      <a:hlink>
        <a:srgbClr val="E64626"/>
      </a:hlink>
      <a:folHlink>
        <a:srgbClr val="F05133"/>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9b821a-fb63-4413-af59-5bf370f9f085">
      <Terms xmlns="http://schemas.microsoft.com/office/infopath/2007/PartnerControls"/>
    </lcf76f155ced4ddcb4097134ff3c332f>
    <TaxCatchAll xmlns="c41eadc1-c08d-41b9-8594-410ed7ea73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C5C706D367784F86E6CBA24E30C11E" ma:contentTypeVersion="16" ma:contentTypeDescription="Create a new document." ma:contentTypeScope="" ma:versionID="8b61fb0d17046ff24a636d17be7c70bf">
  <xsd:schema xmlns:xsd="http://www.w3.org/2001/XMLSchema" xmlns:xs="http://www.w3.org/2001/XMLSchema" xmlns:p="http://schemas.microsoft.com/office/2006/metadata/properties" xmlns:ns2="2c9b821a-fb63-4413-af59-5bf370f9f085" xmlns:ns3="c41eadc1-c08d-41b9-8594-410ed7ea73fd" targetNamespace="http://schemas.microsoft.com/office/2006/metadata/properties" ma:root="true" ma:fieldsID="9b70f854b716952051ef4a4623cac7be" ns2:_="" ns3:_="">
    <xsd:import namespace="2c9b821a-fb63-4413-af59-5bf370f9f085"/>
    <xsd:import namespace="c41eadc1-c08d-41b9-8594-410ed7ea73f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b821a-fb63-4413-af59-5bf370f9f0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492977-2dea-498c-99b4-1555f3d0d96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1eadc1-c08d-41b9-8594-410ed7ea73f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8edaea6-3c9d-4bb1-9410-171c6477ad53}" ma:internalName="TaxCatchAll" ma:showField="CatchAllData" ma:web="c41eadc1-c08d-41b9-8594-410ed7ea73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8C5316-9FBF-4E30-82FD-D2D2FCE7A917}">
  <ds:schemaRefs>
    <ds:schemaRef ds:uri="c41eadc1-c08d-41b9-8594-410ed7ea73fd"/>
    <ds:schemaRef ds:uri="http://purl.org/dc/elements/1.1/"/>
    <ds:schemaRef ds:uri="2c9b821a-fb63-4413-af59-5bf370f9f085"/>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42CAC30-4E59-473B-82F5-15D1101A7FE5}">
  <ds:schemaRefs>
    <ds:schemaRef ds:uri="http://schemas.microsoft.com/sharepoint/v3/contenttype/forms"/>
  </ds:schemaRefs>
</ds:datastoreItem>
</file>

<file path=customXml/itemProps3.xml><?xml version="1.0" encoding="utf-8"?>
<ds:datastoreItem xmlns:ds="http://schemas.openxmlformats.org/officeDocument/2006/customXml" ds:itemID="{E0517EF0-100B-43EE-B02E-00581C330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9b821a-fb63-4413-af59-5bf370f9f085"/>
    <ds:schemaRef ds:uri="c41eadc1-c08d-41b9-8594-410ed7ea73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2b3e37e-8171-485d-b10b-38dae7ed14a8}" enabled="0" method="" siteId="{82b3e37e-8171-485d-b10b-38dae7ed14a8}" removed="1"/>
</clbl:labelList>
</file>

<file path=docProps/app.xml><?xml version="1.0" encoding="utf-8"?>
<Properties xmlns="http://schemas.openxmlformats.org/officeDocument/2006/extended-properties" xmlns:vt="http://schemas.openxmlformats.org/officeDocument/2006/docPropsVTypes">
  <Template>{0C001D99-C2FD-4E49-BD44-C5EC2ADC93DA}tf10001076</Template>
  <TotalTime>42877</TotalTime>
  <Words>2067</Words>
  <Application>Microsoft Macintosh PowerPoint</Application>
  <PresentationFormat>On-screen Show (16:9)</PresentationFormat>
  <Paragraphs>212</Paragraphs>
  <Slides>25</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Geneva</vt:lpstr>
      <vt:lpstr>Lucida Grande</vt:lpstr>
      <vt:lpstr>Lucida Handwriting</vt:lpstr>
      <vt:lpstr>Tw Cen MT</vt:lpstr>
      <vt:lpstr>Wingdings</vt:lpstr>
      <vt:lpstr>PPT-template-widescreen_August15</vt:lpstr>
      <vt:lpstr>Personalised liver stereotactic body radiation therapy using magnetic resonance imaging  The PRISM clinical trial</vt:lpstr>
      <vt:lpstr>This presentation has been modified for the purpose of sharing general knowledge.  Slides that contain unpublish work have been edited to include the words “redacted” where the unpublished work has been removed. </vt:lpstr>
      <vt:lpstr>Personalised liver stereotactic body radiation therapy using magnetic resonance imaging  The PRISM clinical trial</vt:lpstr>
      <vt:lpstr>Contents</vt:lpstr>
      <vt:lpstr>Primary liver cancer</vt:lpstr>
      <vt:lpstr>HCC</vt:lpstr>
      <vt:lpstr>Radiation therapy for liver cancers</vt:lpstr>
      <vt:lpstr>Stereotactic body radiation therapy (SBRT/SABR)</vt:lpstr>
      <vt:lpstr>SBRT for HCC in Australia</vt:lpstr>
      <vt:lpstr>Baseline liver function</vt:lpstr>
      <vt:lpstr>Baseline liver function</vt:lpstr>
      <vt:lpstr>Baseline liver function</vt:lpstr>
      <vt:lpstr>The concept of PRISM</vt:lpstr>
      <vt:lpstr>Literature</vt:lpstr>
      <vt:lpstr>Gadoxetic acid DCE-MRI</vt:lpstr>
      <vt:lpstr>Gadoxetate DCE-MRI – diagnostic setting</vt:lpstr>
      <vt:lpstr>Quantitative DCE-MRI</vt:lpstr>
      <vt:lpstr>Quantitative DCE-MRI</vt:lpstr>
      <vt:lpstr>Quantitative DCE-MRI</vt:lpstr>
      <vt:lpstr>Why quantitative?</vt:lpstr>
      <vt:lpstr>PRISM clinical trial</vt:lpstr>
      <vt:lpstr>PRISM clinical trial</vt:lpstr>
      <vt:lpstr>Validation &amp; Future work</vt:lpstr>
      <vt:lpstr>Acknowledgements</vt:lpstr>
      <vt:lpstr>Questions?</vt:lpstr>
    </vt:vector>
  </TitlesOfParts>
  <Company>Fuji Xerox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Presentation sub-title</dc:title>
  <dc:creator>Annette Haworth</dc:creator>
  <cp:lastModifiedBy>Sirisha Tadimalla</cp:lastModifiedBy>
  <cp:revision>1239</cp:revision>
  <dcterms:created xsi:type="dcterms:W3CDTF">2019-02-24T03:25:48Z</dcterms:created>
  <dcterms:modified xsi:type="dcterms:W3CDTF">2024-03-11T00:58:16Z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0x01010030C5C706D367784F86E6CBA24E30C11E</vt:lpwstr>
  </property>
</Properties>
</file>