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27"/>
  </p:notesMasterIdLst>
  <p:handoutMasterIdLst>
    <p:handoutMasterId r:id="rId28"/>
  </p:handoutMasterIdLst>
  <p:sldIdLst>
    <p:sldId id="256" r:id="rId2"/>
    <p:sldId id="602" r:id="rId3"/>
    <p:sldId id="577" r:id="rId4"/>
    <p:sldId id="610" r:id="rId5"/>
    <p:sldId id="501" r:id="rId6"/>
    <p:sldId id="611" r:id="rId7"/>
    <p:sldId id="614" r:id="rId8"/>
    <p:sldId id="580" r:id="rId9"/>
    <p:sldId id="559" r:id="rId10"/>
    <p:sldId id="258" r:id="rId11"/>
    <p:sldId id="303" r:id="rId12"/>
    <p:sldId id="299" r:id="rId13"/>
    <p:sldId id="437" r:id="rId14"/>
    <p:sldId id="535" r:id="rId15"/>
    <p:sldId id="609" r:id="rId16"/>
    <p:sldId id="603" r:id="rId17"/>
    <p:sldId id="604" r:id="rId18"/>
    <p:sldId id="605" r:id="rId19"/>
    <p:sldId id="298" r:id="rId20"/>
    <p:sldId id="275" r:id="rId21"/>
    <p:sldId id="615" r:id="rId22"/>
    <p:sldId id="592" r:id="rId23"/>
    <p:sldId id="612" r:id="rId24"/>
    <p:sldId id="589" r:id="rId25"/>
    <p:sldId id="616" r:id="rId26"/>
  </p:sldIdLst>
  <p:sldSz cx="12192000" cy="6858000"/>
  <p:notesSz cx="7053263" cy="93091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66"/>
    <a:srgbClr val="FFFFFF"/>
    <a:srgbClr val="CC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17" autoAdjust="0"/>
    <p:restoredTop sz="94379" autoAdjust="0"/>
  </p:normalViewPr>
  <p:slideViewPr>
    <p:cSldViewPr>
      <p:cViewPr varScale="1">
        <p:scale>
          <a:sx n="82" d="100"/>
          <a:sy n="82" d="100"/>
        </p:scale>
        <p:origin x="427"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84"/>
    </p:cViewPr>
  </p:sorterViewPr>
  <p:notesViewPr>
    <p:cSldViewPr snapToGrid="0" snapToObjects="1">
      <p:cViewPr varScale="1">
        <p:scale>
          <a:sx n="65" d="100"/>
          <a:sy n="65" d="100"/>
        </p:scale>
        <p:origin x="-2664" y="-104"/>
      </p:cViewPr>
      <p:guideLst>
        <p:guide orient="horz" pos="2932"/>
        <p:guide pos="22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06563A-79F6-47E2-A12B-DAF7EEED758C}"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DF8F6930-1D1F-4B3D-B1C5-AB59C00B8ADF}">
      <dgm:prSet/>
      <dgm:spPr/>
      <dgm:t>
        <a:bodyPr/>
        <a:lstStyle/>
        <a:p>
          <a:r>
            <a:rPr lang="en-GB"/>
            <a:t>Broken banks</a:t>
          </a:r>
          <a:endParaRPr lang="en-US"/>
        </a:p>
      </dgm:t>
    </dgm:pt>
    <dgm:pt modelId="{E6950EF8-5A42-4E23-8BCD-4CEF17865629}" type="parTrans" cxnId="{2156CF2B-72C6-4884-B1E8-CF57B251F4A2}">
      <dgm:prSet/>
      <dgm:spPr/>
      <dgm:t>
        <a:bodyPr/>
        <a:lstStyle/>
        <a:p>
          <a:endParaRPr lang="en-US"/>
        </a:p>
      </dgm:t>
    </dgm:pt>
    <dgm:pt modelId="{13D3E56A-3595-4766-BB06-D7657AA63AB6}" type="sibTrans" cxnId="{2156CF2B-72C6-4884-B1E8-CF57B251F4A2}">
      <dgm:prSet/>
      <dgm:spPr/>
      <dgm:t>
        <a:bodyPr/>
        <a:lstStyle/>
        <a:p>
          <a:endParaRPr lang="en-US"/>
        </a:p>
      </dgm:t>
    </dgm:pt>
    <dgm:pt modelId="{43F3464D-C03B-47CF-BD75-EF9EA3C01D23}">
      <dgm:prSet/>
      <dgm:spPr/>
      <dgm:t>
        <a:bodyPr/>
        <a:lstStyle/>
        <a:p>
          <a:r>
            <a:rPr lang="en-GB"/>
            <a:t>Broken developers</a:t>
          </a:r>
          <a:endParaRPr lang="en-US"/>
        </a:p>
      </dgm:t>
    </dgm:pt>
    <dgm:pt modelId="{4F801E14-B4A9-4438-BD41-293769A63E6D}" type="parTrans" cxnId="{0C202EBF-2A19-4C86-8B65-619479B7FBAF}">
      <dgm:prSet/>
      <dgm:spPr/>
      <dgm:t>
        <a:bodyPr/>
        <a:lstStyle/>
        <a:p>
          <a:endParaRPr lang="en-US"/>
        </a:p>
      </dgm:t>
    </dgm:pt>
    <dgm:pt modelId="{5491D955-233A-4C8C-A4A4-737FF5A5B155}" type="sibTrans" cxnId="{0C202EBF-2A19-4C86-8B65-619479B7FBAF}">
      <dgm:prSet/>
      <dgm:spPr/>
      <dgm:t>
        <a:bodyPr/>
        <a:lstStyle/>
        <a:p>
          <a:endParaRPr lang="en-US"/>
        </a:p>
      </dgm:t>
    </dgm:pt>
    <dgm:pt modelId="{AFB99D73-290E-49B0-93F2-18CFB6A48B1D}">
      <dgm:prSet/>
      <dgm:spPr/>
      <dgm:t>
        <a:bodyPr/>
        <a:lstStyle/>
        <a:p>
          <a:r>
            <a:rPr lang="en-GB"/>
            <a:t>State debt</a:t>
          </a:r>
          <a:endParaRPr lang="en-US"/>
        </a:p>
      </dgm:t>
    </dgm:pt>
    <dgm:pt modelId="{74BA5A63-0A57-4E57-B0C6-BEAEE6E7FD45}" type="parTrans" cxnId="{0FD0E376-209D-4752-8311-C2598F4722E3}">
      <dgm:prSet/>
      <dgm:spPr/>
      <dgm:t>
        <a:bodyPr/>
        <a:lstStyle/>
        <a:p>
          <a:endParaRPr lang="en-US"/>
        </a:p>
      </dgm:t>
    </dgm:pt>
    <dgm:pt modelId="{AC0899FF-9A3C-4B6F-9C82-FAFB27124B67}" type="sibTrans" cxnId="{0FD0E376-209D-4752-8311-C2598F4722E3}">
      <dgm:prSet/>
      <dgm:spPr/>
      <dgm:t>
        <a:bodyPr/>
        <a:lstStyle/>
        <a:p>
          <a:endParaRPr lang="en-US"/>
        </a:p>
      </dgm:t>
    </dgm:pt>
    <dgm:pt modelId="{1424B9FC-ED39-4BAE-95AB-ED0D7A2B48AB}" type="pres">
      <dgm:prSet presAssocID="{A306563A-79F6-47E2-A12B-DAF7EEED758C}" presName="compositeShape" presStyleCnt="0">
        <dgm:presLayoutVars>
          <dgm:chMax val="7"/>
          <dgm:dir/>
          <dgm:resizeHandles val="exact"/>
        </dgm:presLayoutVars>
      </dgm:prSet>
      <dgm:spPr/>
    </dgm:pt>
    <dgm:pt modelId="{576154A9-9EBB-4C5F-ACCB-1FCF2E3DADF5}" type="pres">
      <dgm:prSet presAssocID="{DF8F6930-1D1F-4B3D-B1C5-AB59C00B8ADF}" presName="circ1" presStyleLbl="vennNode1" presStyleIdx="0" presStyleCnt="3"/>
      <dgm:spPr/>
    </dgm:pt>
    <dgm:pt modelId="{DDF85470-5A64-4A8B-981B-B2E56CBEC22F}" type="pres">
      <dgm:prSet presAssocID="{DF8F6930-1D1F-4B3D-B1C5-AB59C00B8ADF}" presName="circ1Tx" presStyleLbl="revTx" presStyleIdx="0" presStyleCnt="0">
        <dgm:presLayoutVars>
          <dgm:chMax val="0"/>
          <dgm:chPref val="0"/>
          <dgm:bulletEnabled val="1"/>
        </dgm:presLayoutVars>
      </dgm:prSet>
      <dgm:spPr/>
    </dgm:pt>
    <dgm:pt modelId="{059B763E-B33E-48CA-ADA1-33E1C12D07DF}" type="pres">
      <dgm:prSet presAssocID="{43F3464D-C03B-47CF-BD75-EF9EA3C01D23}" presName="circ2" presStyleLbl="vennNode1" presStyleIdx="1" presStyleCnt="3"/>
      <dgm:spPr/>
    </dgm:pt>
    <dgm:pt modelId="{3A5D94F1-AFC7-4D82-A43F-0CFD665AA945}" type="pres">
      <dgm:prSet presAssocID="{43F3464D-C03B-47CF-BD75-EF9EA3C01D23}" presName="circ2Tx" presStyleLbl="revTx" presStyleIdx="0" presStyleCnt="0">
        <dgm:presLayoutVars>
          <dgm:chMax val="0"/>
          <dgm:chPref val="0"/>
          <dgm:bulletEnabled val="1"/>
        </dgm:presLayoutVars>
      </dgm:prSet>
      <dgm:spPr/>
    </dgm:pt>
    <dgm:pt modelId="{0A606DE0-4E1F-467B-84D0-7880B1013C2B}" type="pres">
      <dgm:prSet presAssocID="{AFB99D73-290E-49B0-93F2-18CFB6A48B1D}" presName="circ3" presStyleLbl="vennNode1" presStyleIdx="2" presStyleCnt="3"/>
      <dgm:spPr/>
    </dgm:pt>
    <dgm:pt modelId="{7930DF13-5817-423B-9C5E-7BBD71782E62}" type="pres">
      <dgm:prSet presAssocID="{AFB99D73-290E-49B0-93F2-18CFB6A48B1D}" presName="circ3Tx" presStyleLbl="revTx" presStyleIdx="0" presStyleCnt="0">
        <dgm:presLayoutVars>
          <dgm:chMax val="0"/>
          <dgm:chPref val="0"/>
          <dgm:bulletEnabled val="1"/>
        </dgm:presLayoutVars>
      </dgm:prSet>
      <dgm:spPr/>
    </dgm:pt>
  </dgm:ptLst>
  <dgm:cxnLst>
    <dgm:cxn modelId="{E6BBC60C-4627-46E4-81D0-1183B5F2A352}" type="presOf" srcId="{A306563A-79F6-47E2-A12B-DAF7EEED758C}" destId="{1424B9FC-ED39-4BAE-95AB-ED0D7A2B48AB}" srcOrd="0" destOrd="0" presId="urn:microsoft.com/office/officeart/2005/8/layout/venn1"/>
    <dgm:cxn modelId="{FB18A213-E24A-4F81-B3F7-4C24DBED49E4}" type="presOf" srcId="{43F3464D-C03B-47CF-BD75-EF9EA3C01D23}" destId="{059B763E-B33E-48CA-ADA1-33E1C12D07DF}" srcOrd="0" destOrd="0" presId="urn:microsoft.com/office/officeart/2005/8/layout/venn1"/>
    <dgm:cxn modelId="{2156CF2B-72C6-4884-B1E8-CF57B251F4A2}" srcId="{A306563A-79F6-47E2-A12B-DAF7EEED758C}" destId="{DF8F6930-1D1F-4B3D-B1C5-AB59C00B8ADF}" srcOrd="0" destOrd="0" parTransId="{E6950EF8-5A42-4E23-8BCD-4CEF17865629}" sibTransId="{13D3E56A-3595-4766-BB06-D7657AA63AB6}"/>
    <dgm:cxn modelId="{2E4C422D-F0A8-488D-8411-F316AD291A6D}" type="presOf" srcId="{DF8F6930-1D1F-4B3D-B1C5-AB59C00B8ADF}" destId="{DDF85470-5A64-4A8B-981B-B2E56CBEC22F}" srcOrd="1" destOrd="0" presId="urn:microsoft.com/office/officeart/2005/8/layout/venn1"/>
    <dgm:cxn modelId="{8E710871-08A5-42C2-B9DC-5D531D5E69AA}" type="presOf" srcId="{43F3464D-C03B-47CF-BD75-EF9EA3C01D23}" destId="{3A5D94F1-AFC7-4D82-A43F-0CFD665AA945}" srcOrd="1" destOrd="0" presId="urn:microsoft.com/office/officeart/2005/8/layout/venn1"/>
    <dgm:cxn modelId="{0FD0E376-209D-4752-8311-C2598F4722E3}" srcId="{A306563A-79F6-47E2-A12B-DAF7EEED758C}" destId="{AFB99D73-290E-49B0-93F2-18CFB6A48B1D}" srcOrd="2" destOrd="0" parTransId="{74BA5A63-0A57-4E57-B0C6-BEAEE6E7FD45}" sibTransId="{AC0899FF-9A3C-4B6F-9C82-FAFB27124B67}"/>
    <dgm:cxn modelId="{59435C86-2688-48CE-9D5B-5C2FD3F1B1AB}" type="presOf" srcId="{AFB99D73-290E-49B0-93F2-18CFB6A48B1D}" destId="{7930DF13-5817-423B-9C5E-7BBD71782E62}" srcOrd="1" destOrd="0" presId="urn:microsoft.com/office/officeart/2005/8/layout/venn1"/>
    <dgm:cxn modelId="{10A3CEB3-EB44-4728-A29B-A825454E36A4}" type="presOf" srcId="{AFB99D73-290E-49B0-93F2-18CFB6A48B1D}" destId="{0A606DE0-4E1F-467B-84D0-7880B1013C2B}" srcOrd="0" destOrd="0" presId="urn:microsoft.com/office/officeart/2005/8/layout/venn1"/>
    <dgm:cxn modelId="{0C202EBF-2A19-4C86-8B65-619479B7FBAF}" srcId="{A306563A-79F6-47E2-A12B-DAF7EEED758C}" destId="{43F3464D-C03B-47CF-BD75-EF9EA3C01D23}" srcOrd="1" destOrd="0" parTransId="{4F801E14-B4A9-4438-BD41-293769A63E6D}" sibTransId="{5491D955-233A-4C8C-A4A4-737FF5A5B155}"/>
    <dgm:cxn modelId="{FFC1D5DF-9DC3-4534-800C-01C561376CE0}" type="presOf" srcId="{DF8F6930-1D1F-4B3D-B1C5-AB59C00B8ADF}" destId="{576154A9-9EBB-4C5F-ACCB-1FCF2E3DADF5}" srcOrd="0" destOrd="0" presId="urn:microsoft.com/office/officeart/2005/8/layout/venn1"/>
    <dgm:cxn modelId="{B13E96EF-72C2-47B7-95E4-9FB46FD9FD16}" type="presParOf" srcId="{1424B9FC-ED39-4BAE-95AB-ED0D7A2B48AB}" destId="{576154A9-9EBB-4C5F-ACCB-1FCF2E3DADF5}" srcOrd="0" destOrd="0" presId="urn:microsoft.com/office/officeart/2005/8/layout/venn1"/>
    <dgm:cxn modelId="{6C2E2126-68ED-4889-832E-7BE364157D2C}" type="presParOf" srcId="{1424B9FC-ED39-4BAE-95AB-ED0D7A2B48AB}" destId="{DDF85470-5A64-4A8B-981B-B2E56CBEC22F}" srcOrd="1" destOrd="0" presId="urn:microsoft.com/office/officeart/2005/8/layout/venn1"/>
    <dgm:cxn modelId="{194F93AF-B625-4D57-9D86-F97A06581728}" type="presParOf" srcId="{1424B9FC-ED39-4BAE-95AB-ED0D7A2B48AB}" destId="{059B763E-B33E-48CA-ADA1-33E1C12D07DF}" srcOrd="2" destOrd="0" presId="urn:microsoft.com/office/officeart/2005/8/layout/venn1"/>
    <dgm:cxn modelId="{418E9125-B1F2-4A62-8496-7B9218F4BE78}" type="presParOf" srcId="{1424B9FC-ED39-4BAE-95AB-ED0D7A2B48AB}" destId="{3A5D94F1-AFC7-4D82-A43F-0CFD665AA945}" srcOrd="3" destOrd="0" presId="urn:microsoft.com/office/officeart/2005/8/layout/venn1"/>
    <dgm:cxn modelId="{0207F7D4-5192-4256-B7D5-80642A8EA2E1}" type="presParOf" srcId="{1424B9FC-ED39-4BAE-95AB-ED0D7A2B48AB}" destId="{0A606DE0-4E1F-467B-84D0-7880B1013C2B}" srcOrd="4" destOrd="0" presId="urn:microsoft.com/office/officeart/2005/8/layout/venn1"/>
    <dgm:cxn modelId="{5A13EEBF-A4B1-4BAB-952A-AB73B4D320D5}" type="presParOf" srcId="{1424B9FC-ED39-4BAE-95AB-ED0D7A2B48AB}" destId="{7930DF13-5817-423B-9C5E-7BBD71782E6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1D8E7E-AFDB-4B50-9A3E-8D10C2FBB56C}"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CEA0F458-3434-4F39-A6DA-57B9C882AB27}">
      <dgm:prSet/>
      <dgm:spPr/>
      <dgm:t>
        <a:bodyPr/>
        <a:lstStyle/>
        <a:p>
          <a:pPr rtl="0"/>
          <a:r>
            <a:rPr lang="en-GB" dirty="0"/>
            <a:t>Little social housebuilding</a:t>
          </a:r>
        </a:p>
      </dgm:t>
    </dgm:pt>
    <dgm:pt modelId="{4995F8D1-8EFD-4314-9460-4112C87F279B}" type="parTrans" cxnId="{944077C3-9252-41C3-A2EF-EBA84E387EFC}">
      <dgm:prSet/>
      <dgm:spPr/>
      <dgm:t>
        <a:bodyPr/>
        <a:lstStyle/>
        <a:p>
          <a:endParaRPr lang="en-GB"/>
        </a:p>
      </dgm:t>
    </dgm:pt>
    <dgm:pt modelId="{FA23F419-9D06-49E8-BED0-A8E6F1678B50}" type="sibTrans" cxnId="{944077C3-9252-41C3-A2EF-EBA84E387EFC}">
      <dgm:prSet/>
      <dgm:spPr/>
      <dgm:t>
        <a:bodyPr/>
        <a:lstStyle/>
        <a:p>
          <a:endParaRPr lang="en-GB"/>
        </a:p>
      </dgm:t>
    </dgm:pt>
    <dgm:pt modelId="{762A5900-37F8-4AE6-AF49-1D048EF61D0E}">
      <dgm:prSet/>
      <dgm:spPr/>
      <dgm:t>
        <a:bodyPr/>
        <a:lstStyle/>
        <a:p>
          <a:pPr rtl="0"/>
          <a:r>
            <a:rPr lang="en-GB" dirty="0"/>
            <a:t>Little private housebuilding</a:t>
          </a:r>
        </a:p>
      </dgm:t>
    </dgm:pt>
    <dgm:pt modelId="{40B35C94-B14C-4573-87CC-25EED9AEC937}" type="parTrans" cxnId="{6C7AF07F-AAD8-493B-B5FF-FD24ECA226EB}">
      <dgm:prSet/>
      <dgm:spPr/>
      <dgm:t>
        <a:bodyPr/>
        <a:lstStyle/>
        <a:p>
          <a:endParaRPr lang="en-GB"/>
        </a:p>
      </dgm:t>
    </dgm:pt>
    <dgm:pt modelId="{841DE11E-E994-44B8-BBD1-2A1C1D7D11BF}" type="sibTrans" cxnId="{6C7AF07F-AAD8-493B-B5FF-FD24ECA226EB}">
      <dgm:prSet/>
      <dgm:spPr/>
      <dgm:t>
        <a:bodyPr/>
        <a:lstStyle/>
        <a:p>
          <a:endParaRPr lang="en-GB"/>
        </a:p>
      </dgm:t>
    </dgm:pt>
    <dgm:pt modelId="{7CFF527C-51B4-451C-9097-CD8EE0D1B02C}">
      <dgm:prSet/>
      <dgm:spPr/>
      <dgm:t>
        <a:bodyPr/>
        <a:lstStyle/>
        <a:p>
          <a:pPr rtl="0"/>
          <a:r>
            <a:rPr lang="en-GB" dirty="0"/>
            <a:t>Homelessness increased rapidly</a:t>
          </a:r>
        </a:p>
      </dgm:t>
    </dgm:pt>
    <dgm:pt modelId="{8FF3B95D-8EE5-4487-A1CA-944FEC0E73B7}" type="parTrans" cxnId="{3030C018-63BF-4544-8BFC-FCFF6EFD4601}">
      <dgm:prSet/>
      <dgm:spPr/>
      <dgm:t>
        <a:bodyPr/>
        <a:lstStyle/>
        <a:p>
          <a:endParaRPr lang="en-GB"/>
        </a:p>
      </dgm:t>
    </dgm:pt>
    <dgm:pt modelId="{0606D227-4F07-4E53-8019-D747F58CE59B}" type="sibTrans" cxnId="{3030C018-63BF-4544-8BFC-FCFF6EFD4601}">
      <dgm:prSet/>
      <dgm:spPr/>
      <dgm:t>
        <a:bodyPr/>
        <a:lstStyle/>
        <a:p>
          <a:endParaRPr lang="en-GB"/>
        </a:p>
      </dgm:t>
    </dgm:pt>
    <dgm:pt modelId="{644407C7-2A7B-4313-AA3B-113254B19223}">
      <dgm:prSet/>
      <dgm:spPr/>
      <dgm:t>
        <a:bodyPr/>
        <a:lstStyle/>
        <a:p>
          <a:pPr rtl="0"/>
          <a:r>
            <a:rPr lang="en-GB" dirty="0"/>
            <a:t>Social housing waiting lists </a:t>
          </a:r>
          <a:r>
            <a:rPr lang="en-GB" dirty="0" err="1"/>
            <a:t>rocketied</a:t>
          </a:r>
          <a:endParaRPr lang="en-GB" dirty="0"/>
        </a:p>
      </dgm:t>
    </dgm:pt>
    <dgm:pt modelId="{FD0F2B5C-B871-4941-8209-6FA125FEFEF1}" type="parTrans" cxnId="{864FA2F5-9ED6-4DAC-BD5B-261DF322EA87}">
      <dgm:prSet/>
      <dgm:spPr/>
      <dgm:t>
        <a:bodyPr/>
        <a:lstStyle/>
        <a:p>
          <a:endParaRPr lang="en-GB"/>
        </a:p>
      </dgm:t>
    </dgm:pt>
    <dgm:pt modelId="{D37A8F5A-6247-4007-857C-DE797A33BCF5}" type="sibTrans" cxnId="{864FA2F5-9ED6-4DAC-BD5B-261DF322EA87}">
      <dgm:prSet/>
      <dgm:spPr/>
      <dgm:t>
        <a:bodyPr/>
        <a:lstStyle/>
        <a:p>
          <a:endParaRPr lang="en-GB"/>
        </a:p>
      </dgm:t>
    </dgm:pt>
    <dgm:pt modelId="{A98B32B0-9CA8-448F-AE68-0E31CBE0F73B}">
      <dgm:prSet/>
      <dgm:spPr/>
      <dgm:t>
        <a:bodyPr/>
        <a:lstStyle/>
        <a:p>
          <a:pPr rtl="0"/>
          <a:r>
            <a:rPr lang="en-GB"/>
            <a:t>High Mortgage arrears</a:t>
          </a:r>
        </a:p>
      </dgm:t>
    </dgm:pt>
    <dgm:pt modelId="{D8207897-39C9-4A80-ACC8-B6E3FD8A2628}" type="parTrans" cxnId="{90848240-1997-4362-A6B0-4CDF61E31493}">
      <dgm:prSet/>
      <dgm:spPr/>
      <dgm:t>
        <a:bodyPr/>
        <a:lstStyle/>
        <a:p>
          <a:endParaRPr lang="en-GB"/>
        </a:p>
      </dgm:t>
    </dgm:pt>
    <dgm:pt modelId="{A34D133D-9C15-4A43-9942-CB1955378279}" type="sibTrans" cxnId="{90848240-1997-4362-A6B0-4CDF61E31493}">
      <dgm:prSet/>
      <dgm:spPr/>
      <dgm:t>
        <a:bodyPr/>
        <a:lstStyle/>
        <a:p>
          <a:endParaRPr lang="en-GB"/>
        </a:p>
      </dgm:t>
    </dgm:pt>
    <dgm:pt modelId="{CB363895-32AB-4F5D-9B7E-D4715DC71D6D}" type="pres">
      <dgm:prSet presAssocID="{F51D8E7E-AFDB-4B50-9A3E-8D10C2FBB56C}" presName="diagram" presStyleCnt="0">
        <dgm:presLayoutVars>
          <dgm:dir/>
          <dgm:resizeHandles val="exact"/>
        </dgm:presLayoutVars>
      </dgm:prSet>
      <dgm:spPr/>
    </dgm:pt>
    <dgm:pt modelId="{3E717B2C-BA64-4917-8E1E-1C8F0ABF92F0}" type="pres">
      <dgm:prSet presAssocID="{CEA0F458-3434-4F39-A6DA-57B9C882AB27}" presName="node" presStyleLbl="node1" presStyleIdx="0" presStyleCnt="5">
        <dgm:presLayoutVars>
          <dgm:bulletEnabled val="1"/>
        </dgm:presLayoutVars>
      </dgm:prSet>
      <dgm:spPr/>
    </dgm:pt>
    <dgm:pt modelId="{454446C2-AF94-40B2-870C-81190B18F83D}" type="pres">
      <dgm:prSet presAssocID="{FA23F419-9D06-49E8-BED0-A8E6F1678B50}" presName="sibTrans" presStyleCnt="0"/>
      <dgm:spPr/>
    </dgm:pt>
    <dgm:pt modelId="{98F3A44E-D61A-4C52-837C-EEFFC6704EDF}" type="pres">
      <dgm:prSet presAssocID="{762A5900-37F8-4AE6-AF49-1D048EF61D0E}" presName="node" presStyleLbl="node1" presStyleIdx="1" presStyleCnt="5">
        <dgm:presLayoutVars>
          <dgm:bulletEnabled val="1"/>
        </dgm:presLayoutVars>
      </dgm:prSet>
      <dgm:spPr/>
    </dgm:pt>
    <dgm:pt modelId="{E77B0C8F-B7BC-41FF-B9F3-7E67D774906A}" type="pres">
      <dgm:prSet presAssocID="{841DE11E-E994-44B8-BBD1-2A1C1D7D11BF}" presName="sibTrans" presStyleCnt="0"/>
      <dgm:spPr/>
    </dgm:pt>
    <dgm:pt modelId="{9A95F8AE-7789-4107-92CF-B4CDEE316A2D}" type="pres">
      <dgm:prSet presAssocID="{7CFF527C-51B4-451C-9097-CD8EE0D1B02C}" presName="node" presStyleLbl="node1" presStyleIdx="2" presStyleCnt="5">
        <dgm:presLayoutVars>
          <dgm:bulletEnabled val="1"/>
        </dgm:presLayoutVars>
      </dgm:prSet>
      <dgm:spPr/>
    </dgm:pt>
    <dgm:pt modelId="{37855C62-31CA-4C8C-B605-CDAF4F058ADA}" type="pres">
      <dgm:prSet presAssocID="{0606D227-4F07-4E53-8019-D747F58CE59B}" presName="sibTrans" presStyleCnt="0"/>
      <dgm:spPr/>
    </dgm:pt>
    <dgm:pt modelId="{C1103ECB-05B5-4B39-8FF6-B1708F4BC685}" type="pres">
      <dgm:prSet presAssocID="{644407C7-2A7B-4313-AA3B-113254B19223}" presName="node" presStyleLbl="node1" presStyleIdx="3" presStyleCnt="5">
        <dgm:presLayoutVars>
          <dgm:bulletEnabled val="1"/>
        </dgm:presLayoutVars>
      </dgm:prSet>
      <dgm:spPr/>
    </dgm:pt>
    <dgm:pt modelId="{4600F867-53F6-48CE-9B7D-EA526461FA1B}" type="pres">
      <dgm:prSet presAssocID="{D37A8F5A-6247-4007-857C-DE797A33BCF5}" presName="sibTrans" presStyleCnt="0"/>
      <dgm:spPr/>
    </dgm:pt>
    <dgm:pt modelId="{0E4A5A87-0DAC-470B-9261-8A10897DFF55}" type="pres">
      <dgm:prSet presAssocID="{A98B32B0-9CA8-448F-AE68-0E31CBE0F73B}" presName="node" presStyleLbl="node1" presStyleIdx="4" presStyleCnt="5">
        <dgm:presLayoutVars>
          <dgm:bulletEnabled val="1"/>
        </dgm:presLayoutVars>
      </dgm:prSet>
      <dgm:spPr/>
    </dgm:pt>
  </dgm:ptLst>
  <dgm:cxnLst>
    <dgm:cxn modelId="{3030C018-63BF-4544-8BFC-FCFF6EFD4601}" srcId="{F51D8E7E-AFDB-4B50-9A3E-8D10C2FBB56C}" destId="{7CFF527C-51B4-451C-9097-CD8EE0D1B02C}" srcOrd="2" destOrd="0" parTransId="{8FF3B95D-8EE5-4487-A1CA-944FEC0E73B7}" sibTransId="{0606D227-4F07-4E53-8019-D747F58CE59B}"/>
    <dgm:cxn modelId="{2CAA0924-7DC5-4834-A982-23EAA21DEAED}" type="presOf" srcId="{F51D8E7E-AFDB-4B50-9A3E-8D10C2FBB56C}" destId="{CB363895-32AB-4F5D-9B7E-D4715DC71D6D}" srcOrd="0" destOrd="0" presId="urn:microsoft.com/office/officeart/2005/8/layout/default"/>
    <dgm:cxn modelId="{B77AE93B-17C2-4D08-BF02-4BDEE872EA68}" type="presOf" srcId="{CEA0F458-3434-4F39-A6DA-57B9C882AB27}" destId="{3E717B2C-BA64-4917-8E1E-1C8F0ABF92F0}" srcOrd="0" destOrd="0" presId="urn:microsoft.com/office/officeart/2005/8/layout/default"/>
    <dgm:cxn modelId="{90848240-1997-4362-A6B0-4CDF61E31493}" srcId="{F51D8E7E-AFDB-4B50-9A3E-8D10C2FBB56C}" destId="{A98B32B0-9CA8-448F-AE68-0E31CBE0F73B}" srcOrd="4" destOrd="0" parTransId="{D8207897-39C9-4A80-ACC8-B6E3FD8A2628}" sibTransId="{A34D133D-9C15-4A43-9942-CB1955378279}"/>
    <dgm:cxn modelId="{2CF01968-9CD7-4C54-A861-087DA7D3E68B}" type="presOf" srcId="{7CFF527C-51B4-451C-9097-CD8EE0D1B02C}" destId="{9A95F8AE-7789-4107-92CF-B4CDEE316A2D}" srcOrd="0" destOrd="0" presId="urn:microsoft.com/office/officeart/2005/8/layout/default"/>
    <dgm:cxn modelId="{71481E7A-A586-4D99-A556-7EBB5F49E2B3}" type="presOf" srcId="{A98B32B0-9CA8-448F-AE68-0E31CBE0F73B}" destId="{0E4A5A87-0DAC-470B-9261-8A10897DFF55}" srcOrd="0" destOrd="0" presId="urn:microsoft.com/office/officeart/2005/8/layout/default"/>
    <dgm:cxn modelId="{6C7AF07F-AAD8-493B-B5FF-FD24ECA226EB}" srcId="{F51D8E7E-AFDB-4B50-9A3E-8D10C2FBB56C}" destId="{762A5900-37F8-4AE6-AF49-1D048EF61D0E}" srcOrd="1" destOrd="0" parTransId="{40B35C94-B14C-4573-87CC-25EED9AEC937}" sibTransId="{841DE11E-E994-44B8-BBD1-2A1C1D7D11BF}"/>
    <dgm:cxn modelId="{38E180A9-9E8E-45DF-90F9-8A053924AC42}" type="presOf" srcId="{644407C7-2A7B-4313-AA3B-113254B19223}" destId="{C1103ECB-05B5-4B39-8FF6-B1708F4BC685}" srcOrd="0" destOrd="0" presId="urn:microsoft.com/office/officeart/2005/8/layout/default"/>
    <dgm:cxn modelId="{944077C3-9252-41C3-A2EF-EBA84E387EFC}" srcId="{F51D8E7E-AFDB-4B50-9A3E-8D10C2FBB56C}" destId="{CEA0F458-3434-4F39-A6DA-57B9C882AB27}" srcOrd="0" destOrd="0" parTransId="{4995F8D1-8EFD-4314-9460-4112C87F279B}" sibTransId="{FA23F419-9D06-49E8-BED0-A8E6F1678B50}"/>
    <dgm:cxn modelId="{279583E5-6C5F-49E5-864D-67F18CE61EF3}" type="presOf" srcId="{762A5900-37F8-4AE6-AF49-1D048EF61D0E}" destId="{98F3A44E-D61A-4C52-837C-EEFFC6704EDF}" srcOrd="0" destOrd="0" presId="urn:microsoft.com/office/officeart/2005/8/layout/default"/>
    <dgm:cxn modelId="{864FA2F5-9ED6-4DAC-BD5B-261DF322EA87}" srcId="{F51D8E7E-AFDB-4B50-9A3E-8D10C2FBB56C}" destId="{644407C7-2A7B-4313-AA3B-113254B19223}" srcOrd="3" destOrd="0" parTransId="{FD0F2B5C-B871-4941-8209-6FA125FEFEF1}" sibTransId="{D37A8F5A-6247-4007-857C-DE797A33BCF5}"/>
    <dgm:cxn modelId="{69732918-4625-409E-BFB3-1EFFDB11AB84}" type="presParOf" srcId="{CB363895-32AB-4F5D-9B7E-D4715DC71D6D}" destId="{3E717B2C-BA64-4917-8E1E-1C8F0ABF92F0}" srcOrd="0" destOrd="0" presId="urn:microsoft.com/office/officeart/2005/8/layout/default"/>
    <dgm:cxn modelId="{3ED17AFE-0E8F-46B6-BBA3-30D2EA535A33}" type="presParOf" srcId="{CB363895-32AB-4F5D-9B7E-D4715DC71D6D}" destId="{454446C2-AF94-40B2-870C-81190B18F83D}" srcOrd="1" destOrd="0" presId="urn:microsoft.com/office/officeart/2005/8/layout/default"/>
    <dgm:cxn modelId="{841489F5-6205-4928-B247-C23941E7F84E}" type="presParOf" srcId="{CB363895-32AB-4F5D-9B7E-D4715DC71D6D}" destId="{98F3A44E-D61A-4C52-837C-EEFFC6704EDF}" srcOrd="2" destOrd="0" presId="urn:microsoft.com/office/officeart/2005/8/layout/default"/>
    <dgm:cxn modelId="{0E4BF8F5-0C5C-4894-9BDB-023A9E35CF57}" type="presParOf" srcId="{CB363895-32AB-4F5D-9B7E-D4715DC71D6D}" destId="{E77B0C8F-B7BC-41FF-B9F3-7E67D774906A}" srcOrd="3" destOrd="0" presId="urn:microsoft.com/office/officeart/2005/8/layout/default"/>
    <dgm:cxn modelId="{6306E3EA-1E80-4303-9FD0-A8A4DDEC90B7}" type="presParOf" srcId="{CB363895-32AB-4F5D-9B7E-D4715DC71D6D}" destId="{9A95F8AE-7789-4107-92CF-B4CDEE316A2D}" srcOrd="4" destOrd="0" presId="urn:microsoft.com/office/officeart/2005/8/layout/default"/>
    <dgm:cxn modelId="{C72B67B1-8060-42B2-B96E-90975535F4B6}" type="presParOf" srcId="{CB363895-32AB-4F5D-9B7E-D4715DC71D6D}" destId="{37855C62-31CA-4C8C-B605-CDAF4F058ADA}" srcOrd="5" destOrd="0" presId="urn:microsoft.com/office/officeart/2005/8/layout/default"/>
    <dgm:cxn modelId="{85DECE11-67F9-4C97-AFFA-A7A14F9834F5}" type="presParOf" srcId="{CB363895-32AB-4F5D-9B7E-D4715DC71D6D}" destId="{C1103ECB-05B5-4B39-8FF6-B1708F4BC685}" srcOrd="6" destOrd="0" presId="urn:microsoft.com/office/officeart/2005/8/layout/default"/>
    <dgm:cxn modelId="{3DB775EA-9F4D-49B1-99F7-D896E8CECFA0}" type="presParOf" srcId="{CB363895-32AB-4F5D-9B7E-D4715DC71D6D}" destId="{4600F867-53F6-48CE-9B7D-EA526461FA1B}" srcOrd="7" destOrd="0" presId="urn:microsoft.com/office/officeart/2005/8/layout/default"/>
    <dgm:cxn modelId="{C70DE01E-49FB-4A32-BE07-D61B1AC1A599}" type="presParOf" srcId="{CB363895-32AB-4F5D-9B7E-D4715DC71D6D}" destId="{0E4A5A87-0DAC-470B-9261-8A10897DFF55}" srcOrd="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0112C5-47BA-4687-9AD9-698C60E5CA73}" type="doc">
      <dgm:prSet loTypeId="urn:microsoft.com/office/officeart/2005/8/layout/orgChart1" loCatId="hierarchy" qsTypeId="urn:microsoft.com/office/officeart/2005/8/quickstyle/simple1" qsCatId="simple" csTypeId="urn:microsoft.com/office/officeart/2005/8/colors/accent2_2" csCatId="accent2"/>
      <dgm:spPr/>
      <dgm:t>
        <a:bodyPr/>
        <a:lstStyle/>
        <a:p>
          <a:endParaRPr lang="en-GB"/>
        </a:p>
      </dgm:t>
    </dgm:pt>
    <dgm:pt modelId="{E0ACD3E4-BE8B-4D33-A282-304EC00CE46B}">
      <dgm:prSet/>
      <dgm:spPr/>
      <dgm:t>
        <a:bodyPr/>
        <a:lstStyle/>
        <a:p>
          <a:pPr rtl="0"/>
          <a:r>
            <a:rPr lang="en-US" dirty="0"/>
            <a:t>Planning making development ‘unviable’</a:t>
          </a:r>
          <a:endParaRPr lang="en-GB" dirty="0"/>
        </a:p>
      </dgm:t>
    </dgm:pt>
    <dgm:pt modelId="{6F95CD77-1FD8-4AA9-B0FE-30ED04FA3878}" type="parTrans" cxnId="{F96E0A02-834B-4CC3-878A-92B8ABAE597A}">
      <dgm:prSet/>
      <dgm:spPr/>
      <dgm:t>
        <a:bodyPr/>
        <a:lstStyle/>
        <a:p>
          <a:endParaRPr lang="en-GB"/>
        </a:p>
      </dgm:t>
    </dgm:pt>
    <dgm:pt modelId="{738A398A-A1A8-454F-88D9-FE64C1EA2110}" type="sibTrans" cxnId="{F96E0A02-834B-4CC3-878A-92B8ABAE597A}">
      <dgm:prSet/>
      <dgm:spPr/>
      <dgm:t>
        <a:bodyPr/>
        <a:lstStyle/>
        <a:p>
          <a:endParaRPr lang="en-GB"/>
        </a:p>
      </dgm:t>
    </dgm:pt>
    <dgm:pt modelId="{E69E3739-8670-43A6-8B81-5052BAD88284}" type="pres">
      <dgm:prSet presAssocID="{770112C5-47BA-4687-9AD9-698C60E5CA73}" presName="hierChild1" presStyleCnt="0">
        <dgm:presLayoutVars>
          <dgm:orgChart val="1"/>
          <dgm:chPref val="1"/>
          <dgm:dir/>
          <dgm:animOne val="branch"/>
          <dgm:animLvl val="lvl"/>
          <dgm:resizeHandles/>
        </dgm:presLayoutVars>
      </dgm:prSet>
      <dgm:spPr/>
    </dgm:pt>
    <dgm:pt modelId="{ACC2BA31-6691-40A2-BDAA-33737AD2A5A0}" type="pres">
      <dgm:prSet presAssocID="{E0ACD3E4-BE8B-4D33-A282-304EC00CE46B}" presName="hierRoot1" presStyleCnt="0">
        <dgm:presLayoutVars>
          <dgm:hierBranch val="init"/>
        </dgm:presLayoutVars>
      </dgm:prSet>
      <dgm:spPr/>
    </dgm:pt>
    <dgm:pt modelId="{C4DF5560-8989-433E-BCF1-26593600B7D8}" type="pres">
      <dgm:prSet presAssocID="{E0ACD3E4-BE8B-4D33-A282-304EC00CE46B}" presName="rootComposite1" presStyleCnt="0"/>
      <dgm:spPr/>
    </dgm:pt>
    <dgm:pt modelId="{8797CFAA-7B73-4AD4-A8EE-88E172C2495C}" type="pres">
      <dgm:prSet presAssocID="{E0ACD3E4-BE8B-4D33-A282-304EC00CE46B}" presName="rootText1" presStyleLbl="node0" presStyleIdx="0" presStyleCnt="1" custLinFactNeighborX="-20342" custLinFactNeighborY="-17742">
        <dgm:presLayoutVars>
          <dgm:chPref val="3"/>
        </dgm:presLayoutVars>
      </dgm:prSet>
      <dgm:spPr/>
    </dgm:pt>
    <dgm:pt modelId="{677CF97F-0993-4E19-8931-BD4AC832AEF5}" type="pres">
      <dgm:prSet presAssocID="{E0ACD3E4-BE8B-4D33-A282-304EC00CE46B}" presName="rootConnector1" presStyleLbl="node1" presStyleIdx="0" presStyleCnt="0"/>
      <dgm:spPr/>
    </dgm:pt>
    <dgm:pt modelId="{6F77EFEE-8D9C-44E9-87FB-B01BD1234568}" type="pres">
      <dgm:prSet presAssocID="{E0ACD3E4-BE8B-4D33-A282-304EC00CE46B}" presName="hierChild2" presStyleCnt="0"/>
      <dgm:spPr/>
    </dgm:pt>
    <dgm:pt modelId="{2D65E60C-8BEC-4AC6-8D6D-368CB41226A4}" type="pres">
      <dgm:prSet presAssocID="{E0ACD3E4-BE8B-4D33-A282-304EC00CE46B}" presName="hierChild3" presStyleCnt="0"/>
      <dgm:spPr/>
    </dgm:pt>
  </dgm:ptLst>
  <dgm:cxnLst>
    <dgm:cxn modelId="{F96E0A02-834B-4CC3-878A-92B8ABAE597A}" srcId="{770112C5-47BA-4687-9AD9-698C60E5CA73}" destId="{E0ACD3E4-BE8B-4D33-A282-304EC00CE46B}" srcOrd="0" destOrd="0" parTransId="{6F95CD77-1FD8-4AA9-B0FE-30ED04FA3878}" sibTransId="{738A398A-A1A8-454F-88D9-FE64C1EA2110}"/>
    <dgm:cxn modelId="{0A163F28-7DA1-4E5E-BA71-4DACA6388D87}" type="presOf" srcId="{770112C5-47BA-4687-9AD9-698C60E5CA73}" destId="{E69E3739-8670-43A6-8B81-5052BAD88284}" srcOrd="0" destOrd="0" presId="urn:microsoft.com/office/officeart/2005/8/layout/orgChart1"/>
    <dgm:cxn modelId="{1856786F-7187-4A03-9748-80C9D66930CC}" type="presOf" srcId="{E0ACD3E4-BE8B-4D33-A282-304EC00CE46B}" destId="{677CF97F-0993-4E19-8931-BD4AC832AEF5}" srcOrd="1" destOrd="0" presId="urn:microsoft.com/office/officeart/2005/8/layout/orgChart1"/>
    <dgm:cxn modelId="{98C06553-2161-4AE5-8E4E-B104F0D339A6}" type="presOf" srcId="{E0ACD3E4-BE8B-4D33-A282-304EC00CE46B}" destId="{8797CFAA-7B73-4AD4-A8EE-88E172C2495C}" srcOrd="0" destOrd="0" presId="urn:microsoft.com/office/officeart/2005/8/layout/orgChart1"/>
    <dgm:cxn modelId="{21750DFC-621E-48EE-B25B-452982E0B233}" type="presParOf" srcId="{E69E3739-8670-43A6-8B81-5052BAD88284}" destId="{ACC2BA31-6691-40A2-BDAA-33737AD2A5A0}" srcOrd="0" destOrd="0" presId="urn:microsoft.com/office/officeart/2005/8/layout/orgChart1"/>
    <dgm:cxn modelId="{00EBA93A-7266-4931-A136-0CEA1CB04F12}" type="presParOf" srcId="{ACC2BA31-6691-40A2-BDAA-33737AD2A5A0}" destId="{C4DF5560-8989-433E-BCF1-26593600B7D8}" srcOrd="0" destOrd="0" presId="urn:microsoft.com/office/officeart/2005/8/layout/orgChart1"/>
    <dgm:cxn modelId="{3135DBAF-331F-4CEF-92FA-DCC6135DE757}" type="presParOf" srcId="{C4DF5560-8989-433E-BCF1-26593600B7D8}" destId="{8797CFAA-7B73-4AD4-A8EE-88E172C2495C}" srcOrd="0" destOrd="0" presId="urn:microsoft.com/office/officeart/2005/8/layout/orgChart1"/>
    <dgm:cxn modelId="{0B703450-C469-4CB0-BAD1-9693584D931E}" type="presParOf" srcId="{C4DF5560-8989-433E-BCF1-26593600B7D8}" destId="{677CF97F-0993-4E19-8931-BD4AC832AEF5}" srcOrd="1" destOrd="0" presId="urn:microsoft.com/office/officeart/2005/8/layout/orgChart1"/>
    <dgm:cxn modelId="{9F53D4CC-D7D0-4C8F-B933-B80CA7BFB953}" type="presParOf" srcId="{ACC2BA31-6691-40A2-BDAA-33737AD2A5A0}" destId="{6F77EFEE-8D9C-44E9-87FB-B01BD1234568}" srcOrd="1" destOrd="0" presId="urn:microsoft.com/office/officeart/2005/8/layout/orgChart1"/>
    <dgm:cxn modelId="{877073D3-93CD-4C55-8C87-AB326F839608}" type="presParOf" srcId="{ACC2BA31-6691-40A2-BDAA-33737AD2A5A0}" destId="{2D65E60C-8BEC-4AC6-8D6D-368CB41226A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830986-349F-4069-8F43-3FC9D902233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D2C5D4E3-5C3F-430F-B79C-781454228CCF}">
      <dgm:prSet phldrT="[Text]" custT="1"/>
      <dgm:spPr>
        <a:solidFill>
          <a:srgbClr val="213A59"/>
        </a:solidFill>
      </dgm:spPr>
      <dgm:t>
        <a:bodyPr/>
        <a:lstStyle/>
        <a:p>
          <a:r>
            <a:rPr lang="en-GB" sz="2000" dirty="0">
              <a:latin typeface="Calibri" panose="020F0502020204030204" pitchFamily="34" charset="0"/>
              <a:cs typeface="Calibri" panose="020F0502020204030204" pitchFamily="34" charset="0"/>
            </a:rPr>
            <a:t>Planning </a:t>
          </a:r>
        </a:p>
      </dgm:t>
    </dgm:pt>
    <dgm:pt modelId="{F1B6F4DD-B879-4964-B571-4B416F5B82A1}" type="parTrans" cxnId="{944F043F-555E-48F4-8A57-C9D64E369A24}">
      <dgm:prSet/>
      <dgm:spPr/>
      <dgm:t>
        <a:bodyPr/>
        <a:lstStyle/>
        <a:p>
          <a:endParaRPr lang="en-GB"/>
        </a:p>
      </dgm:t>
    </dgm:pt>
    <dgm:pt modelId="{16F247AF-EF2D-4B12-9BB9-7FB1F7BBFB48}" type="sibTrans" cxnId="{944F043F-555E-48F4-8A57-C9D64E369A24}">
      <dgm:prSet/>
      <dgm:spPr/>
      <dgm:t>
        <a:bodyPr/>
        <a:lstStyle/>
        <a:p>
          <a:endParaRPr lang="en-GB"/>
        </a:p>
      </dgm:t>
    </dgm:pt>
    <dgm:pt modelId="{72A61EBE-E9A2-40C0-B6C9-9A34E46CF86C}">
      <dgm:prSet phldrT="[Text]" custT="1"/>
      <dgm:spPr>
        <a:solidFill>
          <a:srgbClr val="213A59"/>
        </a:solidFill>
      </dgm:spPr>
      <dgm:t>
        <a:bodyPr/>
        <a:lstStyle/>
        <a:p>
          <a:r>
            <a:rPr lang="en-GB" sz="2000" dirty="0">
              <a:latin typeface="Calibri" panose="020F0502020204030204" pitchFamily="34" charset="0"/>
              <a:cs typeface="Calibri" panose="020F0502020204030204" pitchFamily="34" charset="0"/>
            </a:rPr>
            <a:t>Finance &amp; Fiscal</a:t>
          </a:r>
        </a:p>
      </dgm:t>
    </dgm:pt>
    <dgm:pt modelId="{F7AC7675-1890-48BD-89B3-B4EE151D1CDC}" type="parTrans" cxnId="{009724CC-ABC4-4C5A-8C6A-5666F7BA2DEC}">
      <dgm:prSet/>
      <dgm:spPr/>
      <dgm:t>
        <a:bodyPr/>
        <a:lstStyle/>
        <a:p>
          <a:endParaRPr lang="en-GB"/>
        </a:p>
      </dgm:t>
    </dgm:pt>
    <dgm:pt modelId="{FACFB383-0609-4AF1-B472-390B117BFE99}" type="sibTrans" cxnId="{009724CC-ABC4-4C5A-8C6A-5666F7BA2DEC}">
      <dgm:prSet/>
      <dgm:spPr/>
      <dgm:t>
        <a:bodyPr/>
        <a:lstStyle/>
        <a:p>
          <a:endParaRPr lang="en-GB"/>
        </a:p>
      </dgm:t>
    </dgm:pt>
    <dgm:pt modelId="{4DC9ADAC-597F-48AC-AF83-F5091A37C2E6}">
      <dgm:prSet phldrT="[Text]" custT="1"/>
      <dgm:spPr>
        <a:solidFill>
          <a:srgbClr val="B0B4DE">
            <a:alpha val="89804"/>
          </a:srgbClr>
        </a:solidFill>
      </dgm:spPr>
      <dgm:t>
        <a:bodyPr/>
        <a:lstStyle/>
        <a:p>
          <a:r>
            <a:rPr lang="en-GB" sz="2000" dirty="0">
              <a:solidFill>
                <a:schemeClr val="tx1"/>
              </a:solidFill>
              <a:latin typeface="Calibri" panose="020F0502020204030204" pitchFamily="34" charset="0"/>
              <a:cs typeface="Calibri" panose="020F0502020204030204" pitchFamily="34" charset="0"/>
            </a:rPr>
            <a:t>Developers unable to access low-cost finance</a:t>
          </a:r>
        </a:p>
      </dgm:t>
    </dgm:pt>
    <dgm:pt modelId="{B769F8F6-8AA1-45C9-B705-862609551530}" type="parTrans" cxnId="{E76B404E-7A32-4D51-AE71-6C3AB36F50C1}">
      <dgm:prSet/>
      <dgm:spPr/>
      <dgm:t>
        <a:bodyPr/>
        <a:lstStyle/>
        <a:p>
          <a:endParaRPr lang="en-GB"/>
        </a:p>
      </dgm:t>
    </dgm:pt>
    <dgm:pt modelId="{FBCAB54C-CA67-40AE-97E7-A2A629B12CAD}" type="sibTrans" cxnId="{E76B404E-7A32-4D51-AE71-6C3AB36F50C1}">
      <dgm:prSet/>
      <dgm:spPr/>
      <dgm:t>
        <a:bodyPr/>
        <a:lstStyle/>
        <a:p>
          <a:endParaRPr lang="en-GB"/>
        </a:p>
      </dgm:t>
    </dgm:pt>
    <dgm:pt modelId="{56BB3C7E-C733-4A86-8091-859F4A14AD12}">
      <dgm:prSet phldrT="[Text]" custT="1"/>
      <dgm:spPr>
        <a:solidFill>
          <a:srgbClr val="B0B4DE">
            <a:alpha val="89804"/>
          </a:srgbClr>
        </a:solidFill>
      </dgm:spPr>
      <dgm:t>
        <a:bodyPr/>
        <a:lstStyle/>
        <a:p>
          <a:r>
            <a:rPr lang="en-GB" sz="2400" dirty="0">
              <a:solidFill>
                <a:schemeClr val="tx1"/>
              </a:solidFill>
              <a:latin typeface="Calibri" panose="020F0502020204030204" pitchFamily="34" charset="0"/>
              <a:cs typeface="Calibri" panose="020F0502020204030204" pitchFamily="34" charset="0"/>
            </a:rPr>
            <a:t>Building Standards are Overly Generous</a:t>
          </a:r>
        </a:p>
      </dgm:t>
    </dgm:pt>
    <dgm:pt modelId="{6EBAD6BC-C657-4072-AEFF-35DE10C1E171}" type="parTrans" cxnId="{AD92F9E9-2C88-4294-81BE-94415D1635FB}">
      <dgm:prSet/>
      <dgm:spPr/>
      <dgm:t>
        <a:bodyPr/>
        <a:lstStyle/>
        <a:p>
          <a:endParaRPr lang="en-GB"/>
        </a:p>
      </dgm:t>
    </dgm:pt>
    <dgm:pt modelId="{56E2F747-3CA4-4B6C-AB71-F0B3BC207C23}" type="sibTrans" cxnId="{AD92F9E9-2C88-4294-81BE-94415D1635FB}">
      <dgm:prSet/>
      <dgm:spPr/>
      <dgm:t>
        <a:bodyPr/>
        <a:lstStyle/>
        <a:p>
          <a:endParaRPr lang="en-GB"/>
        </a:p>
      </dgm:t>
    </dgm:pt>
    <dgm:pt modelId="{8C8BF3CC-AEB3-4FB3-8F8B-4708AB5F5032}">
      <dgm:prSet phldrT="[Text]" custT="1"/>
      <dgm:spPr>
        <a:solidFill>
          <a:srgbClr val="B0B4DE">
            <a:alpha val="89804"/>
          </a:srgbClr>
        </a:solidFill>
      </dgm:spPr>
      <dgm:t>
        <a:bodyPr/>
        <a:lstStyle/>
        <a:p>
          <a:r>
            <a:rPr lang="en-GB" sz="2400" dirty="0">
              <a:solidFill>
                <a:schemeClr val="tx1"/>
              </a:solidFill>
              <a:latin typeface="Calibri" panose="020F0502020204030204" pitchFamily="34" charset="0"/>
              <a:cs typeface="Calibri" panose="020F0502020204030204" pitchFamily="34" charset="0"/>
            </a:rPr>
            <a:t>Planning System is Overly Democratic</a:t>
          </a:r>
        </a:p>
      </dgm:t>
    </dgm:pt>
    <dgm:pt modelId="{BD92C485-9FDE-4564-B52F-67745C62D5FD}" type="parTrans" cxnId="{D53305F1-2B62-454E-A167-9DA705B8C626}">
      <dgm:prSet/>
      <dgm:spPr/>
      <dgm:t>
        <a:bodyPr/>
        <a:lstStyle/>
        <a:p>
          <a:endParaRPr lang="en-GB"/>
        </a:p>
      </dgm:t>
    </dgm:pt>
    <dgm:pt modelId="{0C32098B-E652-499A-98D7-98EB5C3A7048}" type="sibTrans" cxnId="{D53305F1-2B62-454E-A167-9DA705B8C626}">
      <dgm:prSet/>
      <dgm:spPr/>
      <dgm:t>
        <a:bodyPr/>
        <a:lstStyle/>
        <a:p>
          <a:endParaRPr lang="en-GB"/>
        </a:p>
      </dgm:t>
    </dgm:pt>
    <dgm:pt modelId="{79991CD7-2B9E-42CF-9BD9-B9DE4A81FC8D}">
      <dgm:prSet phldrT="[Text]" custT="1"/>
      <dgm:spPr>
        <a:solidFill>
          <a:srgbClr val="B0B4DE">
            <a:alpha val="89804"/>
          </a:srgbClr>
        </a:solidFill>
      </dgm:spPr>
      <dgm:t>
        <a:bodyPr/>
        <a:lstStyle/>
        <a:p>
          <a:r>
            <a:rPr lang="en-GB" sz="2400" dirty="0">
              <a:solidFill>
                <a:schemeClr val="tx1"/>
              </a:solidFill>
              <a:latin typeface="Calibri" panose="020F0502020204030204" pitchFamily="34" charset="0"/>
              <a:cs typeface="Calibri" panose="020F0502020204030204" pitchFamily="34" charset="0"/>
            </a:rPr>
            <a:t>Planners don’t understand financial implications of decisions</a:t>
          </a:r>
        </a:p>
      </dgm:t>
    </dgm:pt>
    <dgm:pt modelId="{791A340D-1CEE-4EB8-9C60-8D3068996716}" type="parTrans" cxnId="{CEA11594-0578-49FB-8475-8623E1E9EB26}">
      <dgm:prSet/>
      <dgm:spPr/>
      <dgm:t>
        <a:bodyPr/>
        <a:lstStyle/>
        <a:p>
          <a:endParaRPr lang="en-GB"/>
        </a:p>
      </dgm:t>
    </dgm:pt>
    <dgm:pt modelId="{C28CC1D6-6056-495F-9C9D-AEA2BA60F6F1}" type="sibTrans" cxnId="{CEA11594-0578-49FB-8475-8623E1E9EB26}">
      <dgm:prSet/>
      <dgm:spPr/>
      <dgm:t>
        <a:bodyPr/>
        <a:lstStyle/>
        <a:p>
          <a:endParaRPr lang="en-GB"/>
        </a:p>
      </dgm:t>
    </dgm:pt>
    <dgm:pt modelId="{B16120DC-CE6D-4204-B739-5F6C89A7E105}">
      <dgm:prSet phldrT="[Text]" custT="1"/>
      <dgm:spPr>
        <a:solidFill>
          <a:srgbClr val="B0B4DE">
            <a:alpha val="89804"/>
          </a:srgbClr>
        </a:solidFill>
      </dgm:spPr>
      <dgm:t>
        <a:bodyPr/>
        <a:lstStyle/>
        <a:p>
          <a:r>
            <a:rPr lang="en-GB" sz="2000" dirty="0">
              <a:solidFill>
                <a:schemeClr val="tx1"/>
              </a:solidFill>
              <a:latin typeface="Calibri" panose="020F0502020204030204" pitchFamily="34" charset="0"/>
              <a:cs typeface="Calibri" panose="020F0502020204030204" pitchFamily="34" charset="0"/>
            </a:rPr>
            <a:t>Switch from bank debt to equity-based model</a:t>
          </a:r>
        </a:p>
      </dgm:t>
    </dgm:pt>
    <dgm:pt modelId="{E4B5D93D-27B1-49E4-BCB7-841DA0D815F2}" type="parTrans" cxnId="{751C5911-12F5-4B9D-8D12-67E878470337}">
      <dgm:prSet/>
      <dgm:spPr/>
      <dgm:t>
        <a:bodyPr/>
        <a:lstStyle/>
        <a:p>
          <a:endParaRPr lang="en-GB"/>
        </a:p>
      </dgm:t>
    </dgm:pt>
    <dgm:pt modelId="{8322F09E-85B1-47C4-8484-A923761D732F}" type="sibTrans" cxnId="{751C5911-12F5-4B9D-8D12-67E878470337}">
      <dgm:prSet/>
      <dgm:spPr/>
      <dgm:t>
        <a:bodyPr/>
        <a:lstStyle/>
        <a:p>
          <a:endParaRPr lang="en-GB"/>
        </a:p>
      </dgm:t>
    </dgm:pt>
    <dgm:pt modelId="{DDC01FE0-F2C2-4EB9-B397-2B832E7AD2BC}">
      <dgm:prSet phldrT="[Text]" custT="1"/>
      <dgm:spPr>
        <a:solidFill>
          <a:srgbClr val="B0B4DE">
            <a:alpha val="89804"/>
          </a:srgbClr>
        </a:solidFill>
      </dgm:spPr>
      <dgm:t>
        <a:bodyPr/>
        <a:lstStyle/>
        <a:p>
          <a:r>
            <a:rPr lang="en-GB" sz="2000" dirty="0">
              <a:solidFill>
                <a:schemeClr val="tx1"/>
              </a:solidFill>
              <a:latin typeface="Calibri" panose="020F0502020204030204" pitchFamily="34" charset="0"/>
              <a:cs typeface="Calibri" panose="020F0502020204030204" pitchFamily="34" charset="0"/>
            </a:rPr>
            <a:t>New fiscal incentives &amp; investment structures (REITs) needed</a:t>
          </a:r>
        </a:p>
      </dgm:t>
    </dgm:pt>
    <dgm:pt modelId="{6C96902F-D398-41A5-88A2-AA9625111BDE}" type="parTrans" cxnId="{450BCDED-092A-4D12-9B04-813B4D62832D}">
      <dgm:prSet/>
      <dgm:spPr/>
      <dgm:t>
        <a:bodyPr/>
        <a:lstStyle/>
        <a:p>
          <a:endParaRPr lang="en-GB"/>
        </a:p>
      </dgm:t>
    </dgm:pt>
    <dgm:pt modelId="{3D547857-34F0-43F2-B95B-73D76E47AF4B}" type="sibTrans" cxnId="{450BCDED-092A-4D12-9B04-813B4D62832D}">
      <dgm:prSet/>
      <dgm:spPr/>
      <dgm:t>
        <a:bodyPr/>
        <a:lstStyle/>
        <a:p>
          <a:endParaRPr lang="en-GB"/>
        </a:p>
      </dgm:t>
    </dgm:pt>
    <dgm:pt modelId="{D0513374-7ED2-4517-B5D8-F708DCCBC72D}" type="pres">
      <dgm:prSet presAssocID="{E0830986-349F-4069-8F43-3FC9D9022333}" presName="Name0" presStyleCnt="0">
        <dgm:presLayoutVars>
          <dgm:dir/>
          <dgm:animLvl val="lvl"/>
          <dgm:resizeHandles val="exact"/>
        </dgm:presLayoutVars>
      </dgm:prSet>
      <dgm:spPr/>
    </dgm:pt>
    <dgm:pt modelId="{8600A27E-EEC8-4558-89DB-54C79457A0FA}" type="pres">
      <dgm:prSet presAssocID="{D2C5D4E3-5C3F-430F-B79C-781454228CCF}" presName="linNode" presStyleCnt="0"/>
      <dgm:spPr/>
    </dgm:pt>
    <dgm:pt modelId="{F2DF77EA-652C-4033-B8DF-B93AA128CBE5}" type="pres">
      <dgm:prSet presAssocID="{D2C5D4E3-5C3F-430F-B79C-781454228CCF}" presName="parentText" presStyleLbl="node1" presStyleIdx="0" presStyleCnt="2" custScaleX="41980" custLinFactNeighborX="-94" custLinFactNeighborY="5961">
        <dgm:presLayoutVars>
          <dgm:chMax val="1"/>
          <dgm:bulletEnabled val="1"/>
        </dgm:presLayoutVars>
      </dgm:prSet>
      <dgm:spPr/>
    </dgm:pt>
    <dgm:pt modelId="{2A29C768-412E-42BE-9CF4-05103E5F0CE7}" type="pres">
      <dgm:prSet presAssocID="{D2C5D4E3-5C3F-430F-B79C-781454228CCF}" presName="descendantText" presStyleLbl="alignAccFollowNode1" presStyleIdx="0" presStyleCnt="2">
        <dgm:presLayoutVars>
          <dgm:bulletEnabled val="1"/>
        </dgm:presLayoutVars>
      </dgm:prSet>
      <dgm:spPr/>
    </dgm:pt>
    <dgm:pt modelId="{09AC3DF7-F1C6-4DA6-BBF0-8AC872CA6B62}" type="pres">
      <dgm:prSet presAssocID="{16F247AF-EF2D-4B12-9BB9-7FB1F7BBFB48}" presName="sp" presStyleCnt="0"/>
      <dgm:spPr/>
    </dgm:pt>
    <dgm:pt modelId="{D471575B-EB52-404C-9EA1-228A6CEEAB0D}" type="pres">
      <dgm:prSet presAssocID="{72A61EBE-E9A2-40C0-B6C9-9A34E46CF86C}" presName="linNode" presStyleCnt="0"/>
      <dgm:spPr/>
    </dgm:pt>
    <dgm:pt modelId="{026D5EB5-460A-42AD-9093-4EED4809487C}" type="pres">
      <dgm:prSet presAssocID="{72A61EBE-E9A2-40C0-B6C9-9A34E46CF86C}" presName="parentText" presStyleLbl="node1" presStyleIdx="1" presStyleCnt="2" custScaleX="41065" custLinFactNeighborX="-94" custLinFactNeighborY="-59">
        <dgm:presLayoutVars>
          <dgm:chMax val="1"/>
          <dgm:bulletEnabled val="1"/>
        </dgm:presLayoutVars>
      </dgm:prSet>
      <dgm:spPr/>
    </dgm:pt>
    <dgm:pt modelId="{171D49FF-FA19-493D-ACFA-2B70196D4BE5}" type="pres">
      <dgm:prSet presAssocID="{72A61EBE-E9A2-40C0-B6C9-9A34E46CF86C}" presName="descendantText" presStyleLbl="alignAccFollowNode1" presStyleIdx="1" presStyleCnt="2" custLinFactNeighborX="-2628">
        <dgm:presLayoutVars>
          <dgm:bulletEnabled val="1"/>
        </dgm:presLayoutVars>
      </dgm:prSet>
      <dgm:spPr/>
    </dgm:pt>
  </dgm:ptLst>
  <dgm:cxnLst>
    <dgm:cxn modelId="{59CDC001-C881-4CC1-82DE-CAD529274938}" type="presOf" srcId="{B16120DC-CE6D-4204-B739-5F6C89A7E105}" destId="{171D49FF-FA19-493D-ACFA-2B70196D4BE5}" srcOrd="0" destOrd="1" presId="urn:microsoft.com/office/officeart/2005/8/layout/vList5"/>
    <dgm:cxn modelId="{751C5911-12F5-4B9D-8D12-67E878470337}" srcId="{72A61EBE-E9A2-40C0-B6C9-9A34E46CF86C}" destId="{B16120DC-CE6D-4204-B739-5F6C89A7E105}" srcOrd="1" destOrd="0" parTransId="{E4B5D93D-27B1-49E4-BCB7-841DA0D815F2}" sibTransId="{8322F09E-85B1-47C4-8484-A923761D732F}"/>
    <dgm:cxn modelId="{944F043F-555E-48F4-8A57-C9D64E369A24}" srcId="{E0830986-349F-4069-8F43-3FC9D9022333}" destId="{D2C5D4E3-5C3F-430F-B79C-781454228CCF}" srcOrd="0" destOrd="0" parTransId="{F1B6F4DD-B879-4964-B571-4B416F5B82A1}" sibTransId="{16F247AF-EF2D-4B12-9BB9-7FB1F7BBFB48}"/>
    <dgm:cxn modelId="{E76B404E-7A32-4D51-AE71-6C3AB36F50C1}" srcId="{72A61EBE-E9A2-40C0-B6C9-9A34E46CF86C}" destId="{4DC9ADAC-597F-48AC-AF83-F5091A37C2E6}" srcOrd="0" destOrd="0" parTransId="{B769F8F6-8AA1-45C9-B705-862609551530}" sibTransId="{FBCAB54C-CA67-40AE-97E7-A2A629B12CAD}"/>
    <dgm:cxn modelId="{A96BC856-C657-4BF1-8164-CF2A4CED8033}" type="presOf" srcId="{4DC9ADAC-597F-48AC-AF83-F5091A37C2E6}" destId="{171D49FF-FA19-493D-ACFA-2B70196D4BE5}" srcOrd="0" destOrd="0" presId="urn:microsoft.com/office/officeart/2005/8/layout/vList5"/>
    <dgm:cxn modelId="{9E113D89-C091-4978-B5A6-72424E28A60D}" type="presOf" srcId="{8C8BF3CC-AEB3-4FB3-8F8B-4708AB5F5032}" destId="{2A29C768-412E-42BE-9CF4-05103E5F0CE7}" srcOrd="0" destOrd="1" presId="urn:microsoft.com/office/officeart/2005/8/layout/vList5"/>
    <dgm:cxn modelId="{CEA11594-0578-49FB-8475-8623E1E9EB26}" srcId="{D2C5D4E3-5C3F-430F-B79C-781454228CCF}" destId="{79991CD7-2B9E-42CF-9BD9-B9DE4A81FC8D}" srcOrd="2" destOrd="0" parTransId="{791A340D-1CEE-4EB8-9C60-8D3068996716}" sibTransId="{C28CC1D6-6056-495F-9C9D-AEA2BA60F6F1}"/>
    <dgm:cxn modelId="{65900DA0-8649-4FD9-BA7D-636EDE63BC60}" type="presOf" srcId="{79991CD7-2B9E-42CF-9BD9-B9DE4A81FC8D}" destId="{2A29C768-412E-42BE-9CF4-05103E5F0CE7}" srcOrd="0" destOrd="2" presId="urn:microsoft.com/office/officeart/2005/8/layout/vList5"/>
    <dgm:cxn modelId="{A3EF8BC1-C474-40B8-A877-E7D87392969E}" type="presOf" srcId="{56BB3C7E-C733-4A86-8091-859F4A14AD12}" destId="{2A29C768-412E-42BE-9CF4-05103E5F0CE7}" srcOrd="0" destOrd="0" presId="urn:microsoft.com/office/officeart/2005/8/layout/vList5"/>
    <dgm:cxn modelId="{009724CC-ABC4-4C5A-8C6A-5666F7BA2DEC}" srcId="{E0830986-349F-4069-8F43-3FC9D9022333}" destId="{72A61EBE-E9A2-40C0-B6C9-9A34E46CF86C}" srcOrd="1" destOrd="0" parTransId="{F7AC7675-1890-48BD-89B3-B4EE151D1CDC}" sibTransId="{FACFB383-0609-4AF1-B472-390B117BFE99}"/>
    <dgm:cxn modelId="{834063DF-945C-4B0B-9062-59D893DED8B3}" type="presOf" srcId="{72A61EBE-E9A2-40C0-B6C9-9A34E46CF86C}" destId="{026D5EB5-460A-42AD-9093-4EED4809487C}" srcOrd="0" destOrd="0" presId="urn:microsoft.com/office/officeart/2005/8/layout/vList5"/>
    <dgm:cxn modelId="{239293E8-5B7F-43D0-BB79-E75F8BE2B93D}" type="presOf" srcId="{DDC01FE0-F2C2-4EB9-B397-2B832E7AD2BC}" destId="{171D49FF-FA19-493D-ACFA-2B70196D4BE5}" srcOrd="0" destOrd="2" presId="urn:microsoft.com/office/officeart/2005/8/layout/vList5"/>
    <dgm:cxn modelId="{AD92F9E9-2C88-4294-81BE-94415D1635FB}" srcId="{D2C5D4E3-5C3F-430F-B79C-781454228CCF}" destId="{56BB3C7E-C733-4A86-8091-859F4A14AD12}" srcOrd="0" destOrd="0" parTransId="{6EBAD6BC-C657-4072-AEFF-35DE10C1E171}" sibTransId="{56E2F747-3CA4-4B6C-AB71-F0B3BC207C23}"/>
    <dgm:cxn modelId="{450BCDED-092A-4D12-9B04-813B4D62832D}" srcId="{72A61EBE-E9A2-40C0-B6C9-9A34E46CF86C}" destId="{DDC01FE0-F2C2-4EB9-B397-2B832E7AD2BC}" srcOrd="2" destOrd="0" parTransId="{6C96902F-D398-41A5-88A2-AA9625111BDE}" sibTransId="{3D547857-34F0-43F2-B95B-73D76E47AF4B}"/>
    <dgm:cxn modelId="{D53305F1-2B62-454E-A167-9DA705B8C626}" srcId="{D2C5D4E3-5C3F-430F-B79C-781454228CCF}" destId="{8C8BF3CC-AEB3-4FB3-8F8B-4708AB5F5032}" srcOrd="1" destOrd="0" parTransId="{BD92C485-9FDE-4564-B52F-67745C62D5FD}" sibTransId="{0C32098B-E652-499A-98D7-98EB5C3A7048}"/>
    <dgm:cxn modelId="{E4575BF2-5280-43D1-93EC-FA3F6DFC38EB}" type="presOf" srcId="{E0830986-349F-4069-8F43-3FC9D9022333}" destId="{D0513374-7ED2-4517-B5D8-F708DCCBC72D}" srcOrd="0" destOrd="0" presId="urn:microsoft.com/office/officeart/2005/8/layout/vList5"/>
    <dgm:cxn modelId="{432124FB-FC75-4D9F-84A0-8A0042108D61}" type="presOf" srcId="{D2C5D4E3-5C3F-430F-B79C-781454228CCF}" destId="{F2DF77EA-652C-4033-B8DF-B93AA128CBE5}" srcOrd="0" destOrd="0" presId="urn:microsoft.com/office/officeart/2005/8/layout/vList5"/>
    <dgm:cxn modelId="{E9F81AF0-C3A6-41E3-B365-0E164579C29C}" type="presParOf" srcId="{D0513374-7ED2-4517-B5D8-F708DCCBC72D}" destId="{8600A27E-EEC8-4558-89DB-54C79457A0FA}" srcOrd="0" destOrd="0" presId="urn:microsoft.com/office/officeart/2005/8/layout/vList5"/>
    <dgm:cxn modelId="{9392EEFA-FF1B-458A-8080-BCB3B0033149}" type="presParOf" srcId="{8600A27E-EEC8-4558-89DB-54C79457A0FA}" destId="{F2DF77EA-652C-4033-B8DF-B93AA128CBE5}" srcOrd="0" destOrd="0" presId="urn:microsoft.com/office/officeart/2005/8/layout/vList5"/>
    <dgm:cxn modelId="{1079EBBA-E075-4373-9F17-92C7DBDDF277}" type="presParOf" srcId="{8600A27E-EEC8-4558-89DB-54C79457A0FA}" destId="{2A29C768-412E-42BE-9CF4-05103E5F0CE7}" srcOrd="1" destOrd="0" presId="urn:microsoft.com/office/officeart/2005/8/layout/vList5"/>
    <dgm:cxn modelId="{596466B3-1664-4D8F-AA0B-DE4290C9CDB7}" type="presParOf" srcId="{D0513374-7ED2-4517-B5D8-F708DCCBC72D}" destId="{09AC3DF7-F1C6-4DA6-BBF0-8AC872CA6B62}" srcOrd="1" destOrd="0" presId="urn:microsoft.com/office/officeart/2005/8/layout/vList5"/>
    <dgm:cxn modelId="{4CFFB256-6480-44EE-AAC8-88B31D9DD09E}" type="presParOf" srcId="{D0513374-7ED2-4517-B5D8-F708DCCBC72D}" destId="{D471575B-EB52-404C-9EA1-228A6CEEAB0D}" srcOrd="2" destOrd="0" presId="urn:microsoft.com/office/officeart/2005/8/layout/vList5"/>
    <dgm:cxn modelId="{79326BD8-56F7-4AF4-A0B8-2140218CCB4E}" type="presParOf" srcId="{D471575B-EB52-404C-9EA1-228A6CEEAB0D}" destId="{026D5EB5-460A-42AD-9093-4EED4809487C}" srcOrd="0" destOrd="0" presId="urn:microsoft.com/office/officeart/2005/8/layout/vList5"/>
    <dgm:cxn modelId="{1592DCA5-5187-4DB2-AF7B-4643B75C47FE}" type="presParOf" srcId="{D471575B-EB52-404C-9EA1-228A6CEEAB0D}" destId="{171D49FF-FA19-493D-ACFA-2B70196D4BE5}"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DDC4D6-0ED6-43CE-A160-9CB57337A21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C636D2-4E04-4C96-BF6C-79FD8010F76D}">
      <dgm:prSet/>
      <dgm:spPr/>
      <dgm:t>
        <a:bodyPr/>
        <a:lstStyle/>
        <a:p>
          <a:pPr rtl="0"/>
          <a:r>
            <a:rPr lang="en-IE" i="1" dirty="0"/>
            <a:t>The planning system is not set up to facilitate development-it's set up to slow down development…there needs to be a shift in perspective and for the people processing applications to become more collaborative” (Brian Moran Chairman of Urban Land Institute Ireland, 2016)</a:t>
          </a:r>
          <a:endParaRPr lang="en-GB" dirty="0"/>
        </a:p>
      </dgm:t>
    </dgm:pt>
    <dgm:pt modelId="{3562E6D6-3578-447F-8ED2-DF4DC665ABBA}" type="parTrans" cxnId="{EEBA0F07-4EDD-460B-81E2-2A178883C398}">
      <dgm:prSet/>
      <dgm:spPr/>
      <dgm:t>
        <a:bodyPr/>
        <a:lstStyle/>
        <a:p>
          <a:endParaRPr lang="en-GB"/>
        </a:p>
      </dgm:t>
    </dgm:pt>
    <dgm:pt modelId="{CFB4FEC3-8B83-487C-80D2-B7404288995A}" type="sibTrans" cxnId="{EEBA0F07-4EDD-460B-81E2-2A178883C398}">
      <dgm:prSet/>
      <dgm:spPr/>
      <dgm:t>
        <a:bodyPr/>
        <a:lstStyle/>
        <a:p>
          <a:endParaRPr lang="en-GB"/>
        </a:p>
      </dgm:t>
    </dgm:pt>
    <dgm:pt modelId="{9BD08A49-D0CA-4A14-8260-223EA8E35CF6}" type="pres">
      <dgm:prSet presAssocID="{E8DDC4D6-0ED6-43CE-A160-9CB57337A212}" presName="linear" presStyleCnt="0">
        <dgm:presLayoutVars>
          <dgm:animLvl val="lvl"/>
          <dgm:resizeHandles val="exact"/>
        </dgm:presLayoutVars>
      </dgm:prSet>
      <dgm:spPr/>
    </dgm:pt>
    <dgm:pt modelId="{70D663B0-5791-48DF-BA07-457A7D5759D5}" type="pres">
      <dgm:prSet presAssocID="{76C636D2-4E04-4C96-BF6C-79FD8010F76D}" presName="parentText" presStyleLbl="node1" presStyleIdx="0" presStyleCnt="1">
        <dgm:presLayoutVars>
          <dgm:chMax val="0"/>
          <dgm:bulletEnabled val="1"/>
        </dgm:presLayoutVars>
      </dgm:prSet>
      <dgm:spPr/>
    </dgm:pt>
  </dgm:ptLst>
  <dgm:cxnLst>
    <dgm:cxn modelId="{EEBA0F07-4EDD-460B-81E2-2A178883C398}" srcId="{E8DDC4D6-0ED6-43CE-A160-9CB57337A212}" destId="{76C636D2-4E04-4C96-BF6C-79FD8010F76D}" srcOrd="0" destOrd="0" parTransId="{3562E6D6-3578-447F-8ED2-DF4DC665ABBA}" sibTransId="{CFB4FEC3-8B83-487C-80D2-B7404288995A}"/>
    <dgm:cxn modelId="{77337A30-A123-4DB0-8E75-FBC2666F7622}" type="presOf" srcId="{76C636D2-4E04-4C96-BF6C-79FD8010F76D}" destId="{70D663B0-5791-48DF-BA07-457A7D5759D5}" srcOrd="0" destOrd="0" presId="urn:microsoft.com/office/officeart/2005/8/layout/vList2"/>
    <dgm:cxn modelId="{24050CA6-5EC6-45EA-A46D-AC0AF1D5F5AA}" type="presOf" srcId="{E8DDC4D6-0ED6-43CE-A160-9CB57337A212}" destId="{9BD08A49-D0CA-4A14-8260-223EA8E35CF6}" srcOrd="0" destOrd="0" presId="urn:microsoft.com/office/officeart/2005/8/layout/vList2"/>
    <dgm:cxn modelId="{5C7379A5-25B4-489B-B073-AE19D85BEA55}" type="presParOf" srcId="{9BD08A49-D0CA-4A14-8260-223EA8E35CF6}" destId="{70D663B0-5791-48DF-BA07-457A7D5759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3785F1-CF22-4DD4-BBC0-875619209CA4}"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DFAF0507-7B4B-45C0-A2C9-9C1E69F82335}">
      <dgm:prSet/>
      <dgm:spPr/>
      <dgm:t>
        <a:bodyPr/>
        <a:lstStyle/>
        <a:p>
          <a:pPr rtl="0"/>
          <a:r>
            <a:rPr lang="en-IE" i="1" dirty="0"/>
            <a:t>“We need an emergency planning framework for two years or three years so that you get through the [Planning Approval System] within two months ….We need to fast-track planning”</a:t>
          </a:r>
          <a:r>
            <a:rPr lang="en-IE" dirty="0"/>
            <a:t> (PII, 2016)</a:t>
          </a:r>
          <a:endParaRPr lang="en-GB" dirty="0"/>
        </a:p>
      </dgm:t>
    </dgm:pt>
    <dgm:pt modelId="{E2AE7B7A-E2D3-4C17-88B1-ABC3FDC2A336}" type="parTrans" cxnId="{C6F6682B-F6EB-483E-A2AD-D6E0856896FB}">
      <dgm:prSet/>
      <dgm:spPr/>
      <dgm:t>
        <a:bodyPr/>
        <a:lstStyle/>
        <a:p>
          <a:endParaRPr lang="en-GB"/>
        </a:p>
      </dgm:t>
    </dgm:pt>
    <dgm:pt modelId="{6FD3B406-E22F-4DE3-8E00-083C6571B525}" type="sibTrans" cxnId="{C6F6682B-F6EB-483E-A2AD-D6E0856896FB}">
      <dgm:prSet/>
      <dgm:spPr/>
      <dgm:t>
        <a:bodyPr/>
        <a:lstStyle/>
        <a:p>
          <a:endParaRPr lang="en-GB"/>
        </a:p>
      </dgm:t>
    </dgm:pt>
    <dgm:pt modelId="{83CD9800-3AF6-49F4-A1C0-7CD2A60B7DFF}" type="pres">
      <dgm:prSet presAssocID="{AA3785F1-CF22-4DD4-BBC0-875619209CA4}" presName="linear" presStyleCnt="0">
        <dgm:presLayoutVars>
          <dgm:animLvl val="lvl"/>
          <dgm:resizeHandles val="exact"/>
        </dgm:presLayoutVars>
      </dgm:prSet>
      <dgm:spPr/>
    </dgm:pt>
    <dgm:pt modelId="{38B0A869-22E7-4E01-927E-105F7D5884DC}" type="pres">
      <dgm:prSet presAssocID="{DFAF0507-7B4B-45C0-A2C9-9C1E69F82335}" presName="parentText" presStyleLbl="node1" presStyleIdx="0" presStyleCnt="1" custLinFactNeighborY="14205">
        <dgm:presLayoutVars>
          <dgm:chMax val="0"/>
          <dgm:bulletEnabled val="1"/>
        </dgm:presLayoutVars>
      </dgm:prSet>
      <dgm:spPr/>
    </dgm:pt>
  </dgm:ptLst>
  <dgm:cxnLst>
    <dgm:cxn modelId="{C6F6682B-F6EB-483E-A2AD-D6E0856896FB}" srcId="{AA3785F1-CF22-4DD4-BBC0-875619209CA4}" destId="{DFAF0507-7B4B-45C0-A2C9-9C1E69F82335}" srcOrd="0" destOrd="0" parTransId="{E2AE7B7A-E2D3-4C17-88B1-ABC3FDC2A336}" sibTransId="{6FD3B406-E22F-4DE3-8E00-083C6571B525}"/>
    <dgm:cxn modelId="{EFE7CD51-7BAC-43E4-9964-04785B943DC8}" type="presOf" srcId="{AA3785F1-CF22-4DD4-BBC0-875619209CA4}" destId="{83CD9800-3AF6-49F4-A1C0-7CD2A60B7DFF}" srcOrd="0" destOrd="0" presId="urn:microsoft.com/office/officeart/2005/8/layout/vList2"/>
    <dgm:cxn modelId="{2F872EB1-4B66-4672-BB55-406F304DAD74}" type="presOf" srcId="{DFAF0507-7B4B-45C0-A2C9-9C1E69F82335}" destId="{38B0A869-22E7-4E01-927E-105F7D5884DC}" srcOrd="0" destOrd="0" presId="urn:microsoft.com/office/officeart/2005/8/layout/vList2"/>
    <dgm:cxn modelId="{AF48370E-C668-4F5C-B893-030186FFEEF0}" type="presParOf" srcId="{83CD9800-3AF6-49F4-A1C0-7CD2A60B7DFF}" destId="{38B0A869-22E7-4E01-927E-105F7D5884D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62A1B9-07E7-4145-82AB-5F7D509A7C0D}"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AD9633B5-8CD2-4C0E-A451-39F994C154BF}">
      <dgm:prSet/>
      <dgm:spPr/>
      <dgm:t>
        <a:bodyPr/>
        <a:lstStyle/>
        <a:p>
          <a:pPr rtl="0"/>
          <a:r>
            <a:rPr lang="en-US" dirty="0">
              <a:latin typeface="Calibri" panose="020F0502020204030204" pitchFamily="34" charset="0"/>
              <a:cs typeface="Calibri" panose="020F0502020204030204" pitchFamily="34" charset="0"/>
            </a:rPr>
            <a:t>Specific Planning  Policy Requirements</a:t>
          </a:r>
          <a:endParaRPr lang="en-GB" dirty="0">
            <a:latin typeface="Calibri" panose="020F0502020204030204" pitchFamily="34" charset="0"/>
            <a:cs typeface="Calibri" panose="020F0502020204030204" pitchFamily="34" charset="0"/>
          </a:endParaRPr>
        </a:p>
      </dgm:t>
    </dgm:pt>
    <dgm:pt modelId="{D1A9FF33-A5FE-44F3-813E-5647B622AD6B}" type="parTrans" cxnId="{CED3EFF3-60D0-4BFE-A32F-52BBDE5CA6B2}">
      <dgm:prSet/>
      <dgm:spPr/>
      <dgm:t>
        <a:bodyPr/>
        <a:lstStyle/>
        <a:p>
          <a:endParaRPr lang="en-GB"/>
        </a:p>
      </dgm:t>
    </dgm:pt>
    <dgm:pt modelId="{DAA33BB4-1169-4801-8B66-ED668E632170}" type="sibTrans" cxnId="{CED3EFF3-60D0-4BFE-A32F-52BBDE5CA6B2}">
      <dgm:prSet/>
      <dgm:spPr/>
      <dgm:t>
        <a:bodyPr/>
        <a:lstStyle/>
        <a:p>
          <a:endParaRPr lang="en-GB"/>
        </a:p>
      </dgm:t>
    </dgm:pt>
    <dgm:pt modelId="{1D293F55-DC14-4B7F-9EEF-F3ADA31722D8}">
      <dgm:prSet/>
      <dgm:spPr/>
      <dgm:t>
        <a:bodyPr/>
        <a:lstStyle/>
        <a:p>
          <a:pPr rtl="0"/>
          <a:r>
            <a:rPr lang="en-GB" dirty="0">
              <a:latin typeface="Calibri" panose="020F0502020204030204" pitchFamily="34" charset="0"/>
              <a:cs typeface="Calibri" panose="020F0502020204030204" pitchFamily="34" charset="0"/>
            </a:rPr>
            <a:t>Reduction in development levies</a:t>
          </a:r>
        </a:p>
      </dgm:t>
    </dgm:pt>
    <dgm:pt modelId="{4B8999A2-37B3-4A3B-962A-391E4388E5D7}" type="parTrans" cxnId="{976B6951-42A2-4133-A131-505CC042BEC0}">
      <dgm:prSet/>
      <dgm:spPr/>
      <dgm:t>
        <a:bodyPr/>
        <a:lstStyle/>
        <a:p>
          <a:endParaRPr lang="en-GB"/>
        </a:p>
      </dgm:t>
    </dgm:pt>
    <dgm:pt modelId="{484482E8-CBD1-4EC6-A368-2097B6F023FD}" type="sibTrans" cxnId="{976B6951-42A2-4133-A131-505CC042BEC0}">
      <dgm:prSet/>
      <dgm:spPr/>
      <dgm:t>
        <a:bodyPr/>
        <a:lstStyle/>
        <a:p>
          <a:endParaRPr lang="en-GB"/>
        </a:p>
      </dgm:t>
    </dgm:pt>
    <dgm:pt modelId="{579F537C-261F-4C76-A64B-33D5181A3DAB}">
      <dgm:prSet/>
      <dgm:spPr/>
      <dgm:t>
        <a:bodyPr/>
        <a:lstStyle/>
        <a:p>
          <a:pPr rtl="0"/>
          <a:r>
            <a:rPr lang="en-GB" dirty="0">
              <a:latin typeface="Calibri" panose="020F0502020204030204" pitchFamily="34" charset="0"/>
              <a:cs typeface="Calibri" panose="020F0502020204030204" pitchFamily="34" charset="0"/>
            </a:rPr>
            <a:t>Reduction in planning gain commitments</a:t>
          </a:r>
        </a:p>
      </dgm:t>
    </dgm:pt>
    <dgm:pt modelId="{0954DA6C-2631-4459-A161-2663B66982CB}" type="parTrans" cxnId="{99270470-7A80-48F7-A0FA-D7CF4160435E}">
      <dgm:prSet/>
      <dgm:spPr/>
      <dgm:t>
        <a:bodyPr/>
        <a:lstStyle/>
        <a:p>
          <a:endParaRPr lang="en-GB"/>
        </a:p>
      </dgm:t>
    </dgm:pt>
    <dgm:pt modelId="{F932AF48-B21D-49B7-9270-DE06DD00F44C}" type="sibTrans" cxnId="{99270470-7A80-48F7-A0FA-D7CF4160435E}">
      <dgm:prSet/>
      <dgm:spPr/>
      <dgm:t>
        <a:bodyPr/>
        <a:lstStyle/>
        <a:p>
          <a:endParaRPr lang="en-GB"/>
        </a:p>
      </dgm:t>
    </dgm:pt>
    <dgm:pt modelId="{58FBC108-1D28-414C-8116-F86579CE77DA}">
      <dgm:prSet/>
      <dgm:spPr/>
      <dgm:t>
        <a:bodyPr/>
        <a:lstStyle/>
        <a:p>
          <a:pPr rtl="0"/>
          <a:r>
            <a:rPr lang="en-GB" dirty="0">
              <a:latin typeface="Calibri" panose="020F0502020204030204" pitchFamily="34" charset="0"/>
              <a:cs typeface="Calibri" panose="020F0502020204030204" pitchFamily="34" charset="0"/>
            </a:rPr>
            <a:t>New Apartment typologies- BTR and co-living</a:t>
          </a:r>
        </a:p>
      </dgm:t>
    </dgm:pt>
    <dgm:pt modelId="{5DC109BB-BC89-4C0D-8709-2E69F100BC4E}" type="parTrans" cxnId="{91E3ED27-E798-4C26-9C96-93B97ADA00C5}">
      <dgm:prSet/>
      <dgm:spPr/>
      <dgm:t>
        <a:bodyPr/>
        <a:lstStyle/>
        <a:p>
          <a:endParaRPr lang="en-GB"/>
        </a:p>
      </dgm:t>
    </dgm:pt>
    <dgm:pt modelId="{3D2990E5-57A7-4B91-8B38-EC37DD5AC96D}" type="sibTrans" cxnId="{91E3ED27-E798-4C26-9C96-93B97ADA00C5}">
      <dgm:prSet/>
      <dgm:spPr/>
      <dgm:t>
        <a:bodyPr/>
        <a:lstStyle/>
        <a:p>
          <a:endParaRPr lang="en-GB"/>
        </a:p>
      </dgm:t>
    </dgm:pt>
    <dgm:pt modelId="{573B6A7C-BEE0-454D-BF74-90BA37AC510B}">
      <dgm:prSet/>
      <dgm:spPr/>
      <dgm:t>
        <a:bodyPr/>
        <a:lstStyle/>
        <a:p>
          <a:pPr rtl="0"/>
          <a:r>
            <a:rPr lang="en-GB" dirty="0">
              <a:latin typeface="Calibri" panose="020F0502020204030204" pitchFamily="34" charset="0"/>
              <a:cs typeface="Calibri" panose="020F0502020204030204" pitchFamily="34" charset="0"/>
            </a:rPr>
            <a:t>Reduction in minimum apartment sizes and mixes</a:t>
          </a:r>
        </a:p>
      </dgm:t>
    </dgm:pt>
    <dgm:pt modelId="{ED558028-4267-4B9D-955E-8E31DA29A7BF}" type="parTrans" cxnId="{4C057BA8-2705-42CC-B755-99187009192A}">
      <dgm:prSet/>
      <dgm:spPr/>
      <dgm:t>
        <a:bodyPr/>
        <a:lstStyle/>
        <a:p>
          <a:endParaRPr lang="en-GB"/>
        </a:p>
      </dgm:t>
    </dgm:pt>
    <dgm:pt modelId="{3E5CD66A-39F3-43D7-A7C0-CC7F95FA6E4A}" type="sibTrans" cxnId="{4C057BA8-2705-42CC-B755-99187009192A}">
      <dgm:prSet/>
      <dgm:spPr/>
      <dgm:t>
        <a:bodyPr/>
        <a:lstStyle/>
        <a:p>
          <a:endParaRPr lang="en-GB"/>
        </a:p>
      </dgm:t>
    </dgm:pt>
    <dgm:pt modelId="{E5855265-2F78-4737-95DA-F5BDAFA1CE3C}">
      <dgm:prSet/>
      <dgm:spPr/>
      <dgm:t>
        <a:bodyPr/>
        <a:lstStyle/>
        <a:p>
          <a:pPr rtl="0"/>
          <a:r>
            <a:rPr lang="en-GB" dirty="0">
              <a:latin typeface="Calibri" panose="020F0502020204030204" pitchFamily="34" charset="0"/>
              <a:cs typeface="Calibri" panose="020F0502020204030204" pitchFamily="34" charset="0"/>
            </a:rPr>
            <a:t>Fast track planning </a:t>
          </a:r>
        </a:p>
      </dgm:t>
    </dgm:pt>
    <dgm:pt modelId="{CE9A80D4-7AA3-46B4-8C11-12CE2BB39367}" type="parTrans" cxnId="{8CE453E4-2A1E-4230-8689-B78D4E0EACC2}">
      <dgm:prSet/>
      <dgm:spPr/>
      <dgm:t>
        <a:bodyPr/>
        <a:lstStyle/>
        <a:p>
          <a:endParaRPr lang="en-GB"/>
        </a:p>
      </dgm:t>
    </dgm:pt>
    <dgm:pt modelId="{E38E0BD1-A317-470D-A7B9-6BB1D77033D2}" type="sibTrans" cxnId="{8CE453E4-2A1E-4230-8689-B78D4E0EACC2}">
      <dgm:prSet/>
      <dgm:spPr/>
      <dgm:t>
        <a:bodyPr/>
        <a:lstStyle/>
        <a:p>
          <a:endParaRPr lang="en-GB"/>
        </a:p>
      </dgm:t>
    </dgm:pt>
    <dgm:pt modelId="{D09DCE87-6635-4350-8BA7-C91F8C140073}">
      <dgm:prSet/>
      <dgm:spPr/>
      <dgm:t>
        <a:bodyPr/>
        <a:lstStyle/>
        <a:p>
          <a:pPr rtl="0"/>
          <a:r>
            <a:rPr lang="en-US" dirty="0">
              <a:latin typeface="Calibri" panose="020F0502020204030204" pitchFamily="34" charset="0"/>
              <a:cs typeface="Calibri" panose="020F0502020204030204" pitchFamily="34" charset="0"/>
            </a:rPr>
            <a:t>Major increase in densities and heights</a:t>
          </a:r>
          <a:endParaRPr lang="en-GB" dirty="0">
            <a:latin typeface="Calibri" panose="020F0502020204030204" pitchFamily="34" charset="0"/>
            <a:cs typeface="Calibri" panose="020F0502020204030204" pitchFamily="34" charset="0"/>
          </a:endParaRPr>
        </a:p>
      </dgm:t>
    </dgm:pt>
    <dgm:pt modelId="{D1257839-F145-44CE-B569-1ACCE4420C28}" type="parTrans" cxnId="{18609F3F-3DF6-46CC-883B-0DE8725AC773}">
      <dgm:prSet/>
      <dgm:spPr/>
      <dgm:t>
        <a:bodyPr/>
        <a:lstStyle/>
        <a:p>
          <a:endParaRPr lang="en-GB"/>
        </a:p>
      </dgm:t>
    </dgm:pt>
    <dgm:pt modelId="{49E22443-5E14-4E8C-8ED7-9F5090DF85A1}" type="sibTrans" cxnId="{18609F3F-3DF6-46CC-883B-0DE8725AC773}">
      <dgm:prSet/>
      <dgm:spPr/>
      <dgm:t>
        <a:bodyPr/>
        <a:lstStyle/>
        <a:p>
          <a:endParaRPr lang="en-GB"/>
        </a:p>
      </dgm:t>
    </dgm:pt>
    <dgm:pt modelId="{0D641BEE-A4B0-41BF-9890-8571DA72D1F6}">
      <dgm:prSet/>
      <dgm:spPr/>
      <dgm:t>
        <a:bodyPr/>
        <a:lstStyle/>
        <a:p>
          <a:pPr rtl="0"/>
          <a:r>
            <a:rPr lang="en-GB" dirty="0">
              <a:latin typeface="Calibri" panose="020F0502020204030204" pitchFamily="34" charset="0"/>
              <a:cs typeface="Calibri" panose="020F0502020204030204" pitchFamily="34" charset="0"/>
            </a:rPr>
            <a:t>Subsidising apartment development</a:t>
          </a:r>
        </a:p>
      </dgm:t>
    </dgm:pt>
    <dgm:pt modelId="{CC5A3E7E-6EF9-4EC8-AD07-323F543B4B71}" type="parTrans" cxnId="{E56589B8-A8FC-457C-8B59-D5174C58E82E}">
      <dgm:prSet/>
      <dgm:spPr/>
      <dgm:t>
        <a:bodyPr/>
        <a:lstStyle/>
        <a:p>
          <a:endParaRPr lang="en-GB"/>
        </a:p>
      </dgm:t>
    </dgm:pt>
    <dgm:pt modelId="{A8586DC2-4194-48DD-8E30-D418725FB290}" type="sibTrans" cxnId="{E56589B8-A8FC-457C-8B59-D5174C58E82E}">
      <dgm:prSet/>
      <dgm:spPr/>
      <dgm:t>
        <a:bodyPr/>
        <a:lstStyle/>
        <a:p>
          <a:endParaRPr lang="en-GB"/>
        </a:p>
      </dgm:t>
    </dgm:pt>
    <dgm:pt modelId="{7587DC24-8100-4069-B2A3-2888681372C3}" type="pres">
      <dgm:prSet presAssocID="{2762A1B9-07E7-4145-82AB-5F7D509A7C0D}" presName="diagram" presStyleCnt="0">
        <dgm:presLayoutVars>
          <dgm:dir/>
          <dgm:resizeHandles val="exact"/>
        </dgm:presLayoutVars>
      </dgm:prSet>
      <dgm:spPr/>
    </dgm:pt>
    <dgm:pt modelId="{B01CBD83-C522-4AC5-B4C4-E6EAFB502AE4}" type="pres">
      <dgm:prSet presAssocID="{AD9633B5-8CD2-4C0E-A451-39F994C154BF}" presName="node" presStyleLbl="node1" presStyleIdx="0" presStyleCnt="8" custLinFactX="131519" custLinFactNeighborX="200000" custLinFactNeighborY="392">
        <dgm:presLayoutVars>
          <dgm:bulletEnabled val="1"/>
        </dgm:presLayoutVars>
      </dgm:prSet>
      <dgm:spPr/>
    </dgm:pt>
    <dgm:pt modelId="{F7606ABD-514E-4A22-B727-CAD1DD5D0074}" type="pres">
      <dgm:prSet presAssocID="{DAA33BB4-1169-4801-8B66-ED668E632170}" presName="sibTrans" presStyleCnt="0"/>
      <dgm:spPr/>
    </dgm:pt>
    <dgm:pt modelId="{FD2EF06A-5A90-4D68-86E3-EDF461581A09}" type="pres">
      <dgm:prSet presAssocID="{1D293F55-DC14-4B7F-9EEF-F3ADA31722D8}" presName="node" presStyleLbl="node1" presStyleIdx="1" presStyleCnt="8">
        <dgm:presLayoutVars>
          <dgm:bulletEnabled val="1"/>
        </dgm:presLayoutVars>
      </dgm:prSet>
      <dgm:spPr/>
    </dgm:pt>
    <dgm:pt modelId="{F54547B5-CC0B-42FD-92BD-71CD1A4C1D0B}" type="pres">
      <dgm:prSet presAssocID="{484482E8-CBD1-4EC6-A368-2097B6F023FD}" presName="sibTrans" presStyleCnt="0"/>
      <dgm:spPr/>
    </dgm:pt>
    <dgm:pt modelId="{130501F2-801C-4103-923C-057504B50AB3}" type="pres">
      <dgm:prSet presAssocID="{579F537C-261F-4C76-A64B-33D5181A3DAB}" presName="node" presStyleLbl="node1" presStyleIdx="2" presStyleCnt="8">
        <dgm:presLayoutVars>
          <dgm:bulletEnabled val="1"/>
        </dgm:presLayoutVars>
      </dgm:prSet>
      <dgm:spPr/>
    </dgm:pt>
    <dgm:pt modelId="{C0D938BD-0206-4325-B245-FBB03043D8F0}" type="pres">
      <dgm:prSet presAssocID="{F932AF48-B21D-49B7-9270-DE06DD00F44C}" presName="sibTrans" presStyleCnt="0"/>
      <dgm:spPr/>
    </dgm:pt>
    <dgm:pt modelId="{10C0A685-8933-4EBB-8A3B-E9E36BFB06FA}" type="pres">
      <dgm:prSet presAssocID="{58FBC108-1D28-414C-8116-F86579CE77DA}" presName="node" presStyleLbl="node1" presStyleIdx="3" presStyleCnt="8" custLinFactX="-14800" custLinFactY="12779" custLinFactNeighborX="-100000" custLinFactNeighborY="100000">
        <dgm:presLayoutVars>
          <dgm:bulletEnabled val="1"/>
        </dgm:presLayoutVars>
      </dgm:prSet>
      <dgm:spPr/>
    </dgm:pt>
    <dgm:pt modelId="{1DCF5792-EF25-4EEF-9FFC-A46CBBBFCF79}" type="pres">
      <dgm:prSet presAssocID="{3D2990E5-57A7-4B91-8B38-EC37DD5AC96D}" presName="sibTrans" presStyleCnt="0"/>
      <dgm:spPr/>
    </dgm:pt>
    <dgm:pt modelId="{2B7DFEC0-7F78-4614-BFE9-92C595A2B59D}" type="pres">
      <dgm:prSet presAssocID="{573B6A7C-BEE0-454D-BF74-90BA37AC510B}" presName="node" presStyleLbl="node1" presStyleIdx="4" presStyleCnt="8" custLinFactNeighborX="1720" custLinFactNeighborY="781">
        <dgm:presLayoutVars>
          <dgm:bulletEnabled val="1"/>
        </dgm:presLayoutVars>
      </dgm:prSet>
      <dgm:spPr/>
    </dgm:pt>
    <dgm:pt modelId="{9D0682C4-9970-4C4F-8BA4-B3A0045901B8}" type="pres">
      <dgm:prSet presAssocID="{3E5CD66A-39F3-43D7-A7C0-CC7F95FA6E4A}" presName="sibTrans" presStyleCnt="0"/>
      <dgm:spPr/>
    </dgm:pt>
    <dgm:pt modelId="{C4D82A09-C26F-401C-A2A1-3D5B5D34812D}" type="pres">
      <dgm:prSet presAssocID="{E5855265-2F78-4737-95DA-F5BDAFA1CE3C}" presName="node" presStyleLbl="node1" presStyleIdx="5" presStyleCnt="8" custLinFactX="-10515" custLinFactY="-25286" custLinFactNeighborX="-100000" custLinFactNeighborY="-100000">
        <dgm:presLayoutVars>
          <dgm:bulletEnabled val="1"/>
        </dgm:presLayoutVars>
      </dgm:prSet>
      <dgm:spPr/>
    </dgm:pt>
    <dgm:pt modelId="{F42D1678-B169-4826-BC7E-9011CD8413C8}" type="pres">
      <dgm:prSet presAssocID="{E38E0BD1-A317-470D-A7B9-6BB1D77033D2}" presName="sibTrans" presStyleCnt="0"/>
      <dgm:spPr/>
    </dgm:pt>
    <dgm:pt modelId="{3D6DCB2D-231F-4809-A684-0C9F481491EC}" type="pres">
      <dgm:prSet presAssocID="{D09DCE87-6635-4350-8BA7-C91F8C140073}" presName="node" presStyleLbl="node1" presStyleIdx="6" presStyleCnt="8" custLinFactX="-10403" custLinFactNeighborX="-100000" custLinFactNeighborY="454">
        <dgm:presLayoutVars>
          <dgm:bulletEnabled val="1"/>
        </dgm:presLayoutVars>
      </dgm:prSet>
      <dgm:spPr/>
    </dgm:pt>
    <dgm:pt modelId="{16BACC74-309C-4D06-8A43-DAD0856FB5BB}" type="pres">
      <dgm:prSet presAssocID="{49E22443-5E14-4E8C-8ED7-9F5090DF85A1}" presName="sibTrans" presStyleCnt="0"/>
      <dgm:spPr/>
    </dgm:pt>
    <dgm:pt modelId="{6A59B3B5-28AB-4034-9535-950AFF74023E}" type="pres">
      <dgm:prSet presAssocID="{0D641BEE-A4B0-41BF-9890-8571DA72D1F6}" presName="node" presStyleLbl="node1" presStyleIdx="7" presStyleCnt="8">
        <dgm:presLayoutVars>
          <dgm:bulletEnabled val="1"/>
        </dgm:presLayoutVars>
      </dgm:prSet>
      <dgm:spPr/>
    </dgm:pt>
  </dgm:ptLst>
  <dgm:cxnLst>
    <dgm:cxn modelId="{2FA3D203-E96A-E042-8423-DD3F8AE6153D}" type="presOf" srcId="{2762A1B9-07E7-4145-82AB-5F7D509A7C0D}" destId="{7587DC24-8100-4069-B2A3-2888681372C3}" srcOrd="0" destOrd="0" presId="urn:microsoft.com/office/officeart/2005/8/layout/default"/>
    <dgm:cxn modelId="{91E3ED27-E798-4C26-9C96-93B97ADA00C5}" srcId="{2762A1B9-07E7-4145-82AB-5F7D509A7C0D}" destId="{58FBC108-1D28-414C-8116-F86579CE77DA}" srcOrd="3" destOrd="0" parTransId="{5DC109BB-BC89-4C0D-8709-2E69F100BC4E}" sibTransId="{3D2990E5-57A7-4B91-8B38-EC37DD5AC96D}"/>
    <dgm:cxn modelId="{18609F3F-3DF6-46CC-883B-0DE8725AC773}" srcId="{2762A1B9-07E7-4145-82AB-5F7D509A7C0D}" destId="{D09DCE87-6635-4350-8BA7-C91F8C140073}" srcOrd="6" destOrd="0" parTransId="{D1257839-F145-44CE-B569-1ACCE4420C28}" sibTransId="{49E22443-5E14-4E8C-8ED7-9F5090DF85A1}"/>
    <dgm:cxn modelId="{04C9CA5E-2BDA-413A-A3A3-53F7BB68933A}" type="presOf" srcId="{D09DCE87-6635-4350-8BA7-C91F8C140073}" destId="{3D6DCB2D-231F-4809-A684-0C9F481491EC}" srcOrd="0" destOrd="0" presId="urn:microsoft.com/office/officeart/2005/8/layout/default"/>
    <dgm:cxn modelId="{BB447143-1D0D-4184-886B-A049A2AD8737}" type="presOf" srcId="{0D641BEE-A4B0-41BF-9890-8571DA72D1F6}" destId="{6A59B3B5-28AB-4034-9535-950AFF74023E}" srcOrd="0" destOrd="0" presId="urn:microsoft.com/office/officeart/2005/8/layout/default"/>
    <dgm:cxn modelId="{99270470-7A80-48F7-A0FA-D7CF4160435E}" srcId="{2762A1B9-07E7-4145-82AB-5F7D509A7C0D}" destId="{579F537C-261F-4C76-A64B-33D5181A3DAB}" srcOrd="2" destOrd="0" parTransId="{0954DA6C-2631-4459-A161-2663B66982CB}" sibTransId="{F932AF48-B21D-49B7-9270-DE06DD00F44C}"/>
    <dgm:cxn modelId="{976B6951-42A2-4133-A131-505CC042BEC0}" srcId="{2762A1B9-07E7-4145-82AB-5F7D509A7C0D}" destId="{1D293F55-DC14-4B7F-9EEF-F3ADA31722D8}" srcOrd="1" destOrd="0" parTransId="{4B8999A2-37B3-4A3B-962A-391E4388E5D7}" sibTransId="{484482E8-CBD1-4EC6-A368-2097B6F023FD}"/>
    <dgm:cxn modelId="{ACB30054-F151-8D4C-81FE-18F2C281F88D}" type="presOf" srcId="{579F537C-261F-4C76-A64B-33D5181A3DAB}" destId="{130501F2-801C-4103-923C-057504B50AB3}" srcOrd="0" destOrd="0" presId="urn:microsoft.com/office/officeart/2005/8/layout/default"/>
    <dgm:cxn modelId="{1C0F7192-F313-9846-8634-A5C9BEA50C21}" type="presOf" srcId="{AD9633B5-8CD2-4C0E-A451-39F994C154BF}" destId="{B01CBD83-C522-4AC5-B4C4-E6EAFB502AE4}" srcOrd="0" destOrd="0" presId="urn:microsoft.com/office/officeart/2005/8/layout/default"/>
    <dgm:cxn modelId="{0E1FA192-C845-9C4B-89E6-97EA235CD48F}" type="presOf" srcId="{E5855265-2F78-4737-95DA-F5BDAFA1CE3C}" destId="{C4D82A09-C26F-401C-A2A1-3D5B5D34812D}" srcOrd="0" destOrd="0" presId="urn:microsoft.com/office/officeart/2005/8/layout/default"/>
    <dgm:cxn modelId="{4C057BA8-2705-42CC-B755-99187009192A}" srcId="{2762A1B9-07E7-4145-82AB-5F7D509A7C0D}" destId="{573B6A7C-BEE0-454D-BF74-90BA37AC510B}" srcOrd="4" destOrd="0" parTransId="{ED558028-4267-4B9D-955E-8E31DA29A7BF}" sibTransId="{3E5CD66A-39F3-43D7-A7C0-CC7F95FA6E4A}"/>
    <dgm:cxn modelId="{5469EFAE-6EBB-BB4D-B63D-AAF204761976}" type="presOf" srcId="{1D293F55-DC14-4B7F-9EEF-F3ADA31722D8}" destId="{FD2EF06A-5A90-4D68-86E3-EDF461581A09}" srcOrd="0" destOrd="0" presId="urn:microsoft.com/office/officeart/2005/8/layout/default"/>
    <dgm:cxn modelId="{E56589B8-A8FC-457C-8B59-D5174C58E82E}" srcId="{2762A1B9-07E7-4145-82AB-5F7D509A7C0D}" destId="{0D641BEE-A4B0-41BF-9890-8571DA72D1F6}" srcOrd="7" destOrd="0" parTransId="{CC5A3E7E-6EF9-4EC8-AD07-323F543B4B71}" sibTransId="{A8586DC2-4194-48DD-8E30-D418725FB290}"/>
    <dgm:cxn modelId="{DB3F22D3-14CD-1449-BF40-A69A216FD21E}" type="presOf" srcId="{573B6A7C-BEE0-454D-BF74-90BA37AC510B}" destId="{2B7DFEC0-7F78-4614-BFE9-92C595A2B59D}" srcOrd="0" destOrd="0" presId="urn:microsoft.com/office/officeart/2005/8/layout/default"/>
    <dgm:cxn modelId="{8CE453E4-2A1E-4230-8689-B78D4E0EACC2}" srcId="{2762A1B9-07E7-4145-82AB-5F7D509A7C0D}" destId="{E5855265-2F78-4737-95DA-F5BDAFA1CE3C}" srcOrd="5" destOrd="0" parTransId="{CE9A80D4-7AA3-46B4-8C11-12CE2BB39367}" sibTransId="{E38E0BD1-A317-470D-A7B9-6BB1D77033D2}"/>
    <dgm:cxn modelId="{514D46EC-74F2-F445-AB86-5F837DE9B116}" type="presOf" srcId="{58FBC108-1D28-414C-8116-F86579CE77DA}" destId="{10C0A685-8933-4EBB-8A3B-E9E36BFB06FA}" srcOrd="0" destOrd="0" presId="urn:microsoft.com/office/officeart/2005/8/layout/default"/>
    <dgm:cxn modelId="{CED3EFF3-60D0-4BFE-A32F-52BBDE5CA6B2}" srcId="{2762A1B9-07E7-4145-82AB-5F7D509A7C0D}" destId="{AD9633B5-8CD2-4C0E-A451-39F994C154BF}" srcOrd="0" destOrd="0" parTransId="{D1A9FF33-A5FE-44F3-813E-5647B622AD6B}" sibTransId="{DAA33BB4-1169-4801-8B66-ED668E632170}"/>
    <dgm:cxn modelId="{73F0591D-A5B7-C040-A2C2-982341D374CB}" type="presParOf" srcId="{7587DC24-8100-4069-B2A3-2888681372C3}" destId="{B01CBD83-C522-4AC5-B4C4-E6EAFB502AE4}" srcOrd="0" destOrd="0" presId="urn:microsoft.com/office/officeart/2005/8/layout/default"/>
    <dgm:cxn modelId="{11EB99F2-32F7-084A-B96E-9C455A378C0C}" type="presParOf" srcId="{7587DC24-8100-4069-B2A3-2888681372C3}" destId="{F7606ABD-514E-4A22-B727-CAD1DD5D0074}" srcOrd="1" destOrd="0" presId="urn:microsoft.com/office/officeart/2005/8/layout/default"/>
    <dgm:cxn modelId="{E5DD7336-D573-5845-B943-0D02CD8B750A}" type="presParOf" srcId="{7587DC24-8100-4069-B2A3-2888681372C3}" destId="{FD2EF06A-5A90-4D68-86E3-EDF461581A09}" srcOrd="2" destOrd="0" presId="urn:microsoft.com/office/officeart/2005/8/layout/default"/>
    <dgm:cxn modelId="{C684A0A2-1010-F147-B457-CBC78324C5EF}" type="presParOf" srcId="{7587DC24-8100-4069-B2A3-2888681372C3}" destId="{F54547B5-CC0B-42FD-92BD-71CD1A4C1D0B}" srcOrd="3" destOrd="0" presId="urn:microsoft.com/office/officeart/2005/8/layout/default"/>
    <dgm:cxn modelId="{246CFE31-6671-6846-938A-494E998D00E2}" type="presParOf" srcId="{7587DC24-8100-4069-B2A3-2888681372C3}" destId="{130501F2-801C-4103-923C-057504B50AB3}" srcOrd="4" destOrd="0" presId="urn:microsoft.com/office/officeart/2005/8/layout/default"/>
    <dgm:cxn modelId="{D1B82ACA-1EB2-1B4D-8F89-FCB390C7879D}" type="presParOf" srcId="{7587DC24-8100-4069-B2A3-2888681372C3}" destId="{C0D938BD-0206-4325-B245-FBB03043D8F0}" srcOrd="5" destOrd="0" presId="urn:microsoft.com/office/officeart/2005/8/layout/default"/>
    <dgm:cxn modelId="{27B06E62-6242-9B4C-827C-34CAADE94330}" type="presParOf" srcId="{7587DC24-8100-4069-B2A3-2888681372C3}" destId="{10C0A685-8933-4EBB-8A3B-E9E36BFB06FA}" srcOrd="6" destOrd="0" presId="urn:microsoft.com/office/officeart/2005/8/layout/default"/>
    <dgm:cxn modelId="{C4A57CD1-4900-7B40-85A4-9B778323722B}" type="presParOf" srcId="{7587DC24-8100-4069-B2A3-2888681372C3}" destId="{1DCF5792-EF25-4EEF-9FFC-A46CBBBFCF79}" srcOrd="7" destOrd="0" presId="urn:microsoft.com/office/officeart/2005/8/layout/default"/>
    <dgm:cxn modelId="{0753EFB1-80A8-C24F-A6F2-28B258E9E463}" type="presParOf" srcId="{7587DC24-8100-4069-B2A3-2888681372C3}" destId="{2B7DFEC0-7F78-4614-BFE9-92C595A2B59D}" srcOrd="8" destOrd="0" presId="urn:microsoft.com/office/officeart/2005/8/layout/default"/>
    <dgm:cxn modelId="{9E13A46D-CF8E-864A-B459-8C783DA89E0D}" type="presParOf" srcId="{7587DC24-8100-4069-B2A3-2888681372C3}" destId="{9D0682C4-9970-4C4F-8BA4-B3A0045901B8}" srcOrd="9" destOrd="0" presId="urn:microsoft.com/office/officeart/2005/8/layout/default"/>
    <dgm:cxn modelId="{527EEE84-7EA0-D345-B180-A92663E28A8E}" type="presParOf" srcId="{7587DC24-8100-4069-B2A3-2888681372C3}" destId="{C4D82A09-C26F-401C-A2A1-3D5B5D34812D}" srcOrd="10" destOrd="0" presId="urn:microsoft.com/office/officeart/2005/8/layout/default"/>
    <dgm:cxn modelId="{69BA6227-30F3-4F46-A9F1-81D1A0E66B3E}" type="presParOf" srcId="{7587DC24-8100-4069-B2A3-2888681372C3}" destId="{F42D1678-B169-4826-BC7E-9011CD8413C8}" srcOrd="11" destOrd="0" presId="urn:microsoft.com/office/officeart/2005/8/layout/default"/>
    <dgm:cxn modelId="{2C87F4A1-727E-4AE2-BE25-CDEE16401AD8}" type="presParOf" srcId="{7587DC24-8100-4069-B2A3-2888681372C3}" destId="{3D6DCB2D-231F-4809-A684-0C9F481491EC}" srcOrd="12" destOrd="0" presId="urn:microsoft.com/office/officeart/2005/8/layout/default"/>
    <dgm:cxn modelId="{B03718E5-F168-4CE1-BEF5-9064E2F54F56}" type="presParOf" srcId="{7587DC24-8100-4069-B2A3-2888681372C3}" destId="{16BACC74-309C-4D06-8A43-DAD0856FB5BB}" srcOrd="13" destOrd="0" presId="urn:microsoft.com/office/officeart/2005/8/layout/default"/>
    <dgm:cxn modelId="{9FB5CD34-FF81-4DB6-AD26-4996CF221CBC}" type="presParOf" srcId="{7587DC24-8100-4069-B2A3-2888681372C3}" destId="{6A59B3B5-28AB-4034-9535-950AFF74023E}"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154A9-9EBB-4C5F-ACCB-1FCF2E3DADF5}">
      <dsp:nvSpPr>
        <dsp:cNvPr id="0" name=""/>
        <dsp:cNvSpPr/>
      </dsp:nvSpPr>
      <dsp:spPr>
        <a:xfrm>
          <a:off x="1184148" y="49720"/>
          <a:ext cx="2386584" cy="238658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GB" sz="2500" kern="1200"/>
            <a:t>Broken banks</a:t>
          </a:r>
          <a:endParaRPr lang="en-US" sz="2500" kern="1200"/>
        </a:p>
      </dsp:txBody>
      <dsp:txXfrm>
        <a:off x="1502359" y="467372"/>
        <a:ext cx="1750161" cy="1073962"/>
      </dsp:txXfrm>
    </dsp:sp>
    <dsp:sp modelId="{059B763E-B33E-48CA-ADA1-33E1C12D07DF}">
      <dsp:nvSpPr>
        <dsp:cNvPr id="0" name=""/>
        <dsp:cNvSpPr/>
      </dsp:nvSpPr>
      <dsp:spPr>
        <a:xfrm>
          <a:off x="2045307" y="1541335"/>
          <a:ext cx="2386584" cy="238658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GB" sz="2500" kern="1200"/>
            <a:t>Broken developers</a:t>
          </a:r>
          <a:endParaRPr lang="en-US" sz="2500" kern="1200"/>
        </a:p>
      </dsp:txBody>
      <dsp:txXfrm>
        <a:off x="2775204" y="2157869"/>
        <a:ext cx="1431950" cy="1312621"/>
      </dsp:txXfrm>
    </dsp:sp>
    <dsp:sp modelId="{0A606DE0-4E1F-467B-84D0-7880B1013C2B}">
      <dsp:nvSpPr>
        <dsp:cNvPr id="0" name=""/>
        <dsp:cNvSpPr/>
      </dsp:nvSpPr>
      <dsp:spPr>
        <a:xfrm>
          <a:off x="322988" y="1541335"/>
          <a:ext cx="2386584" cy="238658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GB" sz="2500" kern="1200"/>
            <a:t>State debt</a:t>
          </a:r>
          <a:endParaRPr lang="en-US" sz="2500" kern="1200"/>
        </a:p>
      </dsp:txBody>
      <dsp:txXfrm>
        <a:off x="547725" y="2157869"/>
        <a:ext cx="1431950" cy="1312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17B2C-BA64-4917-8E1E-1C8F0ABF92F0}">
      <dsp:nvSpPr>
        <dsp:cNvPr id="0" name=""/>
        <dsp:cNvSpPr/>
      </dsp:nvSpPr>
      <dsp:spPr>
        <a:xfrm>
          <a:off x="428699" y="1893"/>
          <a:ext cx="1986926" cy="119215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t>Little social housebuilding</a:t>
          </a:r>
        </a:p>
      </dsp:txBody>
      <dsp:txXfrm>
        <a:off x="428699" y="1893"/>
        <a:ext cx="1986926" cy="1192156"/>
      </dsp:txXfrm>
    </dsp:sp>
    <dsp:sp modelId="{98F3A44E-D61A-4C52-837C-EEFFC6704EDF}">
      <dsp:nvSpPr>
        <dsp:cNvPr id="0" name=""/>
        <dsp:cNvSpPr/>
      </dsp:nvSpPr>
      <dsp:spPr>
        <a:xfrm>
          <a:off x="2614319" y="1893"/>
          <a:ext cx="1986926" cy="1192156"/>
        </a:xfrm>
        <a:prstGeom prst="rect">
          <a:avLst/>
        </a:prstGeom>
        <a:solidFill>
          <a:schemeClr val="accent4">
            <a:hueOff val="-1116192"/>
            <a:satOff val="6725"/>
            <a:lumOff val="53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t>Little private housebuilding</a:t>
          </a:r>
        </a:p>
      </dsp:txBody>
      <dsp:txXfrm>
        <a:off x="2614319" y="1893"/>
        <a:ext cx="1986926" cy="1192156"/>
      </dsp:txXfrm>
    </dsp:sp>
    <dsp:sp modelId="{9A95F8AE-7789-4107-92CF-B4CDEE316A2D}">
      <dsp:nvSpPr>
        <dsp:cNvPr id="0" name=""/>
        <dsp:cNvSpPr/>
      </dsp:nvSpPr>
      <dsp:spPr>
        <a:xfrm>
          <a:off x="428699" y="1392741"/>
          <a:ext cx="1986926" cy="1192156"/>
        </a:xfrm>
        <a:prstGeom prst="rect">
          <a:avLst/>
        </a:prstGeom>
        <a:solidFill>
          <a:schemeClr val="accent4">
            <a:hueOff val="-2232385"/>
            <a:satOff val="13449"/>
            <a:lumOff val="10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t>Homelessness increased rapidly</a:t>
          </a:r>
        </a:p>
      </dsp:txBody>
      <dsp:txXfrm>
        <a:off x="428699" y="1392741"/>
        <a:ext cx="1986926" cy="1192156"/>
      </dsp:txXfrm>
    </dsp:sp>
    <dsp:sp modelId="{C1103ECB-05B5-4B39-8FF6-B1708F4BC685}">
      <dsp:nvSpPr>
        <dsp:cNvPr id="0" name=""/>
        <dsp:cNvSpPr/>
      </dsp:nvSpPr>
      <dsp:spPr>
        <a:xfrm>
          <a:off x="2614319" y="1392741"/>
          <a:ext cx="1986926" cy="1192156"/>
        </a:xfrm>
        <a:prstGeom prst="rect">
          <a:avLst/>
        </a:prstGeom>
        <a:solidFill>
          <a:schemeClr val="accent4">
            <a:hueOff val="-3348577"/>
            <a:satOff val="20174"/>
            <a:lumOff val="161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t>Social housing waiting lists </a:t>
          </a:r>
          <a:r>
            <a:rPr lang="en-GB" sz="2400" kern="1200" dirty="0" err="1"/>
            <a:t>rocketied</a:t>
          </a:r>
          <a:endParaRPr lang="en-GB" sz="2400" kern="1200" dirty="0"/>
        </a:p>
      </dsp:txBody>
      <dsp:txXfrm>
        <a:off x="2614319" y="1392741"/>
        <a:ext cx="1986926" cy="1192156"/>
      </dsp:txXfrm>
    </dsp:sp>
    <dsp:sp modelId="{0E4A5A87-0DAC-470B-9261-8A10897DFF55}">
      <dsp:nvSpPr>
        <dsp:cNvPr id="0" name=""/>
        <dsp:cNvSpPr/>
      </dsp:nvSpPr>
      <dsp:spPr>
        <a:xfrm>
          <a:off x="1521509" y="2783590"/>
          <a:ext cx="1986926" cy="1192156"/>
        </a:xfrm>
        <a:prstGeom prst="rect">
          <a:avLst/>
        </a:prstGeom>
        <a:solidFill>
          <a:schemeClr val="accent4">
            <a:hueOff val="-4464770"/>
            <a:satOff val="26899"/>
            <a:lumOff val="21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a:t>High Mortgage arrears</a:t>
          </a:r>
        </a:p>
      </dsp:txBody>
      <dsp:txXfrm>
        <a:off x="1521509" y="2783590"/>
        <a:ext cx="1986926" cy="1192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7CFAA-7B73-4AD4-A8EE-88E172C2495C}">
      <dsp:nvSpPr>
        <dsp:cNvPr id="0" name=""/>
        <dsp:cNvSpPr/>
      </dsp:nvSpPr>
      <dsp:spPr>
        <a:xfrm>
          <a:off x="0" y="689161"/>
          <a:ext cx="3945068" cy="197253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rtl="0">
            <a:lnSpc>
              <a:spcPct val="90000"/>
            </a:lnSpc>
            <a:spcBef>
              <a:spcPct val="0"/>
            </a:spcBef>
            <a:spcAft>
              <a:spcPct val="35000"/>
            </a:spcAft>
            <a:buNone/>
          </a:pPr>
          <a:r>
            <a:rPr lang="en-US" sz="4700" kern="1200" dirty="0"/>
            <a:t>Planning making development ‘unviable’</a:t>
          </a:r>
          <a:endParaRPr lang="en-GB" sz="4700" kern="1200" dirty="0"/>
        </a:p>
      </dsp:txBody>
      <dsp:txXfrm>
        <a:off x="0" y="689161"/>
        <a:ext cx="3945068" cy="19725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9C768-412E-42BE-9CF4-05103E5F0CE7}">
      <dsp:nvSpPr>
        <dsp:cNvPr id="0" name=""/>
        <dsp:cNvSpPr/>
      </dsp:nvSpPr>
      <dsp:spPr>
        <a:xfrm rot="5400000">
          <a:off x="3615301" y="-1318818"/>
          <a:ext cx="1991695" cy="5127380"/>
        </a:xfrm>
        <a:prstGeom prst="round2SameRect">
          <a:avLst/>
        </a:prstGeom>
        <a:solidFill>
          <a:srgbClr val="B0B4DE">
            <a:alpha val="89804"/>
          </a:srgb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solidFill>
                <a:schemeClr val="tx1"/>
              </a:solidFill>
              <a:latin typeface="Calibri" panose="020F0502020204030204" pitchFamily="34" charset="0"/>
              <a:cs typeface="Calibri" panose="020F0502020204030204" pitchFamily="34" charset="0"/>
            </a:rPr>
            <a:t>Building Standards are Overly Generous</a:t>
          </a:r>
        </a:p>
        <a:p>
          <a:pPr marL="228600" lvl="1" indent="-228600" algn="l" defTabSz="1066800">
            <a:lnSpc>
              <a:spcPct val="90000"/>
            </a:lnSpc>
            <a:spcBef>
              <a:spcPct val="0"/>
            </a:spcBef>
            <a:spcAft>
              <a:spcPct val="15000"/>
            </a:spcAft>
            <a:buChar char="•"/>
          </a:pPr>
          <a:r>
            <a:rPr lang="en-GB" sz="2400" kern="1200" dirty="0">
              <a:solidFill>
                <a:schemeClr val="tx1"/>
              </a:solidFill>
              <a:latin typeface="Calibri" panose="020F0502020204030204" pitchFamily="34" charset="0"/>
              <a:cs typeface="Calibri" panose="020F0502020204030204" pitchFamily="34" charset="0"/>
            </a:rPr>
            <a:t>Planning System is Overly Democratic</a:t>
          </a:r>
        </a:p>
        <a:p>
          <a:pPr marL="228600" lvl="1" indent="-228600" algn="l" defTabSz="1066800">
            <a:lnSpc>
              <a:spcPct val="90000"/>
            </a:lnSpc>
            <a:spcBef>
              <a:spcPct val="0"/>
            </a:spcBef>
            <a:spcAft>
              <a:spcPct val="15000"/>
            </a:spcAft>
            <a:buChar char="•"/>
          </a:pPr>
          <a:r>
            <a:rPr lang="en-GB" sz="2400" kern="1200" dirty="0">
              <a:solidFill>
                <a:schemeClr val="tx1"/>
              </a:solidFill>
              <a:latin typeface="Calibri" panose="020F0502020204030204" pitchFamily="34" charset="0"/>
              <a:cs typeface="Calibri" panose="020F0502020204030204" pitchFamily="34" charset="0"/>
            </a:rPr>
            <a:t>Planners don’t understand financial implications of decisions</a:t>
          </a:r>
        </a:p>
      </dsp:txBody>
      <dsp:txXfrm rot="-5400000">
        <a:off x="2047459" y="346251"/>
        <a:ext cx="5030153" cy="1797241"/>
      </dsp:txXfrm>
    </dsp:sp>
    <dsp:sp modelId="{F2DF77EA-652C-4033-B8DF-B93AA128CBE5}">
      <dsp:nvSpPr>
        <dsp:cNvPr id="0" name=""/>
        <dsp:cNvSpPr/>
      </dsp:nvSpPr>
      <dsp:spPr>
        <a:xfrm>
          <a:off x="831872" y="148468"/>
          <a:ext cx="1210766" cy="2489619"/>
        </a:xfrm>
        <a:prstGeom prst="roundRect">
          <a:avLst/>
        </a:prstGeom>
        <a:solidFill>
          <a:srgbClr val="213A59"/>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Planning </a:t>
          </a:r>
        </a:p>
      </dsp:txBody>
      <dsp:txXfrm>
        <a:off x="890977" y="207573"/>
        <a:ext cx="1092556" cy="2371409"/>
      </dsp:txXfrm>
    </dsp:sp>
    <dsp:sp modelId="{171D49FF-FA19-493D-ACFA-2B70196D4BE5}">
      <dsp:nvSpPr>
        <dsp:cNvPr id="0" name=""/>
        <dsp:cNvSpPr/>
      </dsp:nvSpPr>
      <dsp:spPr>
        <a:xfrm rot="5400000">
          <a:off x="3513116" y="1295282"/>
          <a:ext cx="1991695" cy="5127380"/>
        </a:xfrm>
        <a:prstGeom prst="round2SameRect">
          <a:avLst/>
        </a:prstGeom>
        <a:solidFill>
          <a:srgbClr val="B0B4DE">
            <a:alpha val="89804"/>
          </a:srgb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solidFill>
                <a:schemeClr val="tx1"/>
              </a:solidFill>
              <a:latin typeface="Calibri" panose="020F0502020204030204" pitchFamily="34" charset="0"/>
              <a:cs typeface="Calibri" panose="020F0502020204030204" pitchFamily="34" charset="0"/>
            </a:rPr>
            <a:t>Developers unable to access low-cost finance</a:t>
          </a:r>
        </a:p>
        <a:p>
          <a:pPr marL="228600" lvl="1" indent="-228600" algn="l" defTabSz="889000">
            <a:lnSpc>
              <a:spcPct val="90000"/>
            </a:lnSpc>
            <a:spcBef>
              <a:spcPct val="0"/>
            </a:spcBef>
            <a:spcAft>
              <a:spcPct val="15000"/>
            </a:spcAft>
            <a:buChar char="•"/>
          </a:pPr>
          <a:r>
            <a:rPr lang="en-GB" sz="2000" kern="1200" dirty="0">
              <a:solidFill>
                <a:schemeClr val="tx1"/>
              </a:solidFill>
              <a:latin typeface="Calibri" panose="020F0502020204030204" pitchFamily="34" charset="0"/>
              <a:cs typeface="Calibri" panose="020F0502020204030204" pitchFamily="34" charset="0"/>
            </a:rPr>
            <a:t>Switch from bank debt to equity-based model</a:t>
          </a:r>
        </a:p>
        <a:p>
          <a:pPr marL="228600" lvl="1" indent="-228600" algn="l" defTabSz="889000">
            <a:lnSpc>
              <a:spcPct val="90000"/>
            </a:lnSpc>
            <a:spcBef>
              <a:spcPct val="0"/>
            </a:spcBef>
            <a:spcAft>
              <a:spcPct val="15000"/>
            </a:spcAft>
            <a:buChar char="•"/>
          </a:pPr>
          <a:r>
            <a:rPr lang="en-GB" sz="2000" kern="1200" dirty="0">
              <a:solidFill>
                <a:schemeClr val="tx1"/>
              </a:solidFill>
              <a:latin typeface="Calibri" panose="020F0502020204030204" pitchFamily="34" charset="0"/>
              <a:cs typeface="Calibri" panose="020F0502020204030204" pitchFamily="34" charset="0"/>
            </a:rPr>
            <a:t>New fiscal incentives &amp; investment structures (REITs) needed</a:t>
          </a:r>
        </a:p>
      </dsp:txBody>
      <dsp:txXfrm rot="-5400000">
        <a:off x="1945274" y="2960352"/>
        <a:ext cx="5030153" cy="1797241"/>
      </dsp:txXfrm>
    </dsp:sp>
    <dsp:sp modelId="{026D5EB5-460A-42AD-9093-4EED4809487C}">
      <dsp:nvSpPr>
        <dsp:cNvPr id="0" name=""/>
        <dsp:cNvSpPr/>
      </dsp:nvSpPr>
      <dsp:spPr>
        <a:xfrm>
          <a:off x="831872" y="2612694"/>
          <a:ext cx="1184376" cy="2489619"/>
        </a:xfrm>
        <a:prstGeom prst="roundRect">
          <a:avLst/>
        </a:prstGeom>
        <a:solidFill>
          <a:srgbClr val="213A59"/>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Finance &amp; Fiscal</a:t>
          </a:r>
        </a:p>
      </dsp:txBody>
      <dsp:txXfrm>
        <a:off x="889688" y="2670510"/>
        <a:ext cx="1068744" cy="23739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663B0-5791-48DF-BA07-457A7D5759D5}">
      <dsp:nvSpPr>
        <dsp:cNvPr id="0" name=""/>
        <dsp:cNvSpPr/>
      </dsp:nvSpPr>
      <dsp:spPr>
        <a:xfrm>
          <a:off x="0" y="92788"/>
          <a:ext cx="6096000" cy="163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IE" sz="2000" i="1" kern="1200" dirty="0"/>
            <a:t>The planning system is not set up to facilitate development-it's set up to slow down development…there needs to be a shift in perspective and for the people processing applications to become more collaborative” (Brian Moran Chairman of Urban Land Institute Ireland, 2016)</a:t>
          </a:r>
          <a:endParaRPr lang="en-GB" sz="2000" kern="1200" dirty="0"/>
        </a:p>
      </dsp:txBody>
      <dsp:txXfrm>
        <a:off x="79961" y="172749"/>
        <a:ext cx="5936078" cy="14780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0A869-22E7-4E01-927E-105F7D5884DC}">
      <dsp:nvSpPr>
        <dsp:cNvPr id="0" name=""/>
        <dsp:cNvSpPr/>
      </dsp:nvSpPr>
      <dsp:spPr>
        <a:xfrm>
          <a:off x="0" y="52268"/>
          <a:ext cx="6096000" cy="142505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IE" sz="2100" i="1" kern="1200" dirty="0"/>
            <a:t>“We need an emergency planning framework for two years or three years so that you get through the [Planning Approval System] within two months ….We need to fast-track planning”</a:t>
          </a:r>
          <a:r>
            <a:rPr lang="en-IE" sz="2100" kern="1200" dirty="0"/>
            <a:t> (PII, 2016)</a:t>
          </a:r>
          <a:endParaRPr lang="en-GB" sz="2100" kern="1200" dirty="0"/>
        </a:p>
      </dsp:txBody>
      <dsp:txXfrm>
        <a:off x="69566" y="121834"/>
        <a:ext cx="5956868" cy="12859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CBD83-C522-4AC5-B4C4-E6EAFB502AE4}">
      <dsp:nvSpPr>
        <dsp:cNvPr id="0" name=""/>
        <dsp:cNvSpPr/>
      </dsp:nvSpPr>
      <dsp:spPr>
        <a:xfrm>
          <a:off x="8488628" y="643023"/>
          <a:ext cx="2570347" cy="154220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Specific Planning  Policy Requirements</a:t>
          </a:r>
          <a:endParaRPr lang="en-GB" sz="2400" kern="1200" dirty="0">
            <a:latin typeface="Calibri" panose="020F0502020204030204" pitchFamily="34" charset="0"/>
            <a:cs typeface="Calibri" panose="020F0502020204030204" pitchFamily="34" charset="0"/>
          </a:endParaRPr>
        </a:p>
      </dsp:txBody>
      <dsp:txXfrm>
        <a:off x="8488628" y="643023"/>
        <a:ext cx="2570347" cy="1542208"/>
      </dsp:txXfrm>
    </dsp:sp>
    <dsp:sp modelId="{FD2EF06A-5A90-4D68-86E3-EDF461581A09}">
      <dsp:nvSpPr>
        <dsp:cNvPr id="0" name=""/>
        <dsp:cNvSpPr/>
      </dsp:nvSpPr>
      <dsp:spPr>
        <a:xfrm>
          <a:off x="2830622" y="636977"/>
          <a:ext cx="2570347" cy="1542208"/>
        </a:xfrm>
        <a:prstGeom prst="rect">
          <a:avLst/>
        </a:prstGeom>
        <a:solidFill>
          <a:schemeClr val="accent4">
            <a:hueOff val="-637824"/>
            <a:satOff val="3843"/>
            <a:lumOff val="30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Reduction in development levies</a:t>
          </a:r>
        </a:p>
      </dsp:txBody>
      <dsp:txXfrm>
        <a:off x="2830622" y="636977"/>
        <a:ext cx="2570347" cy="1542208"/>
      </dsp:txXfrm>
    </dsp:sp>
    <dsp:sp modelId="{130501F2-801C-4103-923C-057504B50AB3}">
      <dsp:nvSpPr>
        <dsp:cNvPr id="0" name=""/>
        <dsp:cNvSpPr/>
      </dsp:nvSpPr>
      <dsp:spPr>
        <a:xfrm>
          <a:off x="5658005" y="636977"/>
          <a:ext cx="2570347" cy="1542208"/>
        </a:xfrm>
        <a:prstGeom prst="rect">
          <a:avLst/>
        </a:prstGeom>
        <a:solidFill>
          <a:schemeClr val="accent4">
            <a:hueOff val="-1275649"/>
            <a:satOff val="7685"/>
            <a:lumOff val="61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Reduction in planning gain commitments</a:t>
          </a:r>
        </a:p>
      </dsp:txBody>
      <dsp:txXfrm>
        <a:off x="5658005" y="636977"/>
        <a:ext cx="2570347" cy="1542208"/>
      </dsp:txXfrm>
    </dsp:sp>
    <dsp:sp modelId="{10C0A685-8933-4EBB-8A3B-E9E36BFB06FA}">
      <dsp:nvSpPr>
        <dsp:cNvPr id="0" name=""/>
        <dsp:cNvSpPr/>
      </dsp:nvSpPr>
      <dsp:spPr>
        <a:xfrm>
          <a:off x="5534628" y="2376265"/>
          <a:ext cx="2570347" cy="1542208"/>
        </a:xfrm>
        <a:prstGeom prst="rect">
          <a:avLst/>
        </a:prstGeom>
        <a:solidFill>
          <a:schemeClr val="accent4">
            <a:hueOff val="-1913473"/>
            <a:satOff val="11528"/>
            <a:lumOff val="92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New Apartment typologies- BTR and co-living</a:t>
          </a:r>
        </a:p>
      </dsp:txBody>
      <dsp:txXfrm>
        <a:off x="5534628" y="2376265"/>
        <a:ext cx="2570347" cy="1542208"/>
      </dsp:txXfrm>
    </dsp:sp>
    <dsp:sp modelId="{2B7DFEC0-7F78-4614-BFE9-92C595A2B59D}">
      <dsp:nvSpPr>
        <dsp:cNvPr id="0" name=""/>
        <dsp:cNvSpPr/>
      </dsp:nvSpPr>
      <dsp:spPr>
        <a:xfrm>
          <a:off x="47449" y="2448266"/>
          <a:ext cx="2570347" cy="1542208"/>
        </a:xfrm>
        <a:prstGeom prst="rect">
          <a:avLst/>
        </a:prstGeom>
        <a:solidFill>
          <a:schemeClr val="accent4">
            <a:hueOff val="-2551297"/>
            <a:satOff val="15371"/>
            <a:lumOff val="123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Reduction in minimum apartment sizes and mixes</a:t>
          </a:r>
        </a:p>
      </dsp:txBody>
      <dsp:txXfrm>
        <a:off x="47449" y="2448266"/>
        <a:ext cx="2570347" cy="1542208"/>
      </dsp:txXfrm>
    </dsp:sp>
    <dsp:sp modelId="{C4D82A09-C26F-401C-A2A1-3D5B5D34812D}">
      <dsp:nvSpPr>
        <dsp:cNvPr id="0" name=""/>
        <dsp:cNvSpPr/>
      </dsp:nvSpPr>
      <dsp:spPr>
        <a:xfrm>
          <a:off x="0" y="504049"/>
          <a:ext cx="2570347" cy="1542208"/>
        </a:xfrm>
        <a:prstGeom prst="rect">
          <a:avLst/>
        </a:prstGeom>
        <a:solidFill>
          <a:schemeClr val="accent4">
            <a:hueOff val="-3189121"/>
            <a:satOff val="19214"/>
            <a:lumOff val="154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Fast track planning </a:t>
          </a:r>
        </a:p>
      </dsp:txBody>
      <dsp:txXfrm>
        <a:off x="0" y="504049"/>
        <a:ext cx="2570347" cy="1542208"/>
      </dsp:txXfrm>
    </dsp:sp>
    <dsp:sp modelId="{3D6DCB2D-231F-4809-A684-0C9F481491EC}">
      <dsp:nvSpPr>
        <dsp:cNvPr id="0" name=""/>
        <dsp:cNvSpPr/>
      </dsp:nvSpPr>
      <dsp:spPr>
        <a:xfrm>
          <a:off x="2820264" y="2443223"/>
          <a:ext cx="2570347" cy="1542208"/>
        </a:xfrm>
        <a:prstGeom prst="rect">
          <a:avLst/>
        </a:prstGeom>
        <a:solidFill>
          <a:schemeClr val="accent4">
            <a:hueOff val="-3826945"/>
            <a:satOff val="23056"/>
            <a:lumOff val="184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Major increase in densities and heights</a:t>
          </a:r>
          <a:endParaRPr lang="en-GB" sz="2400" kern="1200" dirty="0">
            <a:latin typeface="Calibri" panose="020F0502020204030204" pitchFamily="34" charset="0"/>
            <a:cs typeface="Calibri" panose="020F0502020204030204" pitchFamily="34" charset="0"/>
          </a:endParaRPr>
        </a:p>
      </dsp:txBody>
      <dsp:txXfrm>
        <a:off x="2820264" y="2443223"/>
        <a:ext cx="2570347" cy="1542208"/>
      </dsp:txXfrm>
    </dsp:sp>
    <dsp:sp modelId="{6A59B3B5-28AB-4034-9535-950AFF74023E}">
      <dsp:nvSpPr>
        <dsp:cNvPr id="0" name=""/>
        <dsp:cNvSpPr/>
      </dsp:nvSpPr>
      <dsp:spPr>
        <a:xfrm>
          <a:off x="8485388" y="2436221"/>
          <a:ext cx="2570347" cy="1542208"/>
        </a:xfrm>
        <a:prstGeom prst="rect">
          <a:avLst/>
        </a:prstGeom>
        <a:solidFill>
          <a:schemeClr val="accent4">
            <a:hueOff val="-4464770"/>
            <a:satOff val="26899"/>
            <a:lumOff val="21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Subsidising apartment development</a:t>
          </a:r>
        </a:p>
      </dsp:txBody>
      <dsp:txXfrm>
        <a:off x="8485388" y="2436221"/>
        <a:ext cx="2570347" cy="154220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1026"/>
          <p:cNvSpPr>
            <a:spLocks noGrp="1" noChangeArrowheads="1"/>
          </p:cNvSpPr>
          <p:nvPr>
            <p:ph type="hdr" sz="quarter"/>
          </p:nvPr>
        </p:nvSpPr>
        <p:spPr bwMode="auto">
          <a:xfrm>
            <a:off x="2" y="0"/>
            <a:ext cx="3057131" cy="465233"/>
          </a:xfrm>
          <a:prstGeom prst="rect">
            <a:avLst/>
          </a:prstGeom>
          <a:noFill/>
          <a:ln w="9525">
            <a:noFill/>
            <a:miter lim="800000"/>
            <a:headEnd/>
            <a:tailEnd/>
          </a:ln>
          <a:effectLst/>
        </p:spPr>
        <p:txBody>
          <a:bodyPr vert="horz" wrap="square" lIns="91938" tIns="45969" rIns="91938" bIns="45969" numCol="1" anchor="t" anchorCtr="0" compatLnSpc="1">
            <a:prstTxWarp prst="textNoShape">
              <a:avLst/>
            </a:prstTxWarp>
          </a:bodyPr>
          <a:lstStyle>
            <a:lvl1pPr>
              <a:defRPr sz="1200">
                <a:latin typeface="Times New Roman" pitchFamily="18" charset="0"/>
              </a:defRPr>
            </a:lvl1pPr>
          </a:lstStyle>
          <a:p>
            <a:pPr>
              <a:defRPr/>
            </a:pPr>
            <a:endParaRPr lang="en-GB"/>
          </a:p>
        </p:txBody>
      </p:sp>
      <p:sp>
        <p:nvSpPr>
          <p:cNvPr id="110595" name="Rectangle 1027"/>
          <p:cNvSpPr>
            <a:spLocks noGrp="1" noChangeArrowheads="1"/>
          </p:cNvSpPr>
          <p:nvPr>
            <p:ph type="dt" sz="quarter" idx="1"/>
          </p:nvPr>
        </p:nvSpPr>
        <p:spPr bwMode="auto">
          <a:xfrm>
            <a:off x="3996132" y="0"/>
            <a:ext cx="3057131" cy="465233"/>
          </a:xfrm>
          <a:prstGeom prst="rect">
            <a:avLst/>
          </a:prstGeom>
          <a:noFill/>
          <a:ln w="9525">
            <a:noFill/>
            <a:miter lim="800000"/>
            <a:headEnd/>
            <a:tailEnd/>
          </a:ln>
          <a:effectLst/>
        </p:spPr>
        <p:txBody>
          <a:bodyPr vert="horz" wrap="square" lIns="91938" tIns="45969" rIns="91938" bIns="45969" numCol="1" anchor="t" anchorCtr="0" compatLnSpc="1">
            <a:prstTxWarp prst="textNoShape">
              <a:avLst/>
            </a:prstTxWarp>
          </a:bodyPr>
          <a:lstStyle>
            <a:lvl1pPr algn="r">
              <a:defRPr sz="1200">
                <a:latin typeface="Times New Roman" pitchFamily="18" charset="0"/>
              </a:defRPr>
            </a:lvl1pPr>
          </a:lstStyle>
          <a:p>
            <a:pPr>
              <a:defRPr/>
            </a:pPr>
            <a:endParaRPr lang="en-GB"/>
          </a:p>
        </p:txBody>
      </p:sp>
      <p:sp>
        <p:nvSpPr>
          <p:cNvPr id="110596" name="Rectangle 1028"/>
          <p:cNvSpPr>
            <a:spLocks noGrp="1" noChangeArrowheads="1"/>
          </p:cNvSpPr>
          <p:nvPr>
            <p:ph type="ftr" sz="quarter" idx="2"/>
          </p:nvPr>
        </p:nvSpPr>
        <p:spPr bwMode="auto">
          <a:xfrm>
            <a:off x="2" y="8843868"/>
            <a:ext cx="3057131" cy="465233"/>
          </a:xfrm>
          <a:prstGeom prst="rect">
            <a:avLst/>
          </a:prstGeom>
          <a:noFill/>
          <a:ln w="9525">
            <a:noFill/>
            <a:miter lim="800000"/>
            <a:headEnd/>
            <a:tailEnd/>
          </a:ln>
          <a:effectLst/>
        </p:spPr>
        <p:txBody>
          <a:bodyPr vert="horz" wrap="square" lIns="91938" tIns="45969" rIns="91938" bIns="45969" numCol="1" anchor="b" anchorCtr="0" compatLnSpc="1">
            <a:prstTxWarp prst="textNoShape">
              <a:avLst/>
            </a:prstTxWarp>
          </a:bodyPr>
          <a:lstStyle>
            <a:lvl1pPr>
              <a:defRPr sz="1200">
                <a:latin typeface="Times New Roman" pitchFamily="18" charset="0"/>
              </a:defRPr>
            </a:lvl1pPr>
          </a:lstStyle>
          <a:p>
            <a:pPr>
              <a:defRPr/>
            </a:pPr>
            <a:endParaRPr lang="en-GB"/>
          </a:p>
        </p:txBody>
      </p:sp>
      <p:sp>
        <p:nvSpPr>
          <p:cNvPr id="110597" name="Rectangle 1029"/>
          <p:cNvSpPr>
            <a:spLocks noGrp="1" noChangeArrowheads="1"/>
          </p:cNvSpPr>
          <p:nvPr>
            <p:ph type="sldNum" sz="quarter" idx="3"/>
          </p:nvPr>
        </p:nvSpPr>
        <p:spPr bwMode="auto">
          <a:xfrm>
            <a:off x="3996132" y="8843868"/>
            <a:ext cx="3057131" cy="465233"/>
          </a:xfrm>
          <a:prstGeom prst="rect">
            <a:avLst/>
          </a:prstGeom>
          <a:noFill/>
          <a:ln w="9525">
            <a:noFill/>
            <a:miter lim="800000"/>
            <a:headEnd/>
            <a:tailEnd/>
          </a:ln>
          <a:effectLst/>
        </p:spPr>
        <p:txBody>
          <a:bodyPr vert="horz" wrap="square" lIns="91938" tIns="45969" rIns="91938" bIns="45969" numCol="1" anchor="b" anchorCtr="0" compatLnSpc="1">
            <a:prstTxWarp prst="textNoShape">
              <a:avLst/>
            </a:prstTxWarp>
          </a:bodyPr>
          <a:lstStyle>
            <a:lvl1pPr algn="r">
              <a:defRPr sz="1200">
                <a:latin typeface="Times New Roman" pitchFamily="18" charset="0"/>
              </a:defRPr>
            </a:lvl1pPr>
          </a:lstStyle>
          <a:p>
            <a:pPr>
              <a:defRPr/>
            </a:pPr>
            <a:fld id="{A0B7373C-6AA4-426B-9B27-F8E7753845AB}" type="slidenum">
              <a:rPr lang="en-GB"/>
              <a:pPr>
                <a:defRPr/>
              </a:pPr>
              <a:t>‹#›</a:t>
            </a:fld>
            <a:endParaRPr lang="en-GB"/>
          </a:p>
        </p:txBody>
      </p:sp>
    </p:spTree>
    <p:extLst>
      <p:ext uri="{BB962C8B-B14F-4D97-AF65-F5344CB8AC3E}">
        <p14:creationId xmlns:p14="http://schemas.microsoft.com/office/powerpoint/2010/main" val="1407085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2" y="0"/>
            <a:ext cx="3057131" cy="465233"/>
          </a:xfrm>
          <a:prstGeom prst="rect">
            <a:avLst/>
          </a:prstGeom>
          <a:noFill/>
          <a:ln w="9525">
            <a:noFill/>
            <a:miter lim="800000"/>
            <a:headEnd/>
            <a:tailEnd/>
          </a:ln>
          <a:effectLst/>
        </p:spPr>
        <p:txBody>
          <a:bodyPr vert="horz" wrap="square" lIns="91938" tIns="45969" rIns="91938" bIns="45969" numCol="1" anchor="t" anchorCtr="0" compatLnSpc="1">
            <a:prstTxWarp prst="textNoShape">
              <a:avLst/>
            </a:prstTxWarp>
          </a:bodyPr>
          <a:lstStyle>
            <a:lvl1pPr>
              <a:defRPr sz="1200">
                <a:latin typeface="Times New Roman" pitchFamily="18" charset="0"/>
              </a:defRPr>
            </a:lvl1pPr>
          </a:lstStyle>
          <a:p>
            <a:pPr>
              <a:defRPr/>
            </a:pPr>
            <a:endParaRPr lang="en-GB"/>
          </a:p>
        </p:txBody>
      </p:sp>
      <p:sp>
        <p:nvSpPr>
          <p:cNvPr id="111619" name="Rectangle 3"/>
          <p:cNvSpPr>
            <a:spLocks noGrp="1" noChangeArrowheads="1"/>
          </p:cNvSpPr>
          <p:nvPr>
            <p:ph type="dt" idx="1"/>
          </p:nvPr>
        </p:nvSpPr>
        <p:spPr bwMode="auto">
          <a:xfrm>
            <a:off x="3996132" y="0"/>
            <a:ext cx="3057131" cy="465233"/>
          </a:xfrm>
          <a:prstGeom prst="rect">
            <a:avLst/>
          </a:prstGeom>
          <a:noFill/>
          <a:ln w="9525">
            <a:noFill/>
            <a:miter lim="800000"/>
            <a:headEnd/>
            <a:tailEnd/>
          </a:ln>
          <a:effectLst/>
        </p:spPr>
        <p:txBody>
          <a:bodyPr vert="horz" wrap="square" lIns="91938" tIns="45969" rIns="91938" bIns="45969" numCol="1" anchor="t" anchorCtr="0" compatLnSpc="1">
            <a:prstTxWarp prst="textNoShape">
              <a:avLst/>
            </a:prstTxWarp>
          </a:bodyPr>
          <a:lstStyle>
            <a:lvl1pPr algn="r">
              <a:defRPr sz="1200">
                <a:latin typeface="Times New Roman" pitchFamily="18" charset="0"/>
              </a:defRPr>
            </a:lvl1pPr>
          </a:lstStyle>
          <a:p>
            <a:pPr>
              <a:defRPr/>
            </a:pPr>
            <a:endParaRPr lang="en-GB"/>
          </a:p>
        </p:txBody>
      </p:sp>
      <p:sp>
        <p:nvSpPr>
          <p:cNvPr id="61444" name="Rectangle 4"/>
          <p:cNvSpPr>
            <a:spLocks noGrp="1" noRot="1" noChangeAspect="1" noChangeArrowheads="1" noTextEdit="1"/>
          </p:cNvSpPr>
          <p:nvPr>
            <p:ph type="sldImg" idx="2"/>
          </p:nvPr>
        </p:nvSpPr>
        <p:spPr bwMode="auto">
          <a:xfrm>
            <a:off x="425450" y="698500"/>
            <a:ext cx="6202363"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1" name="Rectangle 5"/>
          <p:cNvSpPr>
            <a:spLocks noGrp="1" noChangeArrowheads="1"/>
          </p:cNvSpPr>
          <p:nvPr>
            <p:ph type="body" sz="quarter" idx="3"/>
          </p:nvPr>
        </p:nvSpPr>
        <p:spPr bwMode="auto">
          <a:xfrm>
            <a:off x="940658" y="4421935"/>
            <a:ext cx="5171951" cy="4188574"/>
          </a:xfrm>
          <a:prstGeom prst="rect">
            <a:avLst/>
          </a:prstGeom>
          <a:noFill/>
          <a:ln w="9525">
            <a:noFill/>
            <a:miter lim="800000"/>
            <a:headEnd/>
            <a:tailEnd/>
          </a:ln>
          <a:effectLst/>
        </p:spPr>
        <p:txBody>
          <a:bodyPr vert="horz" wrap="square" lIns="91938" tIns="45969" rIns="91938" bIns="4596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1622" name="Rectangle 6"/>
          <p:cNvSpPr>
            <a:spLocks noGrp="1" noChangeArrowheads="1"/>
          </p:cNvSpPr>
          <p:nvPr>
            <p:ph type="ftr" sz="quarter" idx="4"/>
          </p:nvPr>
        </p:nvSpPr>
        <p:spPr bwMode="auto">
          <a:xfrm>
            <a:off x="2" y="8843868"/>
            <a:ext cx="3057131" cy="465233"/>
          </a:xfrm>
          <a:prstGeom prst="rect">
            <a:avLst/>
          </a:prstGeom>
          <a:noFill/>
          <a:ln w="9525">
            <a:noFill/>
            <a:miter lim="800000"/>
            <a:headEnd/>
            <a:tailEnd/>
          </a:ln>
          <a:effectLst/>
        </p:spPr>
        <p:txBody>
          <a:bodyPr vert="horz" wrap="square" lIns="91938" tIns="45969" rIns="91938" bIns="45969" numCol="1" anchor="b" anchorCtr="0" compatLnSpc="1">
            <a:prstTxWarp prst="textNoShape">
              <a:avLst/>
            </a:prstTxWarp>
          </a:bodyPr>
          <a:lstStyle>
            <a:lvl1pPr>
              <a:defRPr sz="1200">
                <a:latin typeface="Times New Roman" pitchFamily="18" charset="0"/>
              </a:defRPr>
            </a:lvl1pPr>
          </a:lstStyle>
          <a:p>
            <a:pPr>
              <a:defRPr/>
            </a:pPr>
            <a:endParaRPr lang="en-GB"/>
          </a:p>
        </p:txBody>
      </p:sp>
      <p:sp>
        <p:nvSpPr>
          <p:cNvPr id="111623" name="Rectangle 7"/>
          <p:cNvSpPr>
            <a:spLocks noGrp="1" noChangeArrowheads="1"/>
          </p:cNvSpPr>
          <p:nvPr>
            <p:ph type="sldNum" sz="quarter" idx="5"/>
          </p:nvPr>
        </p:nvSpPr>
        <p:spPr bwMode="auto">
          <a:xfrm>
            <a:off x="3996132" y="8843868"/>
            <a:ext cx="3057131" cy="465233"/>
          </a:xfrm>
          <a:prstGeom prst="rect">
            <a:avLst/>
          </a:prstGeom>
          <a:noFill/>
          <a:ln w="9525">
            <a:noFill/>
            <a:miter lim="800000"/>
            <a:headEnd/>
            <a:tailEnd/>
          </a:ln>
          <a:effectLst/>
        </p:spPr>
        <p:txBody>
          <a:bodyPr vert="horz" wrap="square" lIns="91938" tIns="45969" rIns="91938" bIns="45969" numCol="1" anchor="b" anchorCtr="0" compatLnSpc="1">
            <a:prstTxWarp prst="textNoShape">
              <a:avLst/>
            </a:prstTxWarp>
          </a:bodyPr>
          <a:lstStyle>
            <a:lvl1pPr algn="r">
              <a:defRPr sz="1200">
                <a:latin typeface="Times New Roman" pitchFamily="18" charset="0"/>
              </a:defRPr>
            </a:lvl1pPr>
          </a:lstStyle>
          <a:p>
            <a:pPr>
              <a:defRPr/>
            </a:pPr>
            <a:fld id="{836E90AD-8E3D-4298-A0C5-ADD5A752DD71}" type="slidenum">
              <a:rPr lang="en-GB"/>
              <a:pPr>
                <a:defRPr/>
              </a:pPr>
              <a:t>‹#›</a:t>
            </a:fld>
            <a:endParaRPr lang="en-GB"/>
          </a:p>
        </p:txBody>
      </p:sp>
    </p:spTree>
    <p:extLst>
      <p:ext uri="{BB962C8B-B14F-4D97-AF65-F5344CB8AC3E}">
        <p14:creationId xmlns:p14="http://schemas.microsoft.com/office/powerpoint/2010/main" val="3238342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8500"/>
            <a:ext cx="6202363" cy="34893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6E90AD-8E3D-4298-A0C5-ADD5A752DD71}" type="slidenum">
              <a:rPr lang="en-GB" smtClean="0"/>
              <a:pPr>
                <a:defRPr/>
              </a:pPr>
              <a:t>1</a:t>
            </a:fld>
            <a:endParaRPr lang="en-GB"/>
          </a:p>
        </p:txBody>
      </p:sp>
    </p:spTree>
    <p:extLst>
      <p:ext uri="{BB962C8B-B14F-4D97-AF65-F5344CB8AC3E}">
        <p14:creationId xmlns:p14="http://schemas.microsoft.com/office/powerpoint/2010/main" val="101334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8500"/>
            <a:ext cx="6202363" cy="3489325"/>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36E90AD-8E3D-4298-A0C5-ADD5A752DD71}" type="slidenum">
              <a:rPr lang="en-GB" smtClean="0"/>
              <a:pPr>
                <a:defRPr/>
              </a:pPr>
              <a:t>5</a:t>
            </a:fld>
            <a:endParaRPr lang="en-GB"/>
          </a:p>
        </p:txBody>
      </p:sp>
    </p:spTree>
    <p:extLst>
      <p:ext uri="{BB962C8B-B14F-4D97-AF65-F5344CB8AC3E}">
        <p14:creationId xmlns:p14="http://schemas.microsoft.com/office/powerpoint/2010/main" val="511463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a:defRPr/>
            </a:pPr>
            <a:fld id="{836E90AD-8E3D-4298-A0C5-ADD5A752DD71}" type="slidenum">
              <a:rPr lang="en-GB" smtClean="0"/>
              <a:pPr>
                <a:defRPr/>
              </a:pPr>
              <a:t>7</a:t>
            </a:fld>
            <a:endParaRPr lang="en-GB"/>
          </a:p>
        </p:txBody>
      </p:sp>
    </p:spTree>
    <p:extLst>
      <p:ext uri="{BB962C8B-B14F-4D97-AF65-F5344CB8AC3E}">
        <p14:creationId xmlns:p14="http://schemas.microsoft.com/office/powerpoint/2010/main" val="464821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a:defRPr/>
            </a:pPr>
            <a:fld id="{836E90AD-8E3D-4298-A0C5-ADD5A752DD71}" type="slidenum">
              <a:rPr lang="en-GB" smtClean="0"/>
              <a:pPr>
                <a:defRPr/>
              </a:pPr>
              <a:t>8</a:t>
            </a:fld>
            <a:endParaRPr lang="en-GB"/>
          </a:p>
        </p:txBody>
      </p:sp>
    </p:spTree>
    <p:extLst>
      <p:ext uri="{BB962C8B-B14F-4D97-AF65-F5344CB8AC3E}">
        <p14:creationId xmlns:p14="http://schemas.microsoft.com/office/powerpoint/2010/main" val="3280768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802234-0B76-2B4B-8F74-5D973F3C4F11}" type="slidenum">
              <a:rPr lang="en-US" smtClean="0"/>
              <a:t>12</a:t>
            </a:fld>
            <a:endParaRPr lang="en-US"/>
          </a:p>
        </p:txBody>
      </p:sp>
    </p:spTree>
    <p:extLst>
      <p:ext uri="{BB962C8B-B14F-4D97-AF65-F5344CB8AC3E}">
        <p14:creationId xmlns:p14="http://schemas.microsoft.com/office/powerpoint/2010/main" val="1592214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4000"/>
              </a:lnSpc>
              <a:spcAft>
                <a:spcPts val="600"/>
              </a:spcAft>
              <a:buFont typeface="Arial" panose="020B0604020202020204" pitchFamily="34" charset="0"/>
              <a:buChar char="•"/>
            </a:pPr>
            <a:r>
              <a:rPr lang="en-IE" sz="1200" dirty="0"/>
              <a:t>locations for apartment development should be where public transportation, urban amenities is well organised and provided, or were close to employment locations. </a:t>
            </a:r>
          </a:p>
          <a:p>
            <a:pPr marL="285750" indent="-285750">
              <a:lnSpc>
                <a:spcPct val="114000"/>
              </a:lnSpc>
              <a:spcAft>
                <a:spcPts val="600"/>
              </a:spcAft>
              <a:buFont typeface="Arial" panose="020B0604020202020204" pitchFamily="34" charset="0"/>
              <a:buChar char="•"/>
            </a:pPr>
            <a:r>
              <a:rPr lang="en-IE" sz="1200" dirty="0"/>
              <a:t>This is the first time that the locations identified as suitable for apartment development were listed in Apartment Guidelines, and suggestions were provided for three types of location in cities and towns as shown in the table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45801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206500" y="3648076"/>
            <a:ext cx="97536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206500" y="3648076"/>
            <a:ext cx="3048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1625600" y="3886200"/>
            <a:ext cx="9144000" cy="990600"/>
          </a:xfrm>
        </p:spPr>
        <p:txBody>
          <a:bodyPr anchor="t"/>
          <a:lstStyle>
            <a:lvl1pPr algn="r">
              <a:defRPr sz="3200">
                <a:solidFill>
                  <a:schemeClr val="tx1"/>
                </a:solidFill>
              </a:defRPr>
            </a:lvl1pPr>
          </a:lstStyle>
          <a:p>
            <a:r>
              <a:rPr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0" name="Date Placeholder 27"/>
          <p:cNvSpPr>
            <a:spLocks noGrp="1"/>
          </p:cNvSpPr>
          <p:nvPr>
            <p:ph type="dt" sz="half" idx="10"/>
          </p:nvPr>
        </p:nvSpPr>
        <p:spPr>
          <a:xfrm>
            <a:off x="8534400" y="6354763"/>
            <a:ext cx="3048000" cy="366712"/>
          </a:xfrm>
        </p:spPr>
        <p:txBody>
          <a:bodyPr/>
          <a:lstStyle>
            <a:lvl1pPr>
              <a:defRPr sz="1400"/>
            </a:lvl1pPr>
          </a:lstStyle>
          <a:p>
            <a:pPr>
              <a:defRPr/>
            </a:pPr>
            <a:endParaRPr lang="en-GB"/>
          </a:p>
        </p:txBody>
      </p:sp>
      <p:sp>
        <p:nvSpPr>
          <p:cNvPr id="11" name="Footer Placeholder 16"/>
          <p:cNvSpPr>
            <a:spLocks noGrp="1"/>
          </p:cNvSpPr>
          <p:nvPr>
            <p:ph type="ftr" sz="quarter" idx="11"/>
          </p:nvPr>
        </p:nvSpPr>
        <p:spPr>
          <a:xfrm>
            <a:off x="3865033" y="6354763"/>
            <a:ext cx="4633384" cy="366712"/>
          </a:xfrm>
        </p:spPr>
        <p:txBody>
          <a:bodyPr/>
          <a:lstStyle>
            <a:lvl1pPr>
              <a:defRPr/>
            </a:lvl1pPr>
          </a:lstStyle>
          <a:p>
            <a:pPr>
              <a:defRPr/>
            </a:pPr>
            <a:endParaRPr lang="en-GB"/>
          </a:p>
        </p:txBody>
      </p:sp>
      <p:sp>
        <p:nvSpPr>
          <p:cNvPr id="12" name="Slide Number Placeholder 28"/>
          <p:cNvSpPr>
            <a:spLocks noGrp="1"/>
          </p:cNvSpPr>
          <p:nvPr>
            <p:ph type="sldNum" sz="quarter" idx="12"/>
          </p:nvPr>
        </p:nvSpPr>
        <p:spPr>
          <a:xfrm>
            <a:off x="1621367" y="6354763"/>
            <a:ext cx="1625600" cy="366712"/>
          </a:xfrm>
        </p:spPr>
        <p:txBody>
          <a:bodyPr/>
          <a:lstStyle>
            <a:lvl1pPr>
              <a:defRPr/>
            </a:lvl1pPr>
          </a:lstStyle>
          <a:p>
            <a:pPr>
              <a:defRPr/>
            </a:pPr>
            <a:fld id="{6B0ED085-41F2-424D-A2AE-D7C9D383B462}" type="slidenum">
              <a:rPr lang="en-GB"/>
              <a:pPr>
                <a:defRPr/>
              </a:pPr>
              <a:t>‹#›</a:t>
            </a:fld>
            <a:endParaRPr lang="en-GB"/>
          </a:p>
        </p:txBody>
      </p:sp>
    </p:spTree>
    <p:extLst>
      <p:ext uri="{BB962C8B-B14F-4D97-AF65-F5344CB8AC3E}">
        <p14:creationId xmlns:p14="http://schemas.microsoft.com/office/powerpoint/2010/main" val="169745796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B2C1CAA8-AE7D-4432-806D-735A6ADBD841}" type="slidenum">
              <a:rPr lang="en-GB"/>
              <a:pPr>
                <a:defRPr/>
              </a:pPr>
              <a:t>‹#›</a:t>
            </a:fld>
            <a:endParaRPr lang="en-GB"/>
          </a:p>
        </p:txBody>
      </p:sp>
    </p:spTree>
    <p:extLst>
      <p:ext uri="{BB962C8B-B14F-4D97-AF65-F5344CB8AC3E}">
        <p14:creationId xmlns:p14="http://schemas.microsoft.com/office/powerpoint/2010/main" val="150058775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5" name="Isosceles Triangle 4"/>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Straight Connector 14"/>
          <p:cNvSpPr>
            <a:spLocks noChangeShapeType="1"/>
          </p:cNvSpPr>
          <p:nvPr/>
        </p:nvSpPr>
        <p:spPr bwMode="auto">
          <a:xfrm rot="5400000">
            <a:off x="5816071"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CE2E4F4-F62B-4F12-AA0E-7CCA151B682B}" type="slidenum">
              <a:rPr lang="en-GB"/>
              <a:pPr>
                <a:defRPr/>
              </a:pPr>
              <a:t>‹#›</a:t>
            </a:fld>
            <a:endParaRPr lang="en-GB"/>
          </a:p>
        </p:txBody>
      </p:sp>
    </p:spTree>
    <p:extLst>
      <p:ext uri="{BB962C8B-B14F-4D97-AF65-F5344CB8AC3E}">
        <p14:creationId xmlns:p14="http://schemas.microsoft.com/office/powerpoint/2010/main" val="91373930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endParaRPr lang="en-IE"/>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a:xfrm>
            <a:off x="914400" y="6248400"/>
            <a:ext cx="2540000" cy="457200"/>
          </a:xfrm>
        </p:spPr>
        <p:txBody>
          <a:bodyPr/>
          <a:lstStyle>
            <a:lvl1pPr>
              <a:defRPr/>
            </a:lvl1pPr>
          </a:lstStyle>
          <a:p>
            <a:pPr>
              <a:defRPr/>
            </a:pPr>
            <a:fld id="{A2081F38-3CA4-4A02-A764-9B9E88DE3975}" type="datetime1">
              <a:rPr lang="en-US"/>
              <a:pPr>
                <a:defRPr/>
              </a:pPr>
              <a:t>5/18/2023</a:t>
            </a:fld>
            <a:endParaRPr lang="en-US"/>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pPr>
              <a:defRPr/>
            </a:pPr>
            <a:fld id="{21B3CF35-F87E-433A-AB89-7FAE2399E1B8}" type="slidenum">
              <a:rPr lang="en-US"/>
              <a:pPr>
                <a:defRPr/>
              </a:pPr>
              <a:t>‹#›</a:t>
            </a:fld>
            <a:endParaRPr lang="en-US"/>
          </a:p>
        </p:txBody>
      </p:sp>
    </p:spTree>
    <p:extLst>
      <p:ext uri="{BB962C8B-B14F-4D97-AF65-F5344CB8AC3E}">
        <p14:creationId xmlns:p14="http://schemas.microsoft.com/office/powerpoint/2010/main" val="1356924767"/>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9888B6D7-9D3F-49D7-BACE-73A9D1149A74}"/>
              </a:ext>
            </a:extLst>
          </p:cNvPr>
          <p:cNvSpPr>
            <a:spLocks noGrp="1"/>
          </p:cNvSpPr>
          <p:nvPr>
            <p:ph type="dt" sz="half" idx="10"/>
          </p:nvPr>
        </p:nvSpPr>
        <p:spPr/>
        <p:txBody>
          <a:bodyPr/>
          <a:lstStyle/>
          <a:p>
            <a:fld id="{6489D9C7-5DC6-4263-87FF-7C99F6FB63C3}" type="datetime1">
              <a:rPr lang="zh-CN" altLang="en-US" smtClean="0"/>
              <a:pPr/>
              <a:t>2023/5/18</a:t>
            </a:fld>
            <a:endParaRPr lang="zh-CN" altLang="en-US"/>
          </a:p>
        </p:txBody>
      </p:sp>
      <p:sp>
        <p:nvSpPr>
          <p:cNvPr id="4" name="页脚占位符 3">
            <a:extLst>
              <a:ext uri="{FF2B5EF4-FFF2-40B4-BE49-F238E27FC236}">
                <a16:creationId xmlns:a16="http://schemas.microsoft.com/office/drawing/2014/main" id="{7AC997A4-1DD8-4731-B9FD-42398A20FF85}"/>
              </a:ext>
            </a:extLst>
          </p:cNvPr>
          <p:cNvSpPr>
            <a:spLocks noGrp="1"/>
          </p:cNvSpPr>
          <p:nvPr>
            <p:ph type="ftr" sz="quarter" idx="11"/>
          </p:nvPr>
        </p:nvSpPr>
        <p:spPr/>
        <p:txBody>
          <a:bodyPr/>
          <a:lstStyle/>
          <a:p>
            <a:r>
              <a:rPr lang="en-US" altLang="zh-CN"/>
              <a:t>www.islide.cc</a:t>
            </a:r>
            <a:endParaRPr lang="zh-CN" altLang="en-US" dirty="0"/>
          </a:p>
        </p:txBody>
      </p:sp>
      <p:sp>
        <p:nvSpPr>
          <p:cNvPr id="5" name="灯片编号占位符 4">
            <a:extLst>
              <a:ext uri="{FF2B5EF4-FFF2-40B4-BE49-F238E27FC236}">
                <a16:creationId xmlns:a16="http://schemas.microsoft.com/office/drawing/2014/main" id="{DBA9825E-1876-42AD-ABCF-E0E100F351CA}"/>
              </a:ext>
            </a:extLst>
          </p:cNvPr>
          <p:cNvSpPr>
            <a:spLocks noGrp="1"/>
          </p:cNvSpPr>
          <p:nvPr>
            <p:ph type="sldNum" sz="quarter" idx="12"/>
          </p:nvPr>
        </p:nvSpPr>
        <p:spPr/>
        <p:txBody>
          <a:bodyPr/>
          <a:lstStyle/>
          <a:p>
            <a:fld id="{5DD3DB80-B894-403A-B48E-6FDC1A72010E}" type="slidenum">
              <a:rPr lang="zh-CN" altLang="en-US" smtClean="0"/>
              <a:pPr/>
              <a:t>‹#›</a:t>
            </a:fld>
            <a:endParaRPr lang="zh-CN" altLang="en-US"/>
          </a:p>
        </p:txBody>
      </p:sp>
      <p:sp>
        <p:nvSpPr>
          <p:cNvPr id="6" name="标题 5">
            <a:extLst>
              <a:ext uri="{FF2B5EF4-FFF2-40B4-BE49-F238E27FC236}">
                <a16:creationId xmlns:a16="http://schemas.microsoft.com/office/drawing/2014/main" id="{D124F9DB-C87A-423F-9657-38C7A2901430}"/>
              </a:ext>
            </a:extLst>
          </p:cNvPr>
          <p:cNvSpPr>
            <a:spLocks noGrp="1"/>
          </p:cNvSpPr>
          <p:nvPr>
            <p:ph type="title" hasCustomPrompt="1"/>
          </p:nvPr>
        </p:nvSpPr>
        <p:spPr/>
        <p:txBody>
          <a:bodyPr/>
          <a:lstStyle>
            <a:lvl1pPr>
              <a:defRPr/>
            </a:lvl1pPr>
          </a:lstStyle>
          <a:p>
            <a:r>
              <a:rPr lang="en-US" altLang="zh-CN" dirty="0"/>
              <a:t>Click to edit Master title style</a:t>
            </a:r>
            <a:endParaRPr lang="zh-CN" altLang="en-US" dirty="0"/>
          </a:p>
        </p:txBody>
      </p:sp>
      <p:sp>
        <p:nvSpPr>
          <p:cNvPr id="8" name="内容占位符 7">
            <a:extLst>
              <a:ext uri="{FF2B5EF4-FFF2-40B4-BE49-F238E27FC236}">
                <a16:creationId xmlns:a16="http://schemas.microsoft.com/office/drawing/2014/main" id="{2070191C-4093-409C-8FD5-7369A79637AD}"/>
              </a:ext>
            </a:extLst>
          </p:cNvPr>
          <p:cNvSpPr>
            <a:spLocks noGrp="1"/>
          </p:cNvSpPr>
          <p:nvPr>
            <p:ph sz="quarter" idx="13" hasCustomPrompt="1"/>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397809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219200"/>
            <a:ext cx="109728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53A118FA-8759-45E8-8D57-3480B7C102C6}" type="slidenum">
              <a:rPr lang="en-GB"/>
              <a:pPr>
                <a:defRPr/>
              </a:pPr>
              <a:t>‹#›</a:t>
            </a:fld>
            <a:endParaRPr lang="en-GB"/>
          </a:p>
        </p:txBody>
      </p:sp>
    </p:spTree>
    <p:extLst>
      <p:ext uri="{BB962C8B-B14F-4D97-AF65-F5344CB8AC3E}">
        <p14:creationId xmlns:p14="http://schemas.microsoft.com/office/powerpoint/2010/main" val="78663246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219200" y="2819401"/>
            <a:ext cx="97536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1219200" y="2819401"/>
            <a:ext cx="3048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25600" y="2971800"/>
            <a:ext cx="9144000" cy="1066800"/>
          </a:xfrm>
        </p:spPr>
        <p:txBody>
          <a:bodyPr anchor="t"/>
          <a:lstStyle>
            <a:lvl1pPr algn="r">
              <a:buNone/>
              <a:defRPr sz="3200" b="0" cap="none" baseline="0"/>
            </a:lvl1pPr>
          </a:lstStyle>
          <a:p>
            <a:r>
              <a:rPr lang="en-US"/>
              <a:t>Click to edit Master title style</a:t>
            </a:r>
          </a:p>
        </p:txBody>
      </p:sp>
      <p:sp>
        <p:nvSpPr>
          <p:cNvPr id="3" name="Text Placeholder 2"/>
          <p:cNvSpPr>
            <a:spLocks noGrp="1"/>
          </p:cNvSpPr>
          <p:nvPr>
            <p:ph type="body" idx="1"/>
          </p:nvPr>
        </p:nvSpPr>
        <p:spPr>
          <a:xfrm>
            <a:off x="1727200" y="4267200"/>
            <a:ext cx="90424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a:xfrm>
            <a:off x="8534400" y="6354763"/>
            <a:ext cx="3048000" cy="366712"/>
          </a:xfrm>
        </p:spPr>
        <p:txBody>
          <a:bodyPr/>
          <a:lstStyle>
            <a:lvl1pPr>
              <a:defRPr/>
            </a:lvl1pPr>
          </a:lstStyle>
          <a:p>
            <a:pPr>
              <a:defRPr/>
            </a:pPr>
            <a:endParaRPr lang="en-GB"/>
          </a:p>
        </p:txBody>
      </p:sp>
      <p:sp>
        <p:nvSpPr>
          <p:cNvPr id="7" name="Footer Placeholder 4"/>
          <p:cNvSpPr>
            <a:spLocks noGrp="1"/>
          </p:cNvSpPr>
          <p:nvPr>
            <p:ph type="ftr" sz="quarter" idx="11"/>
          </p:nvPr>
        </p:nvSpPr>
        <p:spPr>
          <a:xfrm>
            <a:off x="3865033" y="6354763"/>
            <a:ext cx="4633384" cy="366712"/>
          </a:xfrm>
        </p:spPr>
        <p:txBody>
          <a:bodyPr/>
          <a:lstStyle>
            <a:lvl1pPr>
              <a:defRPr/>
            </a:lvl1pPr>
          </a:lstStyle>
          <a:p>
            <a:pPr>
              <a:defRPr/>
            </a:pPr>
            <a:endParaRPr lang="en-GB"/>
          </a:p>
        </p:txBody>
      </p:sp>
      <p:sp>
        <p:nvSpPr>
          <p:cNvPr id="8" name="Slide Number Placeholder 5"/>
          <p:cNvSpPr>
            <a:spLocks noGrp="1"/>
          </p:cNvSpPr>
          <p:nvPr>
            <p:ph type="sldNum" sz="quarter" idx="12"/>
          </p:nvPr>
        </p:nvSpPr>
        <p:spPr>
          <a:xfrm>
            <a:off x="1426634" y="6354763"/>
            <a:ext cx="2027767" cy="366712"/>
          </a:xfrm>
        </p:spPr>
        <p:txBody>
          <a:bodyPr/>
          <a:lstStyle>
            <a:lvl1pPr>
              <a:defRPr/>
            </a:lvl1pPr>
          </a:lstStyle>
          <a:p>
            <a:pPr>
              <a:defRPr/>
            </a:pPr>
            <a:fld id="{30EE61FD-BD89-4433-B1B1-89AE25721E20}" type="slidenum">
              <a:rPr lang="en-GB"/>
              <a:pPr>
                <a:defRPr/>
              </a:pPr>
              <a:t>‹#›</a:t>
            </a:fld>
            <a:endParaRPr lang="en-GB"/>
          </a:p>
        </p:txBody>
      </p:sp>
    </p:spTree>
    <p:extLst>
      <p:ext uri="{BB962C8B-B14F-4D97-AF65-F5344CB8AC3E}">
        <p14:creationId xmlns:p14="http://schemas.microsoft.com/office/powerpoint/2010/main" val="2742218981"/>
      </p:ext>
    </p:extLst>
  </p:cSld>
  <p:clrMapOvr>
    <a:overrideClrMapping bg1="dk1" tx1="lt1" bg2="dk2" tx2="lt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lang="en-US"/>
              <a:t>Click to edit Master title style</a:t>
            </a:r>
          </a:p>
        </p:txBody>
      </p:sp>
      <p:sp>
        <p:nvSpPr>
          <p:cNvPr id="9" name="Content Placeholder 8"/>
          <p:cNvSpPr>
            <a:spLocks noGrp="1"/>
          </p:cNvSpPr>
          <p:nvPr>
            <p:ph sz="quarter" idx="1"/>
          </p:nvPr>
        </p:nvSpPr>
        <p:spPr>
          <a:xfrm>
            <a:off x="609600" y="1219200"/>
            <a:ext cx="5388864"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176264" y="1216152"/>
            <a:ext cx="5388864"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03DDAAF4-D131-4917-9C48-A303D0744943}" type="slidenum">
              <a:rPr lang="en-GB"/>
              <a:pPr>
                <a:defRPr/>
              </a:pPr>
              <a:t>‹#›</a:t>
            </a:fld>
            <a:endParaRPr lang="en-GB"/>
          </a:p>
        </p:txBody>
      </p:sp>
    </p:spTree>
    <p:extLst>
      <p:ext uri="{BB962C8B-B14F-4D97-AF65-F5344CB8AC3E}">
        <p14:creationId xmlns:p14="http://schemas.microsoft.com/office/powerpoint/2010/main" val="136646802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quarter" idx="2"/>
          </p:nvPr>
        </p:nvSpPr>
        <p:spPr>
          <a:xfrm>
            <a:off x="609600" y="2133600"/>
            <a:ext cx="53848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197600" y="2133600"/>
            <a:ext cx="53848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endParaRPr lang="en-GB"/>
          </a:p>
        </p:txBody>
      </p:sp>
      <p:sp>
        <p:nvSpPr>
          <p:cNvPr id="8" name="Footer Placeholder 2"/>
          <p:cNvSpPr>
            <a:spLocks noGrp="1"/>
          </p:cNvSpPr>
          <p:nvPr>
            <p:ph type="ftr" sz="quarter" idx="11"/>
          </p:nvPr>
        </p:nvSpPr>
        <p:spPr/>
        <p:txBody>
          <a:bodyPr/>
          <a:lstStyle>
            <a:lvl1pPr>
              <a:defRPr/>
            </a:lvl1pPr>
          </a:lstStyle>
          <a:p>
            <a:pPr>
              <a:defRPr/>
            </a:pPr>
            <a:endParaRPr lang="en-GB"/>
          </a:p>
        </p:txBody>
      </p:sp>
      <p:sp>
        <p:nvSpPr>
          <p:cNvPr id="9" name="Slide Number Placeholder 22"/>
          <p:cNvSpPr>
            <a:spLocks noGrp="1"/>
          </p:cNvSpPr>
          <p:nvPr>
            <p:ph type="sldNum" sz="quarter" idx="12"/>
          </p:nvPr>
        </p:nvSpPr>
        <p:spPr/>
        <p:txBody>
          <a:bodyPr/>
          <a:lstStyle>
            <a:lvl1pPr>
              <a:defRPr/>
            </a:lvl1pPr>
          </a:lstStyle>
          <a:p>
            <a:pPr>
              <a:defRPr/>
            </a:pPr>
            <a:fld id="{B50D68F5-AEED-46BF-9C09-12583DF68CC7}" type="slidenum">
              <a:rPr lang="en-GB"/>
              <a:pPr>
                <a:defRPr/>
              </a:pPr>
              <a:t>‹#›</a:t>
            </a:fld>
            <a:endParaRPr lang="en-GB"/>
          </a:p>
        </p:txBody>
      </p:sp>
    </p:spTree>
    <p:extLst>
      <p:ext uri="{BB962C8B-B14F-4D97-AF65-F5344CB8AC3E}">
        <p14:creationId xmlns:p14="http://schemas.microsoft.com/office/powerpoint/2010/main" val="414940967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228600"/>
            <a:ext cx="10972800" cy="9144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4"/>
          <p:cNvSpPr>
            <a:spLocks noGrp="1"/>
          </p:cNvSpPr>
          <p:nvPr>
            <p:ph type="sldNum" sz="quarter" idx="12"/>
          </p:nvPr>
        </p:nvSpPr>
        <p:spPr/>
        <p:txBody>
          <a:bodyPr/>
          <a:lstStyle>
            <a:lvl1pPr>
              <a:defRPr/>
            </a:lvl1pPr>
          </a:lstStyle>
          <a:p>
            <a:pPr>
              <a:defRPr/>
            </a:pPr>
            <a:fld id="{7349168E-9C06-475E-92A8-887E81A0BF65}" type="slidenum">
              <a:rPr lang="en-GB"/>
              <a:pPr>
                <a:defRPr/>
              </a:pPr>
              <a:t>‹#›</a:t>
            </a:fld>
            <a:endParaRPr lang="en-GB"/>
          </a:p>
        </p:txBody>
      </p:sp>
    </p:spTree>
    <p:extLst>
      <p:ext uri="{BB962C8B-B14F-4D97-AF65-F5344CB8AC3E}">
        <p14:creationId xmlns:p14="http://schemas.microsoft.com/office/powerpoint/2010/main" val="257753049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3" name="Isosceles Triangle 2"/>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lstStyle>
          <a:p>
            <a:pPr>
              <a:defRPr/>
            </a:pPr>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3"/>
          <p:cNvSpPr>
            <a:spLocks noGrp="1"/>
          </p:cNvSpPr>
          <p:nvPr>
            <p:ph type="sldNum" sz="quarter" idx="12"/>
          </p:nvPr>
        </p:nvSpPr>
        <p:spPr/>
        <p:txBody>
          <a:bodyPr/>
          <a:lstStyle>
            <a:lvl1pPr>
              <a:defRPr/>
            </a:lvl1pPr>
          </a:lstStyle>
          <a:p>
            <a:pPr>
              <a:defRPr/>
            </a:pPr>
            <a:fld id="{8960511F-EACF-4F30-B3D8-8E4EC6C1BED2}" type="slidenum">
              <a:rPr lang="en-GB"/>
              <a:pPr>
                <a:defRPr/>
              </a:pPr>
              <a:t>‹#›</a:t>
            </a:fld>
            <a:endParaRPr lang="en-GB"/>
          </a:p>
        </p:txBody>
      </p:sp>
    </p:spTree>
    <p:extLst>
      <p:ext uri="{BB962C8B-B14F-4D97-AF65-F5344CB8AC3E}">
        <p14:creationId xmlns:p14="http://schemas.microsoft.com/office/powerpoint/2010/main" val="271788991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6" name="Straight Connector 11"/>
          <p:cNvSpPr>
            <a:spLocks noChangeShapeType="1"/>
          </p:cNvSpPr>
          <p:nvPr/>
        </p:nvSpPr>
        <p:spPr bwMode="auto">
          <a:xfrm rot="5400000">
            <a:off x="5220229"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7" name="Isosceles Triangle 6"/>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432800" y="304800"/>
            <a:ext cx="3352800" cy="838200"/>
          </a:xfrm>
        </p:spPr>
        <p:txBody>
          <a:bodyPr>
            <a:noAutofit/>
          </a:bodyPr>
          <a:lstStyle>
            <a:lvl1pPr algn="l">
              <a:buNone/>
              <a:defRPr sz="2000" b="1">
                <a:solidFill>
                  <a:schemeClr val="tx2"/>
                </a:solidFill>
                <a:latin typeface="+mn-lt"/>
                <a:ea typeface="+mn-ea"/>
                <a:cs typeface="+mn-cs"/>
              </a:defRPr>
            </a:lvl1pPr>
          </a:lstStyle>
          <a:p>
            <a:r>
              <a:rPr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2" name="Content Placeholder 11"/>
          <p:cNvSpPr>
            <a:spLocks noGrp="1"/>
          </p:cNvSpPr>
          <p:nvPr>
            <p:ph sz="quarter" idx="1"/>
          </p:nvPr>
        </p:nvSpPr>
        <p:spPr>
          <a:xfrm>
            <a:off x="406400" y="304800"/>
            <a:ext cx="762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p:txBody>
          <a:bodyPr/>
          <a:lstStyle>
            <a:lvl1pPr>
              <a:defRPr/>
            </a:lvl1pPr>
          </a:lstStyle>
          <a:p>
            <a:pPr>
              <a:defRPr/>
            </a:pPr>
            <a:endParaRPr lang="en-GB"/>
          </a:p>
        </p:txBody>
      </p:sp>
      <p:sp>
        <p:nvSpPr>
          <p:cNvPr id="9" name="Footer Placeholder 5"/>
          <p:cNvSpPr>
            <a:spLocks noGrp="1"/>
          </p:cNvSpPr>
          <p:nvPr>
            <p:ph type="ftr" sz="quarter" idx="11"/>
          </p:nvPr>
        </p:nvSpPr>
        <p:spPr/>
        <p:txBody>
          <a:bodyPr/>
          <a:lstStyle>
            <a:lvl1pPr>
              <a:defRPr/>
            </a:lvl1pPr>
          </a:lstStyle>
          <a:p>
            <a:pPr>
              <a:defRPr/>
            </a:pPr>
            <a:endParaRPr lang="en-GB"/>
          </a:p>
        </p:txBody>
      </p:sp>
      <p:sp>
        <p:nvSpPr>
          <p:cNvPr id="10" name="Slide Number Placeholder 6"/>
          <p:cNvSpPr>
            <a:spLocks noGrp="1"/>
          </p:cNvSpPr>
          <p:nvPr>
            <p:ph type="sldNum" sz="quarter" idx="12"/>
          </p:nvPr>
        </p:nvSpPr>
        <p:spPr/>
        <p:txBody>
          <a:bodyPr/>
          <a:lstStyle>
            <a:lvl1pPr>
              <a:defRPr/>
            </a:lvl1pPr>
          </a:lstStyle>
          <a:p>
            <a:pPr>
              <a:defRPr/>
            </a:pPr>
            <a:fld id="{335EC9B2-DFB4-4274-BB37-A9FC0DCBB4E2}" type="slidenum">
              <a:rPr lang="en-GB"/>
              <a:pPr>
                <a:defRPr/>
              </a:pPr>
              <a:t>‹#›</a:t>
            </a:fld>
            <a:endParaRPr lang="en-GB"/>
          </a:p>
        </p:txBody>
      </p:sp>
    </p:spTree>
    <p:extLst>
      <p:ext uri="{BB962C8B-B14F-4D97-AF65-F5344CB8AC3E}">
        <p14:creationId xmlns:p14="http://schemas.microsoft.com/office/powerpoint/2010/main" val="3659326495"/>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6" name="Isosceles Triangle 5"/>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09601" y="500063"/>
            <a:ext cx="24341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600" y="1219200"/>
            <a:ext cx="109728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GB"/>
          </a:p>
        </p:txBody>
      </p:sp>
      <p:sp>
        <p:nvSpPr>
          <p:cNvPr id="9" name="Footer Placeholder 5"/>
          <p:cNvSpPr>
            <a:spLocks noGrp="1"/>
          </p:cNvSpPr>
          <p:nvPr>
            <p:ph type="ftr" sz="quarter" idx="11"/>
          </p:nvPr>
        </p:nvSpPr>
        <p:spPr/>
        <p:txBody>
          <a:bodyPr/>
          <a:lstStyle>
            <a:lvl1pPr>
              <a:defRPr/>
            </a:lvl1pPr>
          </a:lstStyle>
          <a:p>
            <a:pPr>
              <a:defRPr/>
            </a:pPr>
            <a:endParaRPr lang="en-GB"/>
          </a:p>
        </p:txBody>
      </p:sp>
      <p:sp>
        <p:nvSpPr>
          <p:cNvPr id="10" name="Slide Number Placeholder 6"/>
          <p:cNvSpPr>
            <a:spLocks noGrp="1"/>
          </p:cNvSpPr>
          <p:nvPr>
            <p:ph type="sldNum" sz="quarter" idx="12"/>
          </p:nvPr>
        </p:nvSpPr>
        <p:spPr/>
        <p:txBody>
          <a:bodyPr/>
          <a:lstStyle>
            <a:lvl1pPr>
              <a:defRPr/>
            </a:lvl1pPr>
          </a:lstStyle>
          <a:p>
            <a:pPr>
              <a:defRPr/>
            </a:pPr>
            <a:fld id="{973B059B-FB62-4730-AD9F-9615A1964068}" type="slidenum">
              <a:rPr lang="en-GB"/>
              <a:pPr>
                <a:defRPr/>
              </a:pPr>
              <a:t>‹#›</a:t>
            </a:fld>
            <a:endParaRPr lang="en-GB"/>
          </a:p>
        </p:txBody>
      </p:sp>
    </p:spTree>
    <p:extLst>
      <p:ext uri="{BB962C8B-B14F-4D97-AF65-F5344CB8AC3E}">
        <p14:creationId xmlns:p14="http://schemas.microsoft.com/office/powerpoint/2010/main" val="1051996540"/>
      </p:ext>
    </p:extLst>
  </p:cSld>
  <p:clrMapOvr>
    <a:overrideClrMapping bg1="dk1" tx1="lt1" bg2="dk2" tx2="lt2" accent1="accent1" accent2="accent2" accent3="accent3" accent4="accent4" accent5="accent5" accent6="accent6" hlink="hlink" folHlink="folHlink"/>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52400"/>
            <a:ext cx="1097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09600" y="1219200"/>
            <a:ext cx="109728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8534401" y="6356351"/>
            <a:ext cx="3052233" cy="365125"/>
          </a:xfrm>
          <a:prstGeom prst="rect">
            <a:avLst/>
          </a:prstGeom>
        </p:spPr>
        <p:txBody>
          <a:bodyPr vert="horz"/>
          <a:lstStyle>
            <a:lvl1pPr algn="l" eaLnBrk="1" latinLnBrk="0" hangingPunct="1">
              <a:defRPr kumimoji="0" sz="1400">
                <a:solidFill>
                  <a:schemeClr val="tx2"/>
                </a:solidFill>
              </a:defRPr>
            </a:lvl1pPr>
          </a:lstStyle>
          <a:p>
            <a:pPr>
              <a:defRPr/>
            </a:pPr>
            <a:endParaRPr lang="en-GB"/>
          </a:p>
        </p:txBody>
      </p:sp>
      <p:sp>
        <p:nvSpPr>
          <p:cNvPr id="3" name="Footer Placeholder 2"/>
          <p:cNvSpPr>
            <a:spLocks noGrp="1"/>
          </p:cNvSpPr>
          <p:nvPr>
            <p:ph type="ftr" sz="quarter" idx="3"/>
          </p:nvPr>
        </p:nvSpPr>
        <p:spPr>
          <a:xfrm>
            <a:off x="3865033" y="6356351"/>
            <a:ext cx="4673600" cy="365125"/>
          </a:xfrm>
          <a:prstGeom prst="rect">
            <a:avLst/>
          </a:prstGeom>
        </p:spPr>
        <p:txBody>
          <a:bodyPr vert="horz"/>
          <a:lstStyle>
            <a:lvl1pPr algn="r" eaLnBrk="1" latinLnBrk="0" hangingPunct="1">
              <a:defRPr kumimoji="0" sz="1400">
                <a:solidFill>
                  <a:schemeClr val="tx2"/>
                </a:solidFill>
              </a:defRPr>
            </a:lvl1pPr>
          </a:lstStyle>
          <a:p>
            <a:pPr>
              <a:defRPr/>
            </a:pPr>
            <a:endParaRPr lang="en-GB"/>
          </a:p>
        </p:txBody>
      </p:sp>
      <p:sp>
        <p:nvSpPr>
          <p:cNvPr id="23" name="Slide Number Placeholder 22"/>
          <p:cNvSpPr>
            <a:spLocks noGrp="1"/>
          </p:cNvSpPr>
          <p:nvPr>
            <p:ph type="sldNum" sz="quarter" idx="4"/>
          </p:nvPr>
        </p:nvSpPr>
        <p:spPr>
          <a:xfrm>
            <a:off x="817033" y="6356351"/>
            <a:ext cx="2641600" cy="365125"/>
          </a:xfrm>
          <a:prstGeom prst="rect">
            <a:avLst/>
          </a:prstGeom>
        </p:spPr>
        <p:txBody>
          <a:bodyPr vert="horz"/>
          <a:lstStyle>
            <a:lvl1pPr algn="l" eaLnBrk="1" latinLnBrk="0" hangingPunct="1">
              <a:defRPr kumimoji="0" sz="1400">
                <a:solidFill>
                  <a:schemeClr val="tx2"/>
                </a:solidFill>
              </a:defRPr>
            </a:lvl1pPr>
          </a:lstStyle>
          <a:p>
            <a:pPr>
              <a:defRPr/>
            </a:pPr>
            <a:fld id="{3E39FF1D-AE8A-450C-8E42-7BD4EABADC69}" type="slidenum">
              <a:rPr lang="en-GB"/>
              <a:pPr>
                <a:defRPr/>
              </a:pPr>
              <a:t>‹#›</a:t>
            </a:fld>
            <a:endParaRPr lang="en-GB"/>
          </a:p>
        </p:txBody>
      </p:sp>
      <p:sp>
        <p:nvSpPr>
          <p:cNvPr id="1031" name="Straight Connector 27"/>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032" name="Straight Connector 28"/>
          <p:cNvSpPr>
            <a:spLocks noChangeShapeType="1"/>
          </p:cNvSpPr>
          <p:nvPr/>
        </p:nvSpPr>
        <p:spPr bwMode="auto">
          <a:xfrm>
            <a:off x="609600" y="1143000"/>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0" name="Isosceles Triangle 9"/>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017" r:id="rId1"/>
    <p:sldLayoutId id="2147484013" r:id="rId2"/>
    <p:sldLayoutId id="2147484018" r:id="rId3"/>
    <p:sldLayoutId id="2147484014" r:id="rId4"/>
    <p:sldLayoutId id="2147484015" r:id="rId5"/>
    <p:sldLayoutId id="2147484019" r:id="rId6"/>
    <p:sldLayoutId id="2147484020" r:id="rId7"/>
    <p:sldLayoutId id="2147484021" r:id="rId8"/>
    <p:sldLayoutId id="2147484022" r:id="rId9"/>
    <p:sldLayoutId id="2147484016" r:id="rId10"/>
    <p:sldLayoutId id="2147484023" r:id="rId11"/>
    <p:sldLayoutId id="2147484024" r:id="rId12"/>
    <p:sldLayoutId id="2147484025" r:id="rId13"/>
  </p:sldLayoutIdLst>
  <p:transition spd="slow"/>
  <p:hf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11.jpg"/><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10.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image" Target="../media/image13.jpg"/><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T6aObGt0yQ?feature=oembe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911425" y="1600201"/>
            <a:ext cx="9069190" cy="1828800"/>
          </a:xfrm>
        </p:spPr>
        <p:txBody>
          <a:bodyPr/>
          <a:lstStyle/>
          <a:p>
            <a:pPr eaLnBrk="1" hangingPunct="1"/>
            <a:r>
              <a:rPr lang="en-IE" b="1" dirty="0"/>
              <a:t>Putting the Blame on Planning: </a:t>
            </a:r>
            <a:br>
              <a:rPr lang="en-IE" b="1" dirty="0"/>
            </a:br>
            <a:r>
              <a:rPr lang="en-IE" b="1" dirty="0"/>
              <a:t>Housing Crisis and Reform in Ireland</a:t>
            </a:r>
            <a:br>
              <a:rPr lang="en-IE" b="1" dirty="0"/>
            </a:br>
            <a:endParaRPr lang="en-GB" sz="2200" b="1" dirty="0"/>
          </a:p>
        </p:txBody>
      </p:sp>
      <p:sp>
        <p:nvSpPr>
          <p:cNvPr id="9219" name="Rectangle 3"/>
          <p:cNvSpPr>
            <a:spLocks noGrp="1" noChangeArrowheads="1"/>
          </p:cNvSpPr>
          <p:nvPr>
            <p:ph type="subTitle" idx="1"/>
          </p:nvPr>
        </p:nvSpPr>
        <p:spPr/>
        <p:txBody>
          <a:bodyPr>
            <a:normAutofit fontScale="92500"/>
          </a:bodyPr>
          <a:lstStyle/>
          <a:p>
            <a:pPr algn="l" eaLnBrk="1" fontAlgn="auto" hangingPunct="1">
              <a:spcAft>
                <a:spcPts val="0"/>
              </a:spcAft>
              <a:defRPr/>
            </a:pPr>
            <a:r>
              <a:rPr lang="en-GB" sz="2400" b="1" dirty="0"/>
              <a:t>May 18</a:t>
            </a:r>
            <a:r>
              <a:rPr lang="en-GB" sz="2400" b="1" baseline="30000" dirty="0"/>
              <a:t>th</a:t>
            </a:r>
            <a:r>
              <a:rPr lang="en-GB" sz="2400" b="1" dirty="0"/>
              <a:t>, 2023, University of Sydney, Henry Halloran Trust</a:t>
            </a:r>
          </a:p>
        </p:txBody>
      </p:sp>
      <p:sp>
        <p:nvSpPr>
          <p:cNvPr id="10244" name="Rectangle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6B5F8A-8933-43D6-9FC7-8D0B4AC0879F}" type="slidenum">
              <a:rPr lang="en-GB" smtClean="0">
                <a:solidFill>
                  <a:schemeClr val="tx2"/>
                </a:solidFill>
              </a:rPr>
              <a:pPr eaLnBrk="1" hangingPunct="1"/>
              <a:t>1</a:t>
            </a:fld>
            <a:endParaRPr lang="en-GB">
              <a:solidFill>
                <a:schemeClr val="tx2"/>
              </a:solidFill>
            </a:endParaRPr>
          </a:p>
        </p:txBody>
      </p:sp>
      <p:sp>
        <p:nvSpPr>
          <p:cNvPr id="10245" name="TextBox 2"/>
          <p:cNvSpPr txBox="1">
            <a:spLocks noChangeArrowheads="1"/>
          </p:cNvSpPr>
          <p:nvPr/>
        </p:nvSpPr>
        <p:spPr bwMode="auto">
          <a:xfrm>
            <a:off x="2711624" y="3789040"/>
            <a:ext cx="685473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Aft>
                <a:spcPts val="0"/>
              </a:spcAft>
              <a:defRPr/>
            </a:pPr>
            <a:r>
              <a:rPr lang="en-IE" sz="1600" b="1" dirty="0">
                <a:solidFill>
                  <a:schemeClr val="tx2">
                    <a:lumMod val="75000"/>
                  </a:schemeClr>
                </a:solidFill>
                <a:latin typeface="+mj-lt"/>
              </a:rPr>
              <a:t>Dr Declan Redmond</a:t>
            </a:r>
            <a:br>
              <a:rPr lang="en-IE" sz="1600" b="1" dirty="0">
                <a:solidFill>
                  <a:schemeClr val="tx2">
                    <a:lumMod val="75000"/>
                  </a:schemeClr>
                </a:solidFill>
                <a:latin typeface="+mj-lt"/>
              </a:rPr>
            </a:br>
            <a:r>
              <a:rPr lang="en-IE" sz="1600" b="1" dirty="0">
                <a:solidFill>
                  <a:schemeClr val="tx2">
                    <a:lumMod val="75000"/>
                  </a:schemeClr>
                </a:solidFill>
                <a:latin typeface="+mj-lt"/>
              </a:rPr>
              <a:t>Associate Professor of Housing and Planning</a:t>
            </a:r>
          </a:p>
          <a:p>
            <a:pPr eaLnBrk="1" fontAlgn="auto" hangingPunct="1">
              <a:spcAft>
                <a:spcPts val="0"/>
              </a:spcAft>
              <a:defRPr/>
            </a:pPr>
            <a:r>
              <a:rPr lang="en-IE" sz="1600" b="1" dirty="0">
                <a:solidFill>
                  <a:schemeClr val="tx2">
                    <a:lumMod val="75000"/>
                  </a:schemeClr>
                </a:solidFill>
                <a:latin typeface="+mj-lt"/>
              </a:rPr>
              <a:t>School of Architecture, Planning and Environmental Policy University College Dublin</a:t>
            </a:r>
            <a:endParaRPr lang="en-GB" sz="1600" b="1" dirty="0">
              <a:solidFill>
                <a:schemeClr val="tx2">
                  <a:lumMod val="75000"/>
                </a:schemeClr>
              </a:solidFill>
              <a:latin typeface="+mj-lt"/>
            </a:endParaRPr>
          </a:p>
          <a:p>
            <a:pPr algn="r" eaLnBrk="1" hangingPunct="1"/>
            <a:endParaRPr lang="en-IE"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and what is to blame? The Argument of the Property Lobby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3685093"/>
              </p:ext>
            </p:extLst>
          </p:nvPr>
        </p:nvGraphicFramePr>
        <p:xfrm>
          <a:off x="407368" y="1916832"/>
          <a:ext cx="3946032"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158164B1-EBA3-4A7B-5422-C963B696A76D}"/>
              </a:ext>
            </a:extLst>
          </p:cNvPr>
          <p:cNvGraphicFramePr/>
          <p:nvPr>
            <p:extLst>
              <p:ext uri="{D42A27DB-BD31-4B8C-83A1-F6EECF244321}">
                <p14:modId xmlns:p14="http://schemas.microsoft.com/office/powerpoint/2010/main" val="407734648"/>
              </p:ext>
            </p:extLst>
          </p:nvPr>
        </p:nvGraphicFramePr>
        <p:xfrm>
          <a:off x="4511824" y="1068355"/>
          <a:ext cx="8011532" cy="51038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97719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96091" y="1012760"/>
          <a:ext cx="6096000" cy="1823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1883259686"/>
              </p:ext>
            </p:extLst>
          </p:nvPr>
        </p:nvGraphicFramePr>
        <p:xfrm>
          <a:off x="3048000" y="2690336"/>
          <a:ext cx="6096000" cy="1477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p:cNvPicPr>
            <a:picLocks noChangeAspect="1"/>
          </p:cNvPicPr>
          <p:nvPr/>
        </p:nvPicPr>
        <p:blipFill rotWithShape="1">
          <a:blip r:embed="rId12">
            <a:extLst>
              <a:ext uri="{28A0092B-C50C-407E-A947-70E740481C1C}">
                <a14:useLocalDpi xmlns:a14="http://schemas.microsoft.com/office/drawing/2010/main" val="0"/>
              </a:ext>
            </a:extLst>
          </a:blip>
          <a:srcRect t="24845" b="33341"/>
          <a:stretch/>
        </p:blipFill>
        <p:spPr>
          <a:xfrm>
            <a:off x="6594208" y="1479857"/>
            <a:ext cx="1895060" cy="1122570"/>
          </a:xfrm>
          <a:prstGeom prst="rect">
            <a:avLst/>
          </a:prstGeom>
        </p:spPr>
      </p:pic>
      <p:pic>
        <p:nvPicPr>
          <p:cNvPr id="9" name="Picture 8"/>
          <p:cNvPicPr>
            <a:picLocks noChangeAspect="1"/>
          </p:cNvPicPr>
          <p:nvPr/>
        </p:nvPicPr>
        <p:blipFill rotWithShape="1">
          <a:blip r:embed="rId13">
            <a:extLst>
              <a:ext uri="{28A0092B-C50C-407E-A947-70E740481C1C}">
                <a14:useLocalDpi xmlns:a14="http://schemas.microsoft.com/office/drawing/2010/main" val="0"/>
              </a:ext>
            </a:extLst>
          </a:blip>
          <a:srcRect l="36361" t="5083" r="36509" b="8831"/>
          <a:stretch/>
        </p:blipFill>
        <p:spPr>
          <a:xfrm>
            <a:off x="724625" y="3813278"/>
            <a:ext cx="2061558" cy="2256596"/>
          </a:xfrm>
          <a:prstGeom prst="rect">
            <a:avLst/>
          </a:prstGeom>
        </p:spPr>
      </p:pic>
      <p:pic>
        <p:nvPicPr>
          <p:cNvPr id="10" name="Picture 9"/>
          <p:cNvPicPr>
            <a:picLocks noChangeAspect="1"/>
          </p:cNvPicPr>
          <p:nvPr/>
        </p:nvPicPr>
        <p:blipFill rotWithShape="1">
          <a:blip r:embed="rId14">
            <a:extLst>
              <a:ext uri="{28A0092B-C50C-407E-A947-70E740481C1C}">
                <a14:useLocalDpi xmlns:a14="http://schemas.microsoft.com/office/drawing/2010/main" val="0"/>
              </a:ext>
            </a:extLst>
          </a:blip>
          <a:srcRect t="26896" b="26727"/>
          <a:stretch/>
        </p:blipFill>
        <p:spPr>
          <a:xfrm>
            <a:off x="2853434" y="4846425"/>
            <a:ext cx="2795201" cy="1297200"/>
          </a:xfrm>
          <a:prstGeom prst="rect">
            <a:avLst/>
          </a:prstGeom>
        </p:spPr>
      </p:pic>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98568" y="4660426"/>
            <a:ext cx="2819400" cy="1669197"/>
          </a:xfrm>
          <a:prstGeom prst="rect">
            <a:avLst/>
          </a:prstGeom>
        </p:spPr>
      </p:pic>
      <p:sp>
        <p:nvSpPr>
          <p:cNvPr id="2" name="Rectangle: Rounded Corners 1">
            <a:extLst>
              <a:ext uri="{FF2B5EF4-FFF2-40B4-BE49-F238E27FC236}">
                <a16:creationId xmlns:a16="http://schemas.microsoft.com/office/drawing/2014/main" id="{66383160-AFCC-4365-86A6-A050E25C18D6}"/>
              </a:ext>
            </a:extLst>
          </p:cNvPr>
          <p:cNvSpPr/>
          <p:nvPr/>
        </p:nvSpPr>
        <p:spPr>
          <a:xfrm>
            <a:off x="2190750" y="171450"/>
            <a:ext cx="7743825" cy="6474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Planning System Presented as Barrier</a:t>
            </a:r>
            <a:endParaRPr lang="en-US" sz="2800" b="1" dirty="0"/>
          </a:p>
        </p:txBody>
      </p:sp>
      <p:sp>
        <p:nvSpPr>
          <p:cNvPr id="3" name="Rounded Rectangle 2">
            <a:extLst>
              <a:ext uri="{FF2B5EF4-FFF2-40B4-BE49-F238E27FC236}">
                <a16:creationId xmlns:a16="http://schemas.microsoft.com/office/drawing/2014/main" id="{CDF73016-F9D5-784C-BCDC-2DA551EEDC03}"/>
              </a:ext>
            </a:extLst>
          </p:cNvPr>
          <p:cNvSpPr/>
          <p:nvPr/>
        </p:nvSpPr>
        <p:spPr>
          <a:xfrm>
            <a:off x="8986345" y="1545021"/>
            <a:ext cx="2554014" cy="114531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‘provide thought leadership’</a:t>
            </a:r>
          </a:p>
        </p:txBody>
      </p:sp>
    </p:spTree>
    <p:extLst>
      <p:ext uri="{BB962C8B-B14F-4D97-AF65-F5344CB8AC3E}">
        <p14:creationId xmlns:p14="http://schemas.microsoft.com/office/powerpoint/2010/main" val="208178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210697" y="206424"/>
            <a:ext cx="4672117" cy="1570126"/>
          </a:xfrm>
          <a:prstGeom prst="rect">
            <a:avLst/>
          </a:prstGeom>
        </p:spPr>
      </p:pic>
      <p:pic>
        <p:nvPicPr>
          <p:cNvPr id="4" name="Picture 3"/>
          <p:cNvPicPr>
            <a:picLocks noChangeAspect="1"/>
          </p:cNvPicPr>
          <p:nvPr/>
        </p:nvPicPr>
        <p:blipFill>
          <a:blip r:embed="rId4"/>
          <a:stretch>
            <a:fillRect/>
          </a:stretch>
        </p:blipFill>
        <p:spPr>
          <a:xfrm>
            <a:off x="4533197" y="148603"/>
            <a:ext cx="2677500" cy="1253233"/>
          </a:xfrm>
          <a:prstGeom prst="rect">
            <a:avLst/>
          </a:prstGeom>
        </p:spPr>
      </p:pic>
      <p:pic>
        <p:nvPicPr>
          <p:cNvPr id="5" name="Picture 4"/>
          <p:cNvPicPr>
            <a:picLocks noChangeAspect="1"/>
          </p:cNvPicPr>
          <p:nvPr/>
        </p:nvPicPr>
        <p:blipFill>
          <a:blip r:embed="rId5"/>
          <a:stretch>
            <a:fillRect/>
          </a:stretch>
        </p:blipFill>
        <p:spPr>
          <a:xfrm>
            <a:off x="61068" y="1477399"/>
            <a:ext cx="7994251" cy="5156434"/>
          </a:xfrm>
          <a:prstGeom prst="rect">
            <a:avLst/>
          </a:prstGeom>
        </p:spPr>
      </p:pic>
      <p:pic>
        <p:nvPicPr>
          <p:cNvPr id="6" name="Picture 5"/>
          <p:cNvPicPr>
            <a:picLocks noChangeAspect="1"/>
          </p:cNvPicPr>
          <p:nvPr/>
        </p:nvPicPr>
        <p:blipFill>
          <a:blip r:embed="rId6"/>
          <a:stretch>
            <a:fillRect/>
          </a:stretch>
        </p:blipFill>
        <p:spPr>
          <a:xfrm>
            <a:off x="8137500" y="2478729"/>
            <a:ext cx="4054500" cy="4379271"/>
          </a:xfrm>
          <a:prstGeom prst="rect">
            <a:avLst/>
          </a:prstGeom>
        </p:spPr>
      </p:pic>
      <p:sp>
        <p:nvSpPr>
          <p:cNvPr id="2" name="Rounded Rectangle 1"/>
          <p:cNvSpPr/>
          <p:nvPr/>
        </p:nvSpPr>
        <p:spPr>
          <a:xfrm>
            <a:off x="470263" y="391886"/>
            <a:ext cx="4329593" cy="94537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Lobbying and Evidence ???</a:t>
            </a:r>
          </a:p>
        </p:txBody>
      </p:sp>
      <p:sp>
        <p:nvSpPr>
          <p:cNvPr id="7" name="Rectangle 6">
            <a:extLst>
              <a:ext uri="{FF2B5EF4-FFF2-40B4-BE49-F238E27FC236}">
                <a16:creationId xmlns:a16="http://schemas.microsoft.com/office/drawing/2014/main" id="{024E4F9A-106B-D842-8473-72E68F2BBD80}"/>
              </a:ext>
            </a:extLst>
          </p:cNvPr>
          <p:cNvSpPr/>
          <p:nvPr/>
        </p:nvSpPr>
        <p:spPr>
          <a:xfrm>
            <a:off x="8429297" y="1944414"/>
            <a:ext cx="3453517" cy="53431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Wish List</a:t>
            </a:r>
          </a:p>
        </p:txBody>
      </p:sp>
    </p:spTree>
    <p:extLst>
      <p:ext uri="{BB962C8B-B14F-4D97-AF65-F5344CB8AC3E}">
        <p14:creationId xmlns:p14="http://schemas.microsoft.com/office/powerpoint/2010/main" val="284376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13188"/>
            <a:ext cx="10515600" cy="1145224"/>
          </a:xfrm>
        </p:spPr>
        <p:txBody>
          <a:bodyPr>
            <a:normAutofit/>
          </a:bodyPr>
          <a:lstStyle/>
          <a:p>
            <a:r>
              <a:rPr lang="en-GB" sz="3100" dirty="0">
                <a:latin typeface="Calibri" panose="020F0502020204030204" pitchFamily="34" charset="0"/>
                <a:cs typeface="Calibri" panose="020F0502020204030204" pitchFamily="34" charset="0"/>
              </a:rPr>
              <a:t>Reshaping planning policy- lobbying wins  to date</a:t>
            </a:r>
            <a:endParaRPr lang="en-US" sz="31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0389769"/>
              </p:ext>
            </p:extLst>
          </p:nvPr>
        </p:nvGraphicFramePr>
        <p:xfrm>
          <a:off x="705394" y="1556792"/>
          <a:ext cx="11058976" cy="4615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8A7A6979-0714-4377-B894-6BE4C2D6E202}" type="slidenum">
              <a:rPr lang="en-US" smtClean="0"/>
              <a:pPr/>
              <a:t>13</a:t>
            </a:fld>
            <a:endParaRPr lang="en-US" dirty="0"/>
          </a:p>
        </p:txBody>
      </p:sp>
    </p:spTree>
    <p:extLst>
      <p:ext uri="{BB962C8B-B14F-4D97-AF65-F5344CB8AC3E}">
        <p14:creationId xmlns:p14="http://schemas.microsoft.com/office/powerpoint/2010/main" val="168746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C4BD43-8664-BA4F-9C05-A68E086F56EF}"/>
              </a:ext>
            </a:extLst>
          </p:cNvPr>
          <p:cNvSpPr>
            <a:spLocks noGrp="1"/>
          </p:cNvSpPr>
          <p:nvPr>
            <p:ph type="title"/>
          </p:nvPr>
        </p:nvSpPr>
        <p:spPr/>
        <p:txBody>
          <a:bodyPr/>
          <a:lstStyle/>
          <a:p>
            <a:r>
              <a:rPr lang="en-US" dirty="0"/>
              <a:t>Changing typologies and Standards</a:t>
            </a:r>
          </a:p>
        </p:txBody>
      </p:sp>
    </p:spTree>
    <p:extLst>
      <p:ext uri="{BB962C8B-B14F-4D97-AF65-F5344CB8AC3E}">
        <p14:creationId xmlns:p14="http://schemas.microsoft.com/office/powerpoint/2010/main" val="24178802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B8E3C1-1FF4-24B9-1C04-B11587827564}"/>
              </a:ext>
            </a:extLst>
          </p:cNvPr>
          <p:cNvSpPr>
            <a:spLocks noGrp="1"/>
          </p:cNvSpPr>
          <p:nvPr>
            <p:ph type="title"/>
          </p:nvPr>
        </p:nvSpPr>
        <p:spPr/>
        <p:txBody>
          <a:bodyPr/>
          <a:lstStyle/>
          <a:p>
            <a:r>
              <a:rPr lang="en-US" dirty="0"/>
              <a:t>Changing Planning: ‘Guidelines’</a:t>
            </a:r>
            <a:endParaRPr lang="en-IE" dirty="0"/>
          </a:p>
        </p:txBody>
      </p:sp>
      <p:sp>
        <p:nvSpPr>
          <p:cNvPr id="6" name="Content Placeholder 5">
            <a:extLst>
              <a:ext uri="{FF2B5EF4-FFF2-40B4-BE49-F238E27FC236}">
                <a16:creationId xmlns:a16="http://schemas.microsoft.com/office/drawing/2014/main" id="{594474A2-D818-7C24-CB84-9C15D27F41BC}"/>
              </a:ext>
            </a:extLst>
          </p:cNvPr>
          <p:cNvSpPr>
            <a:spLocks noGrp="1"/>
          </p:cNvSpPr>
          <p:nvPr>
            <p:ph sz="quarter" idx="1"/>
          </p:nvPr>
        </p:nvSpPr>
        <p:spPr>
          <a:xfrm>
            <a:off x="609600" y="1916832"/>
            <a:ext cx="4766320" cy="4240128"/>
          </a:xfrm>
        </p:spPr>
        <p:txBody>
          <a:bodyPr/>
          <a:lstStyle/>
          <a:p>
            <a:r>
              <a:rPr lang="en-US" dirty="0"/>
              <a:t>National Planning Framework</a:t>
            </a:r>
          </a:p>
          <a:p>
            <a:pPr lvl="1"/>
            <a:r>
              <a:rPr lang="en-US" dirty="0"/>
              <a:t>Increase densities</a:t>
            </a:r>
          </a:p>
          <a:p>
            <a:r>
              <a:rPr lang="en-US" dirty="0"/>
              <a:t>Apartment Guidelines</a:t>
            </a:r>
          </a:p>
          <a:p>
            <a:r>
              <a:rPr lang="en-US" dirty="0"/>
              <a:t>Height Guidelines</a:t>
            </a:r>
          </a:p>
          <a:p>
            <a:r>
              <a:rPr lang="en-US" dirty="0"/>
              <a:t>Compact growth guidelines</a:t>
            </a:r>
          </a:p>
          <a:p>
            <a:endParaRPr lang="en-US" dirty="0"/>
          </a:p>
          <a:p>
            <a:endParaRPr lang="en-US" dirty="0"/>
          </a:p>
          <a:p>
            <a:endParaRPr lang="en-IE" dirty="0"/>
          </a:p>
        </p:txBody>
      </p:sp>
      <p:sp>
        <p:nvSpPr>
          <p:cNvPr id="4" name="Slide Number Placeholder 3">
            <a:extLst>
              <a:ext uri="{FF2B5EF4-FFF2-40B4-BE49-F238E27FC236}">
                <a16:creationId xmlns:a16="http://schemas.microsoft.com/office/drawing/2014/main" id="{0BCB42B5-5AAA-1496-16AE-AF1BD9F379A8}"/>
              </a:ext>
            </a:extLst>
          </p:cNvPr>
          <p:cNvSpPr>
            <a:spLocks noGrp="1"/>
          </p:cNvSpPr>
          <p:nvPr>
            <p:ph type="sldNum" sz="quarter" idx="12"/>
          </p:nvPr>
        </p:nvSpPr>
        <p:spPr/>
        <p:txBody>
          <a:bodyPr/>
          <a:lstStyle/>
          <a:p>
            <a:pPr>
              <a:defRPr/>
            </a:pPr>
            <a:fld id="{30EE61FD-BD89-4433-B1B1-89AE25721E20}" type="slidenum">
              <a:rPr lang="en-GB" smtClean="0"/>
              <a:pPr>
                <a:defRPr/>
              </a:pPr>
              <a:t>15</a:t>
            </a:fld>
            <a:endParaRPr lang="en-GB"/>
          </a:p>
        </p:txBody>
      </p:sp>
      <p:sp>
        <p:nvSpPr>
          <p:cNvPr id="2" name="Rectangle: Rounded Corners 1">
            <a:extLst>
              <a:ext uri="{FF2B5EF4-FFF2-40B4-BE49-F238E27FC236}">
                <a16:creationId xmlns:a16="http://schemas.microsoft.com/office/drawing/2014/main" id="{8C9073F9-EE59-3DF3-1218-95154274C020}"/>
              </a:ext>
            </a:extLst>
          </p:cNvPr>
          <p:cNvSpPr/>
          <p:nvPr/>
        </p:nvSpPr>
        <p:spPr>
          <a:xfrm>
            <a:off x="6096000" y="2092896"/>
            <a:ext cx="4176464" cy="3024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‘Guidelines’ are often compulsory for municipalities </a:t>
            </a:r>
            <a:endParaRPr lang="en-IE" sz="3200" dirty="0"/>
          </a:p>
        </p:txBody>
      </p:sp>
    </p:spTree>
    <p:extLst>
      <p:ext uri="{BB962C8B-B14F-4D97-AF65-F5344CB8AC3E}">
        <p14:creationId xmlns:p14="http://schemas.microsoft.com/office/powerpoint/2010/main" val="416908738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6AD98D-9B7A-42A1-988D-90323FA8ABD6}"/>
              </a:ext>
            </a:extLst>
          </p:cNvPr>
          <p:cNvPicPr>
            <a:picLocks noChangeAspect="1"/>
          </p:cNvPicPr>
          <p:nvPr/>
        </p:nvPicPr>
        <p:blipFill>
          <a:blip r:embed="rId2"/>
          <a:stretch>
            <a:fillRect/>
          </a:stretch>
        </p:blipFill>
        <p:spPr>
          <a:xfrm>
            <a:off x="801512" y="982133"/>
            <a:ext cx="5505455" cy="5232736"/>
          </a:xfrm>
          <a:prstGeom prst="rect">
            <a:avLst/>
          </a:prstGeom>
        </p:spPr>
      </p:pic>
      <p:sp>
        <p:nvSpPr>
          <p:cNvPr id="3" name="Rectangle: Rounded Corners 2">
            <a:extLst>
              <a:ext uri="{FF2B5EF4-FFF2-40B4-BE49-F238E27FC236}">
                <a16:creationId xmlns:a16="http://schemas.microsoft.com/office/drawing/2014/main" id="{5AE91A86-0F48-44E3-27A2-02A9817CE2EB}"/>
              </a:ext>
            </a:extLst>
          </p:cNvPr>
          <p:cNvSpPr/>
          <p:nvPr/>
        </p:nvSpPr>
        <p:spPr>
          <a:xfrm>
            <a:off x="6841067" y="1241778"/>
            <a:ext cx="4696177" cy="467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sz="2800" dirty="0"/>
              <a:t>Rise of international investors who want to buy apartment schemes for rent</a:t>
            </a:r>
          </a:p>
          <a:p>
            <a:pPr marL="285750" indent="-285750" algn="ctr">
              <a:buFont typeface="Arial" panose="020B0604020202020204" pitchFamily="34" charset="0"/>
              <a:buChar char="•"/>
            </a:pPr>
            <a:endParaRPr lang="en-US" sz="2800" dirty="0"/>
          </a:p>
          <a:p>
            <a:pPr marL="285750" indent="-285750" algn="ctr">
              <a:buFont typeface="Arial" panose="020B0604020202020204" pitchFamily="34" charset="0"/>
              <a:buChar char="•"/>
            </a:pPr>
            <a:r>
              <a:rPr lang="en-US" sz="2800" dirty="0"/>
              <a:t>Development finance is scarce, so investors encouraged</a:t>
            </a:r>
          </a:p>
          <a:p>
            <a:pPr marL="285750" indent="-285750" algn="ctr">
              <a:buFont typeface="Arial" panose="020B0604020202020204" pitchFamily="34" charset="0"/>
              <a:buChar char="•"/>
            </a:pPr>
            <a:r>
              <a:rPr lang="en-US" sz="2800" dirty="0"/>
              <a:t>REITS </a:t>
            </a:r>
            <a:r>
              <a:rPr lang="en-US" sz="2800" dirty="0" err="1"/>
              <a:t>etc</a:t>
            </a:r>
            <a:endParaRPr lang="en-IE" dirty="0"/>
          </a:p>
        </p:txBody>
      </p:sp>
    </p:spTree>
    <p:extLst>
      <p:ext uri="{BB962C8B-B14F-4D97-AF65-F5344CB8AC3E}">
        <p14:creationId xmlns:p14="http://schemas.microsoft.com/office/powerpoint/2010/main" val="3132549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31504" y="1700808"/>
            <a:ext cx="7833453" cy="4663883"/>
          </a:xfrm>
          <a:prstGeom prst="rect">
            <a:avLst/>
          </a:prstGeom>
          <a:noFill/>
        </p:spPr>
        <p:txBody>
          <a:bodyPr wrap="square">
            <a:noAutofit/>
          </a:bodyPr>
          <a:lstStyle/>
          <a:p>
            <a:pPr marL="457200"/>
            <a:r>
              <a:rPr lang="en-IE" sz="3200" dirty="0">
                <a:solidFill>
                  <a:srgbClr val="000000"/>
                </a:solidFill>
                <a:latin typeface="Gill Sans MT" panose="020B0502020104020203" pitchFamily="34" charset="0"/>
                <a:ea typeface="Calibri" panose="020F0502020204030204" pitchFamily="34" charset="0"/>
                <a:cs typeface="Calibri" panose="020F0502020204030204" pitchFamily="34" charset="0"/>
              </a:rPr>
              <a:t>‘….. while appropriate standards of accommodation are set from a long-term planning and sustainable development perspective, it is important </a:t>
            </a:r>
            <a:r>
              <a:rPr lang="en-IE" sz="3200" b="1" u="sng" dirty="0">
                <a:solidFill>
                  <a:srgbClr val="000000"/>
                </a:solidFill>
                <a:latin typeface="Gill Sans MT" panose="020B0502020104020203" pitchFamily="34" charset="0"/>
                <a:ea typeface="Calibri" panose="020F0502020204030204" pitchFamily="34" charset="0"/>
                <a:cs typeface="Calibri" panose="020F0502020204030204" pitchFamily="34" charset="0"/>
              </a:rPr>
              <a:t>that such standards are compatible with economically viable housing supply </a:t>
            </a:r>
            <a:endParaRPr lang="en-GB" sz="32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BA7B0B7C-D348-0965-6BB9-5073DB7E9E78}"/>
              </a:ext>
            </a:extLst>
          </p:cNvPr>
          <p:cNvSpPr>
            <a:spLocks noGrp="1"/>
          </p:cNvSpPr>
          <p:nvPr>
            <p:ph type="title"/>
          </p:nvPr>
        </p:nvSpPr>
        <p:spPr/>
        <p:txBody>
          <a:bodyPr/>
          <a:lstStyle/>
          <a:p>
            <a:r>
              <a:rPr lang="en-IE" dirty="0"/>
              <a:t>Rise of Viability as a policy consideration</a:t>
            </a:r>
          </a:p>
        </p:txBody>
      </p:sp>
    </p:spTree>
    <p:extLst>
      <p:ext uri="{BB962C8B-B14F-4D97-AF65-F5344CB8AC3E}">
        <p14:creationId xmlns:p14="http://schemas.microsoft.com/office/powerpoint/2010/main" val="2843617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966-1F27-4B2A-A2D3-CBC1D87E56CC}"/>
              </a:ext>
            </a:extLst>
          </p:cNvPr>
          <p:cNvSpPr>
            <a:spLocks noGrp="1"/>
          </p:cNvSpPr>
          <p:nvPr>
            <p:ph type="title"/>
          </p:nvPr>
        </p:nvSpPr>
        <p:spPr/>
        <p:txBody>
          <a:bodyPr/>
          <a:lstStyle/>
          <a:p>
            <a:r>
              <a:rPr lang="en-GB" b="1" dirty="0"/>
              <a:t>New apartment types [industry demand]</a:t>
            </a:r>
            <a:endParaRPr lang="en-US" b="1" dirty="0"/>
          </a:p>
        </p:txBody>
      </p:sp>
      <p:sp>
        <p:nvSpPr>
          <p:cNvPr id="6" name="Text Placeholder 5">
            <a:extLst>
              <a:ext uri="{FF2B5EF4-FFF2-40B4-BE49-F238E27FC236}">
                <a16:creationId xmlns:a16="http://schemas.microsoft.com/office/drawing/2014/main" id="{3FA20BB3-75E4-457C-9127-6E3CC8DDD6CF}"/>
              </a:ext>
            </a:extLst>
          </p:cNvPr>
          <p:cNvSpPr>
            <a:spLocks noGrp="1"/>
          </p:cNvSpPr>
          <p:nvPr>
            <p:ph type="body" idx="1"/>
          </p:nvPr>
        </p:nvSpPr>
        <p:spPr/>
        <p:txBody>
          <a:bodyPr>
            <a:normAutofit/>
          </a:bodyPr>
          <a:lstStyle/>
          <a:p>
            <a:r>
              <a:rPr lang="en-GB" sz="2800" dirty="0"/>
              <a:t>Build to Rent</a:t>
            </a:r>
            <a:endParaRPr lang="en-US" sz="2800" dirty="0"/>
          </a:p>
        </p:txBody>
      </p:sp>
      <p:sp>
        <p:nvSpPr>
          <p:cNvPr id="7" name="Content Placeholder 6">
            <a:extLst>
              <a:ext uri="{FF2B5EF4-FFF2-40B4-BE49-F238E27FC236}">
                <a16:creationId xmlns:a16="http://schemas.microsoft.com/office/drawing/2014/main" id="{AB83614C-BF64-471C-A386-99298AF98D18}"/>
              </a:ext>
            </a:extLst>
          </p:cNvPr>
          <p:cNvSpPr>
            <a:spLocks noGrp="1"/>
          </p:cNvSpPr>
          <p:nvPr>
            <p:ph sz="half" idx="2"/>
          </p:nvPr>
        </p:nvSpPr>
        <p:spPr>
          <a:xfrm>
            <a:off x="609600" y="2133600"/>
            <a:ext cx="4754880" cy="2159496"/>
          </a:xfrm>
        </p:spPr>
        <p:txBody>
          <a:bodyPr/>
          <a:lstStyle/>
          <a:p>
            <a:r>
              <a:rPr lang="en-GB" dirty="0"/>
              <a:t>Must be rented for 15 years</a:t>
            </a:r>
          </a:p>
          <a:p>
            <a:r>
              <a:rPr lang="en-GB" dirty="0"/>
              <a:t>Institutional Investors </a:t>
            </a:r>
            <a:endParaRPr lang="en-US" dirty="0"/>
          </a:p>
        </p:txBody>
      </p:sp>
      <p:sp>
        <p:nvSpPr>
          <p:cNvPr id="8" name="Text Placeholder 7">
            <a:extLst>
              <a:ext uri="{FF2B5EF4-FFF2-40B4-BE49-F238E27FC236}">
                <a16:creationId xmlns:a16="http://schemas.microsoft.com/office/drawing/2014/main" id="{AE301C6E-2111-4BFF-AB8B-339F8FA845BF}"/>
              </a:ext>
            </a:extLst>
          </p:cNvPr>
          <p:cNvSpPr>
            <a:spLocks noGrp="1"/>
          </p:cNvSpPr>
          <p:nvPr>
            <p:ph type="body" sz="quarter" idx="3"/>
          </p:nvPr>
        </p:nvSpPr>
        <p:spPr>
          <a:xfrm>
            <a:off x="7206196" y="969264"/>
            <a:ext cx="4754880" cy="640080"/>
          </a:xfrm>
        </p:spPr>
        <p:txBody>
          <a:bodyPr>
            <a:normAutofit/>
          </a:bodyPr>
          <a:lstStyle/>
          <a:p>
            <a:r>
              <a:rPr lang="en-GB" sz="2800" dirty="0"/>
              <a:t>Co-Living</a:t>
            </a:r>
            <a:endParaRPr lang="en-US" sz="2800" dirty="0"/>
          </a:p>
        </p:txBody>
      </p:sp>
      <p:sp>
        <p:nvSpPr>
          <p:cNvPr id="9" name="Content Placeholder 8">
            <a:extLst>
              <a:ext uri="{FF2B5EF4-FFF2-40B4-BE49-F238E27FC236}">
                <a16:creationId xmlns:a16="http://schemas.microsoft.com/office/drawing/2014/main" id="{F05B245E-8CC9-43E3-BA73-9137907DF8AB}"/>
              </a:ext>
            </a:extLst>
          </p:cNvPr>
          <p:cNvSpPr>
            <a:spLocks noGrp="1"/>
          </p:cNvSpPr>
          <p:nvPr>
            <p:ph sz="quarter" idx="4"/>
          </p:nvPr>
        </p:nvSpPr>
        <p:spPr>
          <a:xfrm>
            <a:off x="6988913" y="1600291"/>
            <a:ext cx="4754880" cy="1088045"/>
          </a:xfrm>
        </p:spPr>
        <p:txBody>
          <a:bodyPr/>
          <a:lstStyle/>
          <a:p>
            <a:r>
              <a:rPr lang="en-GB" dirty="0"/>
              <a:t>‘community curator’</a:t>
            </a:r>
          </a:p>
          <a:p>
            <a:r>
              <a:rPr lang="en-GB" dirty="0"/>
              <a:t>‘boutique living’</a:t>
            </a:r>
            <a:endParaRPr lang="en-US" dirty="0"/>
          </a:p>
        </p:txBody>
      </p:sp>
      <p:pic>
        <p:nvPicPr>
          <p:cNvPr id="10" name="Picture 9">
            <a:extLst>
              <a:ext uri="{FF2B5EF4-FFF2-40B4-BE49-F238E27FC236}">
                <a16:creationId xmlns:a16="http://schemas.microsoft.com/office/drawing/2014/main" id="{0DAEF37D-3EA4-4388-93BA-D05D5A677747}"/>
              </a:ext>
            </a:extLst>
          </p:cNvPr>
          <p:cNvPicPr>
            <a:picLocks noChangeAspect="1"/>
          </p:cNvPicPr>
          <p:nvPr/>
        </p:nvPicPr>
        <p:blipFill>
          <a:blip r:embed="rId2"/>
          <a:stretch>
            <a:fillRect/>
          </a:stretch>
        </p:blipFill>
        <p:spPr>
          <a:xfrm>
            <a:off x="3719736" y="2795397"/>
            <a:ext cx="6303181" cy="3951445"/>
          </a:xfrm>
          <a:prstGeom prst="rect">
            <a:avLst/>
          </a:prstGeom>
        </p:spPr>
      </p:pic>
    </p:spTree>
    <p:extLst>
      <p:ext uri="{BB962C8B-B14F-4D97-AF65-F5344CB8AC3E}">
        <p14:creationId xmlns:p14="http://schemas.microsoft.com/office/powerpoint/2010/main" val="908513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03523-5456-014C-83E4-D847F165EBFF}"/>
              </a:ext>
            </a:extLst>
          </p:cNvPr>
          <p:cNvSpPr>
            <a:spLocks noGrp="1"/>
          </p:cNvSpPr>
          <p:nvPr>
            <p:ph type="title"/>
          </p:nvPr>
        </p:nvSpPr>
        <p:spPr/>
        <p:txBody>
          <a:bodyPr/>
          <a:lstStyle/>
          <a:p>
            <a:r>
              <a:rPr lang="en-US" dirty="0"/>
              <a:t>Apartment mix</a:t>
            </a:r>
          </a:p>
        </p:txBody>
      </p:sp>
      <p:sp>
        <p:nvSpPr>
          <p:cNvPr id="3" name="Content Placeholder 2">
            <a:extLst>
              <a:ext uri="{FF2B5EF4-FFF2-40B4-BE49-F238E27FC236}">
                <a16:creationId xmlns:a16="http://schemas.microsoft.com/office/drawing/2014/main" id="{48727789-7166-3347-B98D-773EED612409}"/>
              </a:ext>
            </a:extLst>
          </p:cNvPr>
          <p:cNvSpPr>
            <a:spLocks noGrp="1"/>
          </p:cNvSpPr>
          <p:nvPr>
            <p:ph sz="quarter" idx="1"/>
          </p:nvPr>
        </p:nvSpPr>
        <p:spPr/>
        <p:txBody>
          <a:bodyPr>
            <a:normAutofit/>
          </a:bodyPr>
          <a:lstStyle/>
          <a:p>
            <a:pPr lvl="0"/>
            <a:r>
              <a:rPr lang="en-GB" sz="2400" dirty="0"/>
              <a:t>BTR Developments may </a:t>
            </a:r>
            <a:r>
              <a:rPr lang="en-US" sz="2400" dirty="0"/>
              <a:t>have 100% studio apartments</a:t>
            </a:r>
            <a:endParaRPr lang="en-IE" sz="2400" dirty="0"/>
          </a:p>
          <a:p>
            <a:pPr marL="0" indent="0">
              <a:buNone/>
            </a:pPr>
            <a:endParaRPr lang="en-US" dirty="0"/>
          </a:p>
        </p:txBody>
      </p:sp>
      <p:pic>
        <p:nvPicPr>
          <p:cNvPr id="5" name="Picture 4" descr="A group of buildings next to a body of water">
            <a:extLst>
              <a:ext uri="{FF2B5EF4-FFF2-40B4-BE49-F238E27FC236}">
                <a16:creationId xmlns:a16="http://schemas.microsoft.com/office/drawing/2014/main" id="{771822CE-485B-CAE8-1C94-19584D3A1C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799" y="2276872"/>
            <a:ext cx="9144000" cy="4694018"/>
          </a:xfrm>
          <a:prstGeom prst="rect">
            <a:avLst/>
          </a:prstGeom>
        </p:spPr>
      </p:pic>
      <p:sp>
        <p:nvSpPr>
          <p:cNvPr id="6" name="Rectangle: Rounded Corners 5">
            <a:extLst>
              <a:ext uri="{FF2B5EF4-FFF2-40B4-BE49-F238E27FC236}">
                <a16:creationId xmlns:a16="http://schemas.microsoft.com/office/drawing/2014/main" id="{08DA060E-D607-F81B-AF89-C2DB7BE80A48}"/>
              </a:ext>
            </a:extLst>
          </p:cNvPr>
          <p:cNvSpPr/>
          <p:nvPr/>
        </p:nvSpPr>
        <p:spPr>
          <a:xfrm>
            <a:off x="9471379" y="2492896"/>
            <a:ext cx="2415822" cy="34205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BTR</a:t>
            </a:r>
            <a:endParaRPr lang="en-IE" dirty="0"/>
          </a:p>
          <a:p>
            <a:pPr algn="ctr"/>
            <a:r>
              <a:rPr lang="en-IE" dirty="0"/>
              <a:t>AUD 3200 per month for one bed</a:t>
            </a:r>
            <a:endParaRPr lang="en-US" dirty="0"/>
          </a:p>
        </p:txBody>
      </p:sp>
    </p:spTree>
    <p:extLst>
      <p:ext uri="{BB962C8B-B14F-4D97-AF65-F5344CB8AC3E}">
        <p14:creationId xmlns:p14="http://schemas.microsoft.com/office/powerpoint/2010/main" val="3686648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00EFCF-FD3B-1E55-23F9-F7DEF9CD1D9E}"/>
              </a:ext>
            </a:extLst>
          </p:cNvPr>
          <p:cNvSpPr>
            <a:spLocks noGrp="1"/>
          </p:cNvSpPr>
          <p:nvPr>
            <p:ph type="title"/>
          </p:nvPr>
        </p:nvSpPr>
        <p:spPr/>
        <p:txBody>
          <a:bodyPr/>
          <a:lstStyle/>
          <a:p>
            <a:r>
              <a:rPr lang="en-IE" dirty="0"/>
              <a:t>Housing the Political Issue in Ireland</a:t>
            </a:r>
          </a:p>
        </p:txBody>
      </p:sp>
      <p:pic>
        <p:nvPicPr>
          <p:cNvPr id="7" name="Online Media 6" title="President Michael D Higgins expresses anger at Ireland’s housing “disaster”">
            <a:hlinkClick r:id="" action="ppaction://media"/>
            <a:extLst>
              <a:ext uri="{FF2B5EF4-FFF2-40B4-BE49-F238E27FC236}">
                <a16:creationId xmlns:a16="http://schemas.microsoft.com/office/drawing/2014/main" id="{8904409B-D4DD-42E7-CABD-2F6E72A07B8C}"/>
              </a:ext>
            </a:extLst>
          </p:cNvPr>
          <p:cNvPicPr>
            <a:picLocks noGrp="1" noRot="1" noChangeAspect="1"/>
          </p:cNvPicPr>
          <p:nvPr>
            <p:ph sz="quarter" idx="1"/>
            <a:videoFile r:link="rId1"/>
          </p:nvPr>
        </p:nvPicPr>
        <p:blipFill>
          <a:blip r:embed="rId3"/>
          <a:stretch>
            <a:fillRect/>
          </a:stretch>
        </p:blipFill>
        <p:spPr>
          <a:xfrm>
            <a:off x="1727200" y="1219200"/>
            <a:ext cx="8737600" cy="4937125"/>
          </a:xfrm>
          <a:prstGeom prst="rect">
            <a:avLst/>
          </a:prstGeom>
        </p:spPr>
      </p:pic>
      <p:sp>
        <p:nvSpPr>
          <p:cNvPr id="4" name="Slide Number Placeholder 3">
            <a:extLst>
              <a:ext uri="{FF2B5EF4-FFF2-40B4-BE49-F238E27FC236}">
                <a16:creationId xmlns:a16="http://schemas.microsoft.com/office/drawing/2014/main" id="{BF28FC8F-BC52-636D-5821-2E6E56E12110}"/>
              </a:ext>
            </a:extLst>
          </p:cNvPr>
          <p:cNvSpPr>
            <a:spLocks noGrp="1"/>
          </p:cNvSpPr>
          <p:nvPr>
            <p:ph type="sldNum" sz="quarter" idx="12"/>
          </p:nvPr>
        </p:nvSpPr>
        <p:spPr/>
        <p:txBody>
          <a:bodyPr/>
          <a:lstStyle/>
          <a:p>
            <a:pPr>
              <a:defRPr/>
            </a:pPr>
            <a:fld id="{53A118FA-8759-45E8-8D57-3480B7C102C6}" type="slidenum">
              <a:rPr lang="en-GB" smtClean="0"/>
              <a:pPr>
                <a:defRPr/>
              </a:pPr>
              <a:t>2</a:t>
            </a:fld>
            <a:endParaRPr lang="en-GB"/>
          </a:p>
        </p:txBody>
      </p:sp>
    </p:spTree>
    <p:extLst>
      <p:ext uri="{BB962C8B-B14F-4D97-AF65-F5344CB8AC3E}">
        <p14:creationId xmlns:p14="http://schemas.microsoft.com/office/powerpoint/2010/main" val="3365650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917D4-D2FF-A582-1770-22C85C350D00}"/>
              </a:ext>
            </a:extLst>
          </p:cNvPr>
          <p:cNvSpPr>
            <a:spLocks noGrp="1"/>
          </p:cNvSpPr>
          <p:nvPr>
            <p:ph type="title"/>
          </p:nvPr>
        </p:nvSpPr>
        <p:spPr/>
        <p:txBody>
          <a:bodyPr/>
          <a:lstStyle/>
          <a:p>
            <a:r>
              <a:rPr lang="en-IE" dirty="0"/>
              <a:t>Density rules relaxed- </a:t>
            </a:r>
            <a:r>
              <a:rPr lang="en-IE" dirty="0" err="1"/>
              <a:t>compat</a:t>
            </a:r>
            <a:r>
              <a:rPr lang="en-IE" dirty="0"/>
              <a:t> growth</a:t>
            </a: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3DB80-B894-403A-B48E-6FDC1A72010E}" type="slidenum">
              <a:rPr kumimoji="0" lang="zh-CN" altLang="en-US" sz="1000" b="0" i="0" u="none" strike="noStrike" kern="1200" cap="none" spc="0" normalizeH="0" baseline="0" noProof="0" smtClean="0">
                <a:ln>
                  <a:noFill/>
                </a:ln>
                <a:solidFill>
                  <a:srgbClr val="000000">
                    <a:lumMod val="50000"/>
                    <a:lumOff val="50000"/>
                  </a:srgbClr>
                </a:solidFill>
                <a:effectLst/>
                <a:uLnTx/>
                <a:uFillTx/>
                <a:latin typeface="Helvetica" pitchFamily="2" charset="0"/>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000" b="0" i="0" u="none" strike="noStrike" kern="1200" cap="none" spc="0" normalizeH="0" baseline="0" noProof="0">
              <a:ln>
                <a:noFill/>
              </a:ln>
              <a:solidFill>
                <a:srgbClr val="000000">
                  <a:lumMod val="50000"/>
                  <a:lumOff val="50000"/>
                </a:srgbClr>
              </a:solidFill>
              <a:effectLst/>
              <a:uLnTx/>
              <a:uFillTx/>
              <a:latin typeface="Helvetica" pitchFamily="2" charset="0"/>
              <a:ea typeface="微软雅黑"/>
              <a:cs typeface="+mn-cs"/>
            </a:endParaRPr>
          </a:p>
        </p:txBody>
      </p:sp>
      <p:graphicFrame>
        <p:nvGraphicFramePr>
          <p:cNvPr id="2" name="Table 1">
            <a:extLst>
              <a:ext uri="{FF2B5EF4-FFF2-40B4-BE49-F238E27FC236}">
                <a16:creationId xmlns:a16="http://schemas.microsoft.com/office/drawing/2014/main" id="{2295D0FB-08E0-BB42-B750-954438EFAB9D}"/>
              </a:ext>
            </a:extLst>
          </p:cNvPr>
          <p:cNvGraphicFramePr>
            <a:graphicFrameLocks noGrp="1"/>
          </p:cNvGraphicFramePr>
          <p:nvPr>
            <p:extLst>
              <p:ext uri="{D42A27DB-BD31-4B8C-83A1-F6EECF244321}">
                <p14:modId xmlns:p14="http://schemas.microsoft.com/office/powerpoint/2010/main" val="719829046"/>
              </p:ext>
            </p:extLst>
          </p:nvPr>
        </p:nvGraphicFramePr>
        <p:xfrm>
          <a:off x="1140177" y="1772816"/>
          <a:ext cx="10001807" cy="4499968"/>
        </p:xfrm>
        <a:graphic>
          <a:graphicData uri="http://schemas.openxmlformats.org/drawingml/2006/table">
            <a:tbl>
              <a:tblPr firstRow="1" firstCol="1" bandRow="1">
                <a:tableStyleId>{5C22544A-7EE6-4342-B048-85BDC9FD1C3A}</a:tableStyleId>
              </a:tblPr>
              <a:tblGrid>
                <a:gridCol w="4492978">
                  <a:extLst>
                    <a:ext uri="{9D8B030D-6E8A-4147-A177-3AD203B41FA5}">
                      <a16:colId xmlns:a16="http://schemas.microsoft.com/office/drawing/2014/main" val="3783410941"/>
                    </a:ext>
                  </a:extLst>
                </a:gridCol>
                <a:gridCol w="5508829">
                  <a:extLst>
                    <a:ext uri="{9D8B030D-6E8A-4147-A177-3AD203B41FA5}">
                      <a16:colId xmlns:a16="http://schemas.microsoft.com/office/drawing/2014/main" val="990159415"/>
                    </a:ext>
                  </a:extLst>
                </a:gridCol>
              </a:tblGrid>
              <a:tr h="1499989">
                <a:tc>
                  <a:txBody>
                    <a:bodyPr/>
                    <a:lstStyle/>
                    <a:p>
                      <a:pPr>
                        <a:lnSpc>
                          <a:spcPct val="115000"/>
                        </a:lnSpc>
                        <a:spcAft>
                          <a:spcPts val="0"/>
                        </a:spcAft>
                      </a:pPr>
                      <a:r>
                        <a:rPr lang="en-GB" sz="2400" dirty="0">
                          <a:effectLst/>
                        </a:rPr>
                        <a:t>Centrally and/or accessible urban locations</a:t>
                      </a:r>
                      <a:endParaRPr lang="en-IE" sz="4000" dirty="0">
                        <a:effectLst/>
                        <a:latin typeface="Helvetica" pitchFamily="2" charset="0"/>
                        <a:ea typeface="DengXian" panose="02010600030101010101" pitchFamily="2" charset="-122"/>
                        <a:cs typeface="Times New Roman (Body CS)"/>
                      </a:endParaRPr>
                    </a:p>
                  </a:txBody>
                  <a:tcPr marL="68580" marR="68580" marT="0" marB="0" anchor="ctr"/>
                </a:tc>
                <a:tc>
                  <a:txBody>
                    <a:bodyPr/>
                    <a:lstStyle/>
                    <a:p>
                      <a:pPr>
                        <a:lnSpc>
                          <a:spcPct val="115000"/>
                        </a:lnSpc>
                        <a:spcAft>
                          <a:spcPts val="0"/>
                        </a:spcAft>
                      </a:pPr>
                      <a:r>
                        <a:rPr lang="en-US" sz="2400" dirty="0">
                          <a:solidFill>
                            <a:schemeClr val="tx1"/>
                          </a:solidFill>
                          <a:effectLst/>
                        </a:rPr>
                        <a:t>No density limits </a:t>
                      </a:r>
                      <a:endParaRPr lang="en-IE" sz="4000" dirty="0">
                        <a:solidFill>
                          <a:schemeClr val="tx1"/>
                        </a:solidFill>
                        <a:effectLst/>
                        <a:latin typeface="Helvetica" pitchFamily="2" charset="0"/>
                        <a:ea typeface="DengXian" panose="02010600030101010101" pitchFamily="2" charset="-122"/>
                        <a:cs typeface="Times New Roman (Body CS)"/>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3198007266"/>
                  </a:ext>
                </a:extLst>
              </a:tr>
              <a:tr h="2068288">
                <a:tc>
                  <a:txBody>
                    <a:bodyPr/>
                    <a:lstStyle/>
                    <a:p>
                      <a:pPr>
                        <a:lnSpc>
                          <a:spcPct val="115000"/>
                        </a:lnSpc>
                        <a:spcAft>
                          <a:spcPts val="0"/>
                        </a:spcAft>
                      </a:pPr>
                      <a:r>
                        <a:rPr lang="en-GB" sz="2400" dirty="0">
                          <a:effectLst/>
                        </a:rPr>
                        <a:t>Intermediate urban locations</a:t>
                      </a:r>
                      <a:endParaRPr lang="en-IE" sz="4000" dirty="0">
                        <a:effectLst/>
                        <a:latin typeface="Helvetica" pitchFamily="2" charset="0"/>
                        <a:ea typeface="DengXian" panose="02010600030101010101" pitchFamily="2" charset="-122"/>
                        <a:cs typeface="Times New Roman (Body CS)"/>
                      </a:endParaRPr>
                    </a:p>
                  </a:txBody>
                  <a:tcPr marL="68580" marR="68580" marT="0" marB="0" anchor="ctr"/>
                </a:tc>
                <a:tc>
                  <a:txBody>
                    <a:bodyPr/>
                    <a:lstStyle/>
                    <a:p>
                      <a:pPr>
                        <a:lnSpc>
                          <a:spcPct val="115000"/>
                        </a:lnSpc>
                        <a:spcAft>
                          <a:spcPts val="0"/>
                        </a:spcAft>
                      </a:pPr>
                      <a:r>
                        <a:rPr lang="en-US" sz="2400" b="1" dirty="0">
                          <a:effectLst/>
                        </a:rPr>
                        <a:t>No density limits </a:t>
                      </a:r>
                      <a:endParaRPr lang="en-IE" sz="4000" b="1" dirty="0">
                        <a:effectLst/>
                        <a:latin typeface="Helvetica" pitchFamily="2" charset="0"/>
                        <a:ea typeface="DengXian" panose="02010600030101010101" pitchFamily="2" charset="-122"/>
                        <a:cs typeface="Times New Roman (Body CS)"/>
                      </a:endParaRPr>
                    </a:p>
                  </a:txBody>
                  <a:tcPr marL="68580" marR="68580" marT="0" marB="0" anchor="ctr"/>
                </a:tc>
                <a:extLst>
                  <a:ext uri="{0D108BD9-81ED-4DB2-BD59-A6C34878D82A}">
                    <a16:rowId xmlns:a16="http://schemas.microsoft.com/office/drawing/2014/main" val="3078612288"/>
                  </a:ext>
                </a:extLst>
              </a:tr>
              <a:tr h="931691">
                <a:tc>
                  <a:txBody>
                    <a:bodyPr/>
                    <a:lstStyle/>
                    <a:p>
                      <a:pPr>
                        <a:lnSpc>
                          <a:spcPct val="115000"/>
                        </a:lnSpc>
                        <a:spcAft>
                          <a:spcPts val="0"/>
                        </a:spcAft>
                      </a:pPr>
                      <a:r>
                        <a:rPr lang="en-GB" sz="2400">
                          <a:effectLst/>
                        </a:rPr>
                        <a:t>Peripheral and/or less accessible urban locations</a:t>
                      </a:r>
                      <a:endParaRPr lang="en-IE" sz="4000">
                        <a:effectLst/>
                        <a:latin typeface="Helvetica" pitchFamily="2" charset="0"/>
                        <a:ea typeface="DengXian" panose="02010600030101010101" pitchFamily="2" charset="-122"/>
                        <a:cs typeface="Times New Roman (Body CS)"/>
                      </a:endParaRPr>
                    </a:p>
                  </a:txBody>
                  <a:tcPr marL="68580" marR="68580" marT="0" marB="0" anchor="ctr"/>
                </a:tc>
                <a:tc>
                  <a:txBody>
                    <a:bodyPr/>
                    <a:lstStyle/>
                    <a:p>
                      <a:pPr>
                        <a:lnSpc>
                          <a:spcPct val="115000"/>
                        </a:lnSpc>
                        <a:spcAft>
                          <a:spcPts val="0"/>
                        </a:spcAft>
                      </a:pPr>
                      <a:r>
                        <a:rPr lang="en-US" sz="2400" b="1" dirty="0">
                          <a:effectLst/>
                        </a:rPr>
                        <a:t>Minimum density of 45 per hectare</a:t>
                      </a:r>
                      <a:endParaRPr lang="en-IE" sz="4000" b="1" dirty="0">
                        <a:effectLst/>
                        <a:latin typeface="Helvetica" pitchFamily="2" charset="0"/>
                        <a:ea typeface="DengXian" panose="02010600030101010101" pitchFamily="2" charset="-122"/>
                        <a:cs typeface="Times New Roman (Body CS)"/>
                      </a:endParaRPr>
                    </a:p>
                  </a:txBody>
                  <a:tcPr marL="68580" marR="68580" marT="0" marB="0" anchor="ctr"/>
                </a:tc>
                <a:extLst>
                  <a:ext uri="{0D108BD9-81ED-4DB2-BD59-A6C34878D82A}">
                    <a16:rowId xmlns:a16="http://schemas.microsoft.com/office/drawing/2014/main" val="424840977"/>
                  </a:ext>
                </a:extLst>
              </a:tr>
            </a:tbl>
          </a:graphicData>
        </a:graphic>
      </p:graphicFrame>
    </p:spTree>
    <p:extLst>
      <p:ext uri="{BB962C8B-B14F-4D97-AF65-F5344CB8AC3E}">
        <p14:creationId xmlns:p14="http://schemas.microsoft.com/office/powerpoint/2010/main" val="357534018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21150-F358-D0CB-A7DC-E80A7062036D}"/>
              </a:ext>
            </a:extLst>
          </p:cNvPr>
          <p:cNvSpPr>
            <a:spLocks noGrp="1"/>
          </p:cNvSpPr>
          <p:nvPr>
            <p:ph type="title"/>
          </p:nvPr>
        </p:nvSpPr>
        <p:spPr/>
        <p:txBody>
          <a:bodyPr/>
          <a:lstStyle/>
          <a:p>
            <a:r>
              <a:rPr lang="en-IE" dirty="0"/>
              <a:t>Recent Incentives</a:t>
            </a:r>
          </a:p>
        </p:txBody>
      </p:sp>
      <p:sp>
        <p:nvSpPr>
          <p:cNvPr id="3" name="Text Placeholder 2">
            <a:extLst>
              <a:ext uri="{FF2B5EF4-FFF2-40B4-BE49-F238E27FC236}">
                <a16:creationId xmlns:a16="http://schemas.microsoft.com/office/drawing/2014/main" id="{70273CC5-F2CD-35CE-95E7-5474527F22B8}"/>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2CC31ECF-F9D7-91B4-0C6E-6469B29AA80C}"/>
              </a:ext>
            </a:extLst>
          </p:cNvPr>
          <p:cNvSpPr>
            <a:spLocks noGrp="1"/>
          </p:cNvSpPr>
          <p:nvPr>
            <p:ph type="sldNum" sz="quarter" idx="12"/>
          </p:nvPr>
        </p:nvSpPr>
        <p:spPr/>
        <p:txBody>
          <a:bodyPr/>
          <a:lstStyle/>
          <a:p>
            <a:pPr>
              <a:defRPr/>
            </a:pPr>
            <a:fld id="{30EE61FD-BD89-4433-B1B1-89AE25721E20}" type="slidenum">
              <a:rPr lang="en-GB" smtClean="0"/>
              <a:pPr>
                <a:defRPr/>
              </a:pPr>
              <a:t>21</a:t>
            </a:fld>
            <a:endParaRPr lang="en-GB"/>
          </a:p>
        </p:txBody>
      </p:sp>
    </p:spTree>
    <p:extLst>
      <p:ext uri="{BB962C8B-B14F-4D97-AF65-F5344CB8AC3E}">
        <p14:creationId xmlns:p14="http://schemas.microsoft.com/office/powerpoint/2010/main" val="37343192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0B6DE-BBAC-3CCB-EC82-0BF006CB83D9}"/>
              </a:ext>
            </a:extLst>
          </p:cNvPr>
          <p:cNvSpPr>
            <a:spLocks noGrp="1"/>
          </p:cNvSpPr>
          <p:nvPr>
            <p:ph type="title"/>
          </p:nvPr>
        </p:nvSpPr>
        <p:spPr>
          <a:xfrm>
            <a:off x="1069848" y="332656"/>
            <a:ext cx="10058400" cy="875255"/>
          </a:xfrm>
        </p:spPr>
        <p:txBody>
          <a:bodyPr>
            <a:normAutofit fontScale="90000"/>
          </a:bodyPr>
          <a:lstStyle/>
          <a:p>
            <a:r>
              <a:rPr lang="en-US" dirty="0"/>
              <a:t>Recent Incentives: Subsidizing apartment development</a:t>
            </a:r>
            <a:endParaRPr lang="en-IE" dirty="0"/>
          </a:p>
        </p:txBody>
      </p:sp>
      <p:sp>
        <p:nvSpPr>
          <p:cNvPr id="4" name="Slide Number Placeholder 3">
            <a:extLst>
              <a:ext uri="{FF2B5EF4-FFF2-40B4-BE49-F238E27FC236}">
                <a16:creationId xmlns:a16="http://schemas.microsoft.com/office/drawing/2014/main" id="{BEDBA831-ACAB-1627-7C88-8C3C6D1AF248}"/>
              </a:ext>
            </a:extLst>
          </p:cNvPr>
          <p:cNvSpPr>
            <a:spLocks noGrp="1"/>
          </p:cNvSpPr>
          <p:nvPr>
            <p:ph type="sldNum" sz="quarter" idx="12"/>
          </p:nvPr>
        </p:nvSpPr>
        <p:spPr/>
        <p:txBody>
          <a:bodyPr/>
          <a:lstStyle/>
          <a:p>
            <a:pPr>
              <a:defRPr/>
            </a:pPr>
            <a:fld id="{53A118FA-8759-45E8-8D57-3480B7C102C6}" type="slidenum">
              <a:rPr lang="en-GB" smtClean="0"/>
              <a:pPr>
                <a:defRPr/>
              </a:pPr>
              <a:t>22</a:t>
            </a:fld>
            <a:endParaRPr lang="en-GB"/>
          </a:p>
        </p:txBody>
      </p:sp>
      <p:pic>
        <p:nvPicPr>
          <p:cNvPr id="7" name="Picture 6">
            <a:extLst>
              <a:ext uri="{FF2B5EF4-FFF2-40B4-BE49-F238E27FC236}">
                <a16:creationId xmlns:a16="http://schemas.microsoft.com/office/drawing/2014/main" id="{F460F5C2-5F20-EA21-778B-AFB45110E122}"/>
              </a:ext>
            </a:extLst>
          </p:cNvPr>
          <p:cNvPicPr>
            <a:picLocks noChangeAspect="1"/>
          </p:cNvPicPr>
          <p:nvPr/>
        </p:nvPicPr>
        <p:blipFill>
          <a:blip r:embed="rId2"/>
          <a:stretch>
            <a:fillRect/>
          </a:stretch>
        </p:blipFill>
        <p:spPr>
          <a:xfrm>
            <a:off x="551384" y="1339429"/>
            <a:ext cx="6476097" cy="5032946"/>
          </a:xfrm>
          <a:prstGeom prst="rect">
            <a:avLst/>
          </a:prstGeom>
        </p:spPr>
      </p:pic>
      <p:pic>
        <p:nvPicPr>
          <p:cNvPr id="3" name="Picture 2">
            <a:extLst>
              <a:ext uri="{FF2B5EF4-FFF2-40B4-BE49-F238E27FC236}">
                <a16:creationId xmlns:a16="http://schemas.microsoft.com/office/drawing/2014/main" id="{015B8951-B479-66C3-2B04-C3C4261313A6}"/>
              </a:ext>
            </a:extLst>
          </p:cNvPr>
          <p:cNvPicPr>
            <a:picLocks noChangeAspect="1"/>
          </p:cNvPicPr>
          <p:nvPr/>
        </p:nvPicPr>
        <p:blipFill>
          <a:blip r:embed="rId3"/>
          <a:stretch>
            <a:fillRect/>
          </a:stretch>
        </p:blipFill>
        <p:spPr>
          <a:xfrm>
            <a:off x="7060666" y="2132856"/>
            <a:ext cx="4884834" cy="4130398"/>
          </a:xfrm>
          <a:prstGeom prst="rect">
            <a:avLst/>
          </a:prstGeom>
        </p:spPr>
      </p:pic>
    </p:spTree>
    <p:extLst>
      <p:ext uri="{BB962C8B-B14F-4D97-AF65-F5344CB8AC3E}">
        <p14:creationId xmlns:p14="http://schemas.microsoft.com/office/powerpoint/2010/main" val="356441248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55FA-F487-15C1-4E6A-E41016E32855}"/>
              </a:ext>
            </a:extLst>
          </p:cNvPr>
          <p:cNvSpPr>
            <a:spLocks noGrp="1"/>
          </p:cNvSpPr>
          <p:nvPr>
            <p:ph type="title"/>
          </p:nvPr>
        </p:nvSpPr>
        <p:spPr/>
        <p:txBody>
          <a:bodyPr/>
          <a:lstStyle/>
          <a:p>
            <a:r>
              <a:rPr lang="en-US" dirty="0"/>
              <a:t>Viability Gap</a:t>
            </a:r>
            <a:endParaRPr lang="en-IE" dirty="0"/>
          </a:p>
        </p:txBody>
      </p:sp>
      <p:sp>
        <p:nvSpPr>
          <p:cNvPr id="3" name="Slide Number Placeholder 2">
            <a:extLst>
              <a:ext uri="{FF2B5EF4-FFF2-40B4-BE49-F238E27FC236}">
                <a16:creationId xmlns:a16="http://schemas.microsoft.com/office/drawing/2014/main" id="{90AA72C6-CE54-DA23-716C-BC6CF560F25E}"/>
              </a:ext>
            </a:extLst>
          </p:cNvPr>
          <p:cNvSpPr>
            <a:spLocks noGrp="1"/>
          </p:cNvSpPr>
          <p:nvPr>
            <p:ph type="sldNum" sz="quarter" idx="12"/>
          </p:nvPr>
        </p:nvSpPr>
        <p:spPr/>
        <p:txBody>
          <a:bodyPr/>
          <a:lstStyle/>
          <a:p>
            <a:pPr>
              <a:defRPr/>
            </a:pPr>
            <a:fld id="{7349168E-9C06-475E-92A8-887E81A0BF65}" type="slidenum">
              <a:rPr lang="en-GB" smtClean="0"/>
              <a:pPr>
                <a:defRPr/>
              </a:pPr>
              <a:t>23</a:t>
            </a:fld>
            <a:endParaRPr lang="en-GB"/>
          </a:p>
        </p:txBody>
      </p:sp>
      <p:pic>
        <p:nvPicPr>
          <p:cNvPr id="5" name="Picture 4">
            <a:extLst>
              <a:ext uri="{FF2B5EF4-FFF2-40B4-BE49-F238E27FC236}">
                <a16:creationId xmlns:a16="http://schemas.microsoft.com/office/drawing/2014/main" id="{3F426B93-067C-3CC8-B34C-C3F37A920477}"/>
              </a:ext>
            </a:extLst>
          </p:cNvPr>
          <p:cNvPicPr>
            <a:picLocks noChangeAspect="1"/>
          </p:cNvPicPr>
          <p:nvPr/>
        </p:nvPicPr>
        <p:blipFill>
          <a:blip r:embed="rId2"/>
          <a:stretch>
            <a:fillRect/>
          </a:stretch>
        </p:blipFill>
        <p:spPr>
          <a:xfrm>
            <a:off x="609600" y="1243963"/>
            <a:ext cx="5702424" cy="5385437"/>
          </a:xfrm>
          <a:prstGeom prst="rect">
            <a:avLst/>
          </a:prstGeom>
        </p:spPr>
      </p:pic>
      <p:pic>
        <p:nvPicPr>
          <p:cNvPr id="6" name="Picture 5">
            <a:extLst>
              <a:ext uri="{FF2B5EF4-FFF2-40B4-BE49-F238E27FC236}">
                <a16:creationId xmlns:a16="http://schemas.microsoft.com/office/drawing/2014/main" id="{00224C3C-7BA0-AE20-D955-0935E206DD8D}"/>
              </a:ext>
            </a:extLst>
          </p:cNvPr>
          <p:cNvPicPr>
            <a:picLocks noChangeAspect="1"/>
          </p:cNvPicPr>
          <p:nvPr/>
        </p:nvPicPr>
        <p:blipFill>
          <a:blip r:embed="rId3"/>
          <a:stretch>
            <a:fillRect/>
          </a:stretch>
        </p:blipFill>
        <p:spPr>
          <a:xfrm>
            <a:off x="6816080" y="1534154"/>
            <a:ext cx="4392489" cy="4464496"/>
          </a:xfrm>
          <a:prstGeom prst="rect">
            <a:avLst/>
          </a:prstGeom>
        </p:spPr>
      </p:pic>
    </p:spTree>
    <p:extLst>
      <p:ext uri="{BB962C8B-B14F-4D97-AF65-F5344CB8AC3E}">
        <p14:creationId xmlns:p14="http://schemas.microsoft.com/office/powerpoint/2010/main" val="101686268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70E9CE-590D-F5D1-2F9A-05BE0C9C67AD}"/>
              </a:ext>
            </a:extLst>
          </p:cNvPr>
          <p:cNvSpPr>
            <a:spLocks noGrp="1"/>
          </p:cNvSpPr>
          <p:nvPr>
            <p:ph type="title"/>
          </p:nvPr>
        </p:nvSpPr>
        <p:spPr/>
        <p:txBody>
          <a:bodyPr/>
          <a:lstStyle/>
          <a:p>
            <a:r>
              <a:rPr lang="en-US" dirty="0"/>
              <a:t>Next General Election</a:t>
            </a:r>
            <a:endParaRPr lang="en-IE" dirty="0"/>
          </a:p>
        </p:txBody>
      </p:sp>
      <p:sp>
        <p:nvSpPr>
          <p:cNvPr id="4" name="Slide Number Placeholder 3">
            <a:extLst>
              <a:ext uri="{FF2B5EF4-FFF2-40B4-BE49-F238E27FC236}">
                <a16:creationId xmlns:a16="http://schemas.microsoft.com/office/drawing/2014/main" id="{00C53423-8ED1-29A2-18F5-74A38D443C52}"/>
              </a:ext>
            </a:extLst>
          </p:cNvPr>
          <p:cNvSpPr>
            <a:spLocks noGrp="1"/>
          </p:cNvSpPr>
          <p:nvPr>
            <p:ph type="sldNum" sz="quarter" idx="12"/>
          </p:nvPr>
        </p:nvSpPr>
        <p:spPr/>
        <p:txBody>
          <a:bodyPr/>
          <a:lstStyle/>
          <a:p>
            <a:pPr>
              <a:defRPr/>
            </a:pPr>
            <a:fld id="{53A118FA-8759-45E8-8D57-3480B7C102C6}" type="slidenum">
              <a:rPr lang="en-GB" smtClean="0"/>
              <a:pPr>
                <a:defRPr/>
              </a:pPr>
              <a:t>24</a:t>
            </a:fld>
            <a:endParaRPr lang="en-GB"/>
          </a:p>
        </p:txBody>
      </p:sp>
      <p:pic>
        <p:nvPicPr>
          <p:cNvPr id="2" name="Picture 1">
            <a:extLst>
              <a:ext uri="{FF2B5EF4-FFF2-40B4-BE49-F238E27FC236}">
                <a16:creationId xmlns:a16="http://schemas.microsoft.com/office/drawing/2014/main" id="{CCB5202B-8876-3583-04AB-106C472F2AD2}"/>
              </a:ext>
            </a:extLst>
          </p:cNvPr>
          <p:cNvPicPr>
            <a:picLocks noChangeAspect="1"/>
          </p:cNvPicPr>
          <p:nvPr/>
        </p:nvPicPr>
        <p:blipFill>
          <a:blip r:embed="rId2"/>
          <a:stretch>
            <a:fillRect/>
          </a:stretch>
        </p:blipFill>
        <p:spPr>
          <a:xfrm>
            <a:off x="5159896" y="339143"/>
            <a:ext cx="5904656" cy="6017208"/>
          </a:xfrm>
          <a:prstGeom prst="rect">
            <a:avLst/>
          </a:prstGeom>
        </p:spPr>
      </p:pic>
    </p:spTree>
    <p:extLst>
      <p:ext uri="{BB962C8B-B14F-4D97-AF65-F5344CB8AC3E}">
        <p14:creationId xmlns:p14="http://schemas.microsoft.com/office/powerpoint/2010/main" val="188184194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76E23B-B13D-72F9-5345-ABD1F7A3B633}"/>
              </a:ext>
            </a:extLst>
          </p:cNvPr>
          <p:cNvSpPr>
            <a:spLocks noGrp="1"/>
          </p:cNvSpPr>
          <p:nvPr>
            <p:ph type="title"/>
          </p:nvPr>
        </p:nvSpPr>
        <p:spPr/>
        <p:txBody>
          <a:bodyPr/>
          <a:lstStyle/>
          <a:p>
            <a:r>
              <a:rPr lang="en-IE" dirty="0"/>
              <a:t>Finally</a:t>
            </a:r>
          </a:p>
        </p:txBody>
      </p:sp>
      <p:sp>
        <p:nvSpPr>
          <p:cNvPr id="5" name="Content Placeholder 4">
            <a:extLst>
              <a:ext uri="{FF2B5EF4-FFF2-40B4-BE49-F238E27FC236}">
                <a16:creationId xmlns:a16="http://schemas.microsoft.com/office/drawing/2014/main" id="{411F8C72-97E4-B635-3370-FECE8DE2EA91}"/>
              </a:ext>
            </a:extLst>
          </p:cNvPr>
          <p:cNvSpPr>
            <a:spLocks noGrp="1"/>
          </p:cNvSpPr>
          <p:nvPr>
            <p:ph sz="quarter" idx="1"/>
          </p:nvPr>
        </p:nvSpPr>
        <p:spPr/>
        <p:txBody>
          <a:bodyPr/>
          <a:lstStyle/>
          <a:p>
            <a:r>
              <a:rPr lang="en-IE" dirty="0"/>
              <a:t>There is significant investment in social and affordable housing, but slow progress</a:t>
            </a:r>
          </a:p>
          <a:p>
            <a:r>
              <a:rPr lang="en-IE" dirty="0"/>
              <a:t>Cost rental housing is being promoted</a:t>
            </a:r>
          </a:p>
          <a:p>
            <a:r>
              <a:rPr lang="en-IE" dirty="0"/>
              <a:t>Land Development Agency may make a difference</a:t>
            </a:r>
          </a:p>
          <a:p>
            <a:r>
              <a:rPr lang="en-IE" dirty="0"/>
              <a:t>Land Value Tax legislation </a:t>
            </a:r>
            <a:r>
              <a:rPr lang="en-IE"/>
              <a:t>is imminent</a:t>
            </a:r>
          </a:p>
        </p:txBody>
      </p:sp>
      <p:sp>
        <p:nvSpPr>
          <p:cNvPr id="3" name="Slide Number Placeholder 2">
            <a:extLst>
              <a:ext uri="{FF2B5EF4-FFF2-40B4-BE49-F238E27FC236}">
                <a16:creationId xmlns:a16="http://schemas.microsoft.com/office/drawing/2014/main" id="{B4C4EB9F-C7A1-EDBA-5967-243061223DE5}"/>
              </a:ext>
            </a:extLst>
          </p:cNvPr>
          <p:cNvSpPr>
            <a:spLocks noGrp="1"/>
          </p:cNvSpPr>
          <p:nvPr>
            <p:ph type="sldNum" sz="quarter" idx="12"/>
          </p:nvPr>
        </p:nvSpPr>
        <p:spPr/>
        <p:txBody>
          <a:bodyPr/>
          <a:lstStyle/>
          <a:p>
            <a:pPr>
              <a:defRPr/>
            </a:pPr>
            <a:fld id="{7349168E-9C06-475E-92A8-887E81A0BF65}" type="slidenum">
              <a:rPr lang="en-GB" smtClean="0"/>
              <a:pPr>
                <a:defRPr/>
              </a:pPr>
              <a:t>25</a:t>
            </a:fld>
            <a:endParaRPr lang="en-GB"/>
          </a:p>
        </p:txBody>
      </p:sp>
    </p:spTree>
    <p:extLst>
      <p:ext uri="{BB962C8B-B14F-4D97-AF65-F5344CB8AC3E}">
        <p14:creationId xmlns:p14="http://schemas.microsoft.com/office/powerpoint/2010/main" val="98852325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368" y="476672"/>
            <a:ext cx="5400600" cy="5463822"/>
          </a:xfrm>
          <a:prstGeom prst="rect">
            <a:avLst/>
          </a:prstGeom>
        </p:spPr>
      </p:pic>
      <p:pic>
        <p:nvPicPr>
          <p:cNvPr id="3" name="Picture 2">
            <a:extLst>
              <a:ext uri="{FF2B5EF4-FFF2-40B4-BE49-F238E27FC236}">
                <a16:creationId xmlns:a16="http://schemas.microsoft.com/office/drawing/2014/main" id="{188A3F70-0FAA-596D-E7B2-60617D672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968" y="339837"/>
            <a:ext cx="5449888" cy="5681451"/>
          </a:xfrm>
          <a:prstGeom prst="rect">
            <a:avLst/>
          </a:prstGeom>
        </p:spPr>
      </p:pic>
      <p:sp>
        <p:nvSpPr>
          <p:cNvPr id="4" name="Oval 3">
            <a:extLst>
              <a:ext uri="{FF2B5EF4-FFF2-40B4-BE49-F238E27FC236}">
                <a16:creationId xmlns:a16="http://schemas.microsoft.com/office/drawing/2014/main" id="{A7A0D824-2F13-9322-B87D-EB0AD0459C17}"/>
              </a:ext>
            </a:extLst>
          </p:cNvPr>
          <p:cNvSpPr/>
          <p:nvPr/>
        </p:nvSpPr>
        <p:spPr>
          <a:xfrm>
            <a:off x="6168008" y="339837"/>
            <a:ext cx="4608512" cy="1649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Homelessness-</a:t>
            </a:r>
          </a:p>
          <a:p>
            <a:pPr algn="ctr"/>
            <a:r>
              <a:rPr lang="en-GB" dirty="0"/>
              <a:t>Sleeping in a Police Station</a:t>
            </a:r>
          </a:p>
        </p:txBody>
      </p:sp>
    </p:spTree>
    <p:extLst>
      <p:ext uri="{BB962C8B-B14F-4D97-AF65-F5344CB8AC3E}">
        <p14:creationId xmlns:p14="http://schemas.microsoft.com/office/powerpoint/2010/main" val="150217760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AAA43-3CD5-6B3D-0D70-DFC13101FB5E}"/>
              </a:ext>
            </a:extLst>
          </p:cNvPr>
          <p:cNvSpPr>
            <a:spLocks noGrp="1"/>
          </p:cNvSpPr>
          <p:nvPr>
            <p:ph type="title"/>
          </p:nvPr>
        </p:nvSpPr>
        <p:spPr/>
        <p:txBody>
          <a:bodyPr/>
          <a:lstStyle/>
          <a:p>
            <a:r>
              <a:rPr lang="en-US" dirty="0"/>
              <a:t>Dwelling Completions</a:t>
            </a:r>
            <a:endParaRPr lang="en-IE" dirty="0"/>
          </a:p>
        </p:txBody>
      </p:sp>
      <p:sp>
        <p:nvSpPr>
          <p:cNvPr id="3" name="Slide Number Placeholder 2">
            <a:extLst>
              <a:ext uri="{FF2B5EF4-FFF2-40B4-BE49-F238E27FC236}">
                <a16:creationId xmlns:a16="http://schemas.microsoft.com/office/drawing/2014/main" id="{B30D59D8-83F4-DA06-9422-46B4A901CD40}"/>
              </a:ext>
            </a:extLst>
          </p:cNvPr>
          <p:cNvSpPr>
            <a:spLocks noGrp="1"/>
          </p:cNvSpPr>
          <p:nvPr>
            <p:ph type="sldNum" sz="quarter" idx="12"/>
          </p:nvPr>
        </p:nvSpPr>
        <p:spPr/>
        <p:txBody>
          <a:bodyPr/>
          <a:lstStyle/>
          <a:p>
            <a:pPr>
              <a:defRPr/>
            </a:pPr>
            <a:fld id="{7349168E-9C06-475E-92A8-887E81A0BF65}" type="slidenum">
              <a:rPr lang="en-GB" smtClean="0"/>
              <a:pPr>
                <a:defRPr/>
              </a:pPr>
              <a:t>4</a:t>
            </a:fld>
            <a:endParaRPr lang="en-GB"/>
          </a:p>
        </p:txBody>
      </p:sp>
      <p:pic>
        <p:nvPicPr>
          <p:cNvPr id="2050" name="Picture 2">
            <a:extLst>
              <a:ext uri="{FF2B5EF4-FFF2-40B4-BE49-F238E27FC236}">
                <a16:creationId xmlns:a16="http://schemas.microsoft.com/office/drawing/2014/main" id="{55EC9BE1-ECA0-49C4-D0CF-FB367B353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1412776"/>
            <a:ext cx="8424936" cy="48965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EF1B7CBA-51EF-D2B0-A63E-EF7D8BEE55DF}"/>
              </a:ext>
            </a:extLst>
          </p:cNvPr>
          <p:cNvSpPr/>
          <p:nvPr/>
        </p:nvSpPr>
        <p:spPr>
          <a:xfrm>
            <a:off x="8976320" y="1988840"/>
            <a:ext cx="2952328" cy="31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Annual demand/need</a:t>
            </a:r>
          </a:p>
          <a:p>
            <a:pPr algn="ctr"/>
            <a:r>
              <a:rPr lang="en-GB" sz="3200" dirty="0"/>
              <a:t>35,000 to 60,000</a:t>
            </a:r>
            <a:endParaRPr lang="en-IE" sz="3200" dirty="0"/>
          </a:p>
        </p:txBody>
      </p:sp>
    </p:spTree>
    <p:extLst>
      <p:ext uri="{BB962C8B-B14F-4D97-AF65-F5344CB8AC3E}">
        <p14:creationId xmlns:p14="http://schemas.microsoft.com/office/powerpoint/2010/main" val="357576600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7C403-69DD-4B2C-99AF-3E3AB9657990}"/>
              </a:ext>
            </a:extLst>
          </p:cNvPr>
          <p:cNvSpPr>
            <a:spLocks noGrp="1"/>
          </p:cNvSpPr>
          <p:nvPr>
            <p:ph type="title"/>
          </p:nvPr>
        </p:nvSpPr>
        <p:spPr/>
        <p:txBody>
          <a:bodyPr/>
          <a:lstStyle/>
          <a:p>
            <a:r>
              <a:rPr lang="en-US" dirty="0"/>
              <a:t>Property Price Index (surpassed Celtic Tiger)</a:t>
            </a:r>
            <a:endParaRPr lang="en-IE" dirty="0"/>
          </a:p>
        </p:txBody>
      </p:sp>
      <p:sp>
        <p:nvSpPr>
          <p:cNvPr id="2" name="Slide Number Placeholder 1"/>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1026" name="Picture 2">
            <a:extLst>
              <a:ext uri="{FF2B5EF4-FFF2-40B4-BE49-F238E27FC236}">
                <a16:creationId xmlns:a16="http://schemas.microsoft.com/office/drawing/2014/main" id="{86CA4998-08B2-5915-690D-59F551293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1268760"/>
            <a:ext cx="11233248"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31479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09C2F-2010-945F-C5F5-07E7A622733D}"/>
              </a:ext>
            </a:extLst>
          </p:cNvPr>
          <p:cNvSpPr>
            <a:spLocks noGrp="1"/>
          </p:cNvSpPr>
          <p:nvPr>
            <p:ph type="title"/>
          </p:nvPr>
        </p:nvSpPr>
        <p:spPr/>
        <p:txBody>
          <a:bodyPr/>
          <a:lstStyle/>
          <a:p>
            <a:r>
              <a:rPr lang="en-US" dirty="0"/>
              <a:t>Rents   [Rental Crisis]</a:t>
            </a:r>
            <a:endParaRPr lang="en-IE" dirty="0"/>
          </a:p>
        </p:txBody>
      </p:sp>
      <p:sp>
        <p:nvSpPr>
          <p:cNvPr id="3" name="Slide Number Placeholder 2">
            <a:extLst>
              <a:ext uri="{FF2B5EF4-FFF2-40B4-BE49-F238E27FC236}">
                <a16:creationId xmlns:a16="http://schemas.microsoft.com/office/drawing/2014/main" id="{75A30BA3-258F-2EC8-8BB7-61D95023B276}"/>
              </a:ext>
            </a:extLst>
          </p:cNvPr>
          <p:cNvSpPr>
            <a:spLocks noGrp="1"/>
          </p:cNvSpPr>
          <p:nvPr>
            <p:ph type="sldNum" sz="quarter" idx="12"/>
          </p:nvPr>
        </p:nvSpPr>
        <p:spPr/>
        <p:txBody>
          <a:bodyPr/>
          <a:lstStyle/>
          <a:p>
            <a:pPr>
              <a:defRPr/>
            </a:pPr>
            <a:fld id="{7349168E-9C06-475E-92A8-887E81A0BF65}" type="slidenum">
              <a:rPr lang="en-GB" smtClean="0"/>
              <a:pPr>
                <a:defRPr/>
              </a:pPr>
              <a:t>6</a:t>
            </a:fld>
            <a:endParaRPr lang="en-GB"/>
          </a:p>
        </p:txBody>
      </p:sp>
      <p:pic>
        <p:nvPicPr>
          <p:cNvPr id="5" name="Picture 4">
            <a:extLst>
              <a:ext uri="{FF2B5EF4-FFF2-40B4-BE49-F238E27FC236}">
                <a16:creationId xmlns:a16="http://schemas.microsoft.com/office/drawing/2014/main" id="{4BE4EF26-C803-B4AD-5F09-E5D4155CF598}"/>
              </a:ext>
            </a:extLst>
          </p:cNvPr>
          <p:cNvPicPr>
            <a:picLocks noChangeAspect="1"/>
          </p:cNvPicPr>
          <p:nvPr/>
        </p:nvPicPr>
        <p:blipFill>
          <a:blip r:embed="rId2"/>
          <a:stretch>
            <a:fillRect/>
          </a:stretch>
        </p:blipFill>
        <p:spPr>
          <a:xfrm>
            <a:off x="-96688" y="1268760"/>
            <a:ext cx="12154953" cy="5256523"/>
          </a:xfrm>
          <a:prstGeom prst="rect">
            <a:avLst/>
          </a:prstGeom>
        </p:spPr>
      </p:pic>
    </p:spTree>
    <p:extLst>
      <p:ext uri="{BB962C8B-B14F-4D97-AF65-F5344CB8AC3E}">
        <p14:creationId xmlns:p14="http://schemas.microsoft.com/office/powerpoint/2010/main" val="413891422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16A314-3BBF-116E-14A1-CEA1313F135F}"/>
              </a:ext>
            </a:extLst>
          </p:cNvPr>
          <p:cNvSpPr>
            <a:spLocks noGrp="1"/>
          </p:cNvSpPr>
          <p:nvPr>
            <p:ph type="sldNum" sz="quarter" idx="12"/>
          </p:nvPr>
        </p:nvSpPr>
        <p:spPr/>
        <p:txBody>
          <a:bodyPr/>
          <a:lstStyle/>
          <a:p>
            <a:pPr>
              <a:defRPr/>
            </a:pPr>
            <a:fld id="{7349168E-9C06-475E-92A8-887E81A0BF65}" type="slidenum">
              <a:rPr lang="en-GB" smtClean="0"/>
              <a:pPr>
                <a:defRPr/>
              </a:pPr>
              <a:t>7</a:t>
            </a:fld>
            <a:endParaRPr lang="en-GB"/>
          </a:p>
        </p:txBody>
      </p:sp>
      <p:pic>
        <p:nvPicPr>
          <p:cNvPr id="4" name="Content Placeholder 3" descr="The Economist Europe's Shining Light.jpg">
            <a:extLst>
              <a:ext uri="{FF2B5EF4-FFF2-40B4-BE49-F238E27FC236}">
                <a16:creationId xmlns:a16="http://schemas.microsoft.com/office/drawing/2014/main" id="{D85DAD6B-936E-3413-9DF4-894D2C7F005F}"/>
              </a:ext>
            </a:extLst>
          </p:cNvPr>
          <p:cNvPicPr>
            <a:picLocks noChangeAspect="1"/>
          </p:cNvPicPr>
          <p:nvPr/>
        </p:nvPicPr>
        <p:blipFill>
          <a:blip r:embed="rId3"/>
          <a:srcRect l="-65170" r="-65170"/>
          <a:stretch>
            <a:fillRect/>
          </a:stretch>
        </p:blipFill>
        <p:spPr bwMode="auto">
          <a:xfrm>
            <a:off x="-1536848" y="1174751"/>
            <a:ext cx="8136904" cy="5181600"/>
          </a:xfrm>
          <a:prstGeom prst="rect">
            <a:avLst/>
          </a:prstGeom>
          <a:noFill/>
          <a:ln w="9525">
            <a:noFill/>
            <a:miter lim="800000"/>
            <a:headEnd/>
            <a:tailEnd/>
          </a:ln>
          <a:effectLst/>
        </p:spPr>
      </p:pic>
      <p:pic>
        <p:nvPicPr>
          <p:cNvPr id="5" name="Picture 4" descr="Ireland will not need [EU] emergency funding”… or not yet? | Ireland after  NAMA">
            <a:extLst>
              <a:ext uri="{FF2B5EF4-FFF2-40B4-BE49-F238E27FC236}">
                <a16:creationId xmlns:a16="http://schemas.microsoft.com/office/drawing/2014/main" id="{945D9D2B-BF44-4A88-3C72-1769A913A3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1072"/>
          <a:stretch/>
        </p:blipFill>
        <p:spPr bwMode="auto">
          <a:xfrm>
            <a:off x="5591944" y="1340768"/>
            <a:ext cx="4385387" cy="44478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F7383FF-F6DC-881D-B141-99177AE5BB8E}"/>
              </a:ext>
            </a:extLst>
          </p:cNvPr>
          <p:cNvSpPr/>
          <p:nvPr/>
        </p:nvSpPr>
        <p:spPr>
          <a:xfrm>
            <a:off x="5807968" y="177639"/>
            <a:ext cx="5328592" cy="9141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3200" b="1" dirty="0"/>
              <a:t>Troika and Bailout</a:t>
            </a:r>
            <a:endParaRPr lang="en-IE" b="1" dirty="0"/>
          </a:p>
        </p:txBody>
      </p:sp>
      <p:sp>
        <p:nvSpPr>
          <p:cNvPr id="12" name="Rectangle: Rounded Corners 11">
            <a:extLst>
              <a:ext uri="{FF2B5EF4-FFF2-40B4-BE49-F238E27FC236}">
                <a16:creationId xmlns:a16="http://schemas.microsoft.com/office/drawing/2014/main" id="{3930418F-9940-FF3E-7675-7E8EE75F16F0}"/>
              </a:ext>
            </a:extLst>
          </p:cNvPr>
          <p:cNvSpPr/>
          <p:nvPr/>
        </p:nvSpPr>
        <p:spPr>
          <a:xfrm>
            <a:off x="191344" y="147519"/>
            <a:ext cx="5328592" cy="9141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3200" b="1" dirty="0"/>
              <a:t>‘Celtic Tiger’</a:t>
            </a:r>
            <a:endParaRPr lang="en-IE" b="1" dirty="0"/>
          </a:p>
        </p:txBody>
      </p:sp>
    </p:spTree>
    <p:extLst>
      <p:ext uri="{BB962C8B-B14F-4D97-AF65-F5344CB8AC3E}">
        <p14:creationId xmlns:p14="http://schemas.microsoft.com/office/powerpoint/2010/main" val="275219411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After the Crash…still?: A dysfunctional system</a:t>
            </a:r>
            <a:endParaRPr lang="en-US" dirty="0"/>
          </a:p>
        </p:txBody>
      </p:sp>
      <p:graphicFrame>
        <p:nvGraphicFramePr>
          <p:cNvPr id="5" name="Content Placeholder 4">
            <a:extLst>
              <a:ext uri="{FF2B5EF4-FFF2-40B4-BE49-F238E27FC236}">
                <a16:creationId xmlns:a16="http://schemas.microsoft.com/office/drawing/2014/main" id="{20773D6A-291F-4CF1-9063-CFEDC623D261}"/>
              </a:ext>
            </a:extLst>
          </p:cNvPr>
          <p:cNvGraphicFramePr>
            <a:graphicFrameLocks noGrp="1"/>
          </p:cNvGraphicFramePr>
          <p:nvPr>
            <p:ph sz="half" idx="1"/>
            <p:extLst>
              <p:ext uri="{D42A27DB-BD31-4B8C-83A1-F6EECF244321}">
                <p14:modId xmlns:p14="http://schemas.microsoft.com/office/powerpoint/2010/main" val="3091583733"/>
              </p:ext>
            </p:extLst>
          </p:nvPr>
        </p:nvGraphicFramePr>
        <p:xfrm>
          <a:off x="1081193" y="1916832"/>
          <a:ext cx="4754880" cy="3977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413011167"/>
              </p:ext>
            </p:extLst>
          </p:nvPr>
        </p:nvGraphicFramePr>
        <p:xfrm>
          <a:off x="6584460" y="2140140"/>
          <a:ext cx="5029946" cy="39776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p:cNvSpPr>
            <a:spLocks noGrp="1"/>
          </p:cNvSpPr>
          <p:nvPr>
            <p:ph type="sldNum" sz="quarter" idx="12"/>
          </p:nvPr>
        </p:nvSpPr>
        <p:spPr/>
        <p:txBody>
          <a:bodyPr/>
          <a:lstStyle/>
          <a:p>
            <a:fld id="{8A7A6979-0714-4377-B894-6BE4C2D6E202}" type="slidenum">
              <a:rPr lang="en-US" smtClean="0"/>
              <a:pPr/>
              <a:t>8</a:t>
            </a:fld>
            <a:endParaRPr lang="en-US" dirty="0"/>
          </a:p>
        </p:txBody>
      </p:sp>
    </p:spTree>
    <p:extLst>
      <p:ext uri="{BB962C8B-B14F-4D97-AF65-F5344CB8AC3E}">
        <p14:creationId xmlns:p14="http://schemas.microsoft.com/office/powerpoint/2010/main" val="212700451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dirty="0"/>
              <a:t>Recalibrating Planning</a:t>
            </a:r>
          </a:p>
        </p:txBody>
      </p:sp>
      <p:sp>
        <p:nvSpPr>
          <p:cNvPr id="6" name="Text Placeholder 5"/>
          <p:cNvSpPr>
            <a:spLocks noGrp="1"/>
          </p:cNvSpPr>
          <p:nvPr>
            <p:ph type="body" idx="1"/>
          </p:nvPr>
        </p:nvSpPr>
        <p:spPr/>
        <p:txBody>
          <a:bodyPr/>
          <a:lstStyle/>
          <a:p>
            <a:r>
              <a:rPr lang="en-US" sz="4400" dirty="0"/>
              <a:t>The ‘Viability Gap’</a:t>
            </a:r>
            <a:endParaRPr lang="en-US" dirty="0"/>
          </a:p>
        </p:txBody>
      </p:sp>
      <p:sp>
        <p:nvSpPr>
          <p:cNvPr id="4" name="Slide Number Placeholder 3"/>
          <p:cNvSpPr>
            <a:spLocks noGrp="1"/>
          </p:cNvSpPr>
          <p:nvPr>
            <p:ph type="sldNum" sz="quarter" idx="12"/>
          </p:nvPr>
        </p:nvSpPr>
        <p:spPr/>
        <p:txBody>
          <a:bodyPr/>
          <a:lstStyle/>
          <a:p>
            <a:pPr>
              <a:defRPr/>
            </a:pPr>
            <a:fld id="{53A118FA-8759-45E8-8D57-3480B7C102C6}" type="slidenum">
              <a:rPr lang="en-GB" smtClean="0"/>
              <a:pPr>
                <a:defRPr/>
              </a:pPr>
              <a:t>9</a:t>
            </a:fld>
            <a:endParaRPr lang="en-GB"/>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641</Words>
  <Application>Microsoft Office PowerPoint</Application>
  <PresentationFormat>Widescreen</PresentationFormat>
  <Paragraphs>116</Paragraphs>
  <Slides>25</Slides>
  <Notes>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Bookman Old Style</vt:lpstr>
      <vt:lpstr>Calibri</vt:lpstr>
      <vt:lpstr>Gill Sans MT</vt:lpstr>
      <vt:lpstr>Helvetica</vt:lpstr>
      <vt:lpstr>Times New Roman</vt:lpstr>
      <vt:lpstr>Wingdings</vt:lpstr>
      <vt:lpstr>Wingdings 3</vt:lpstr>
      <vt:lpstr>Origin</vt:lpstr>
      <vt:lpstr>Putting the Blame on Planning:  Housing Crisis and Reform in Ireland </vt:lpstr>
      <vt:lpstr>Housing the Political Issue in Ireland</vt:lpstr>
      <vt:lpstr>PowerPoint Presentation</vt:lpstr>
      <vt:lpstr>Dwelling Completions</vt:lpstr>
      <vt:lpstr>Property Price Index (surpassed Celtic Tiger)</vt:lpstr>
      <vt:lpstr>Rents   [Rental Crisis]</vt:lpstr>
      <vt:lpstr>PowerPoint Presentation</vt:lpstr>
      <vt:lpstr> After the Crash…still?: A dysfunctional system</vt:lpstr>
      <vt:lpstr>Recalibrating Planning</vt:lpstr>
      <vt:lpstr>Who and what is to blame? The Argument of the Property Lobby</vt:lpstr>
      <vt:lpstr>PowerPoint Presentation</vt:lpstr>
      <vt:lpstr>PowerPoint Presentation</vt:lpstr>
      <vt:lpstr>Reshaping planning policy- lobbying wins  to date</vt:lpstr>
      <vt:lpstr>Changing typologies and Standards</vt:lpstr>
      <vt:lpstr>Changing Planning: ‘Guidelines’</vt:lpstr>
      <vt:lpstr>PowerPoint Presentation</vt:lpstr>
      <vt:lpstr>Rise of Viability as a policy consideration</vt:lpstr>
      <vt:lpstr>New apartment types [industry demand]</vt:lpstr>
      <vt:lpstr>Apartment mix</vt:lpstr>
      <vt:lpstr>Density rules relaxed- compat growth</vt:lpstr>
      <vt:lpstr>Recent Incentives</vt:lpstr>
      <vt:lpstr>Recent Incentives: Subsidizing apartment development</vt:lpstr>
      <vt:lpstr>Viability Gap</vt:lpstr>
      <vt:lpstr>Next General Election</vt:lpstr>
      <vt:lpstr>Finally</vt:lpstr>
    </vt:vector>
  </TitlesOfParts>
  <Company>University College Dublin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planning perspective on the Republic of Ireland</dc:title>
  <dc:creator>mark scott</dc:creator>
  <cp:lastModifiedBy>Declan Redmond</cp:lastModifiedBy>
  <cp:revision>232</cp:revision>
  <cp:lastPrinted>2019-12-02T19:44:04Z</cp:lastPrinted>
  <dcterms:created xsi:type="dcterms:W3CDTF">2018-11-13T14:20:46Z</dcterms:created>
  <dcterms:modified xsi:type="dcterms:W3CDTF">2023-05-18T02:10:23Z</dcterms:modified>
</cp:coreProperties>
</file>