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header9.xml" ContentType="application/vnd.openxmlformats-officedocument.wordprocessingml.header+xml"/>
  <Override PartName="/word/header10.xml" ContentType="application/vnd.openxmlformats-officedocument.wordprocessingml.header+xml"/>
  <Override PartName="/word/header11.xml" ContentType="application/vnd.openxmlformats-officedocument.wordprocessingml.header+xml"/>
  <Override PartName="/word/header12.xml" ContentType="application/vnd.openxmlformats-officedocument.wordprocessingml.header+xml"/>
  <Override PartName="/word/header13.xml" ContentType="application/vnd.openxmlformats-officedocument.wordprocessingml.header+xml"/>
  <Override PartName="/word/header14.xml" ContentType="application/vnd.openxmlformats-officedocument.wordprocessingml.header+xml"/>
  <Override PartName="/word/header15.xml" ContentType="application/vnd.openxmlformats-officedocument.wordprocessingml.header+xml"/>
  <Override PartName="/word/header16.xml" ContentType="application/vnd.openxmlformats-officedocument.wordprocessingml.header+xml"/>
  <Override PartName="/word/header17.xml" ContentType="application/vnd.openxmlformats-officedocument.wordprocessingml.header+xml"/>
  <Override PartName="/word/header18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EB71317" w14:textId="28F6421C" w:rsidR="00020CE8" w:rsidRPr="004A7EE3" w:rsidRDefault="003772A6" w:rsidP="00FC642B">
      <w:pPr>
        <w:pStyle w:val="DocumentTitle"/>
        <w:sectPr w:rsidR="00020CE8" w:rsidRPr="004A7EE3" w:rsidSect="009F3943">
          <w:footerReference w:type="default" r:id="rId12"/>
          <w:pgSz w:w="11906" w:h="16838"/>
          <w:pgMar w:top="1135" w:right="1134" w:bottom="1247" w:left="1134" w:header="708" w:footer="708" w:gutter="0"/>
          <w:cols w:space="708"/>
          <w:docGrid w:linePitch="360"/>
        </w:sectPr>
      </w:pPr>
      <w:r w:rsidRPr="00216F1A">
        <w:rPr>
          <w:b/>
          <w:bCs/>
          <w:noProof/>
          <w:color w:val="FF0000"/>
        </w:rPr>
        <w:drawing>
          <wp:anchor distT="0" distB="0" distL="114300" distR="114300" simplePos="0" relativeHeight="251658241" behindDoc="1" locked="0" layoutInCell="1" allowOverlap="1" wp14:anchorId="732D298D" wp14:editId="31F0237F">
            <wp:simplePos x="0" y="0"/>
            <wp:positionH relativeFrom="page">
              <wp:posOffset>0</wp:posOffset>
            </wp:positionH>
            <wp:positionV relativeFrom="page">
              <wp:posOffset>2524125</wp:posOffset>
            </wp:positionV>
            <wp:extent cx="7559040" cy="8225790"/>
            <wp:effectExtent l="0" t="0" r="3810" b="3810"/>
            <wp:wrapNone/>
            <wp:docPr id="931172171" name="Picture 93117217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31172171" name="Picture 93117217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9264" r="19264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559040" cy="822579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CE6E8B" w:rsidRPr="00216F1A">
        <w:rPr>
          <w:b/>
          <w:bCs/>
          <w:noProof/>
        </w:rPr>
        <w:drawing>
          <wp:anchor distT="0" distB="0" distL="114300" distR="114300" simplePos="0" relativeHeight="251658240" behindDoc="0" locked="0" layoutInCell="1" allowOverlap="1" wp14:anchorId="7F460CB2" wp14:editId="52D27901">
            <wp:simplePos x="0" y="0"/>
            <wp:positionH relativeFrom="page">
              <wp:posOffset>5472332</wp:posOffset>
            </wp:positionH>
            <wp:positionV relativeFrom="page">
              <wp:posOffset>323557</wp:posOffset>
            </wp:positionV>
            <wp:extent cx="1512000" cy="525600"/>
            <wp:effectExtent l="0" t="0" r="0" b="8255"/>
            <wp:wrapNone/>
            <wp:docPr id="1887683605" name="Picture 1887683605" descr="University of Sydney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87683605" name="Picture 1887683605" descr="University of Sydney logo"/>
                    <pic:cNvPicPr/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512000" cy="52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BD7115" w:rsidRPr="00216F1A">
        <w:rPr>
          <w:b/>
          <w:bCs/>
          <w:color w:val="FF0000"/>
        </w:rPr>
        <w:t>D</w:t>
      </w:r>
      <w:r w:rsidR="007C48BA">
        <w:rPr>
          <w:b/>
          <w:bCs/>
          <w:color w:val="FF0000"/>
        </w:rPr>
        <w:t xml:space="preserve">RAFT </w:t>
      </w:r>
      <w:r w:rsidR="007C48BA">
        <w:t>Academic Progress Procedures 2027</w:t>
      </w:r>
      <w:r w:rsidR="009F3943">
        <w:t xml:space="preserve"> </w:t>
      </w:r>
    </w:p>
    <w:p w14:paraId="5F1E14F2" w14:textId="77777777" w:rsidR="007E3DA9" w:rsidRPr="007F65BD" w:rsidRDefault="007E3DA9" w:rsidP="007E3DA9">
      <w:pPr>
        <w:shd w:val="clear" w:color="auto" w:fill="F2F2F2" w:themeFill="background1" w:themeFillShade="F2"/>
        <w:spacing w:line="360" w:lineRule="auto"/>
        <w:rPr>
          <w:b/>
          <w:bCs/>
          <w:sz w:val="20"/>
          <w:szCs w:val="20"/>
        </w:rPr>
      </w:pPr>
      <w:r w:rsidRPr="00DB0207">
        <w:rPr>
          <w:noProof/>
        </w:rPr>
        <w:lastRenderedPageBreak/>
        <w:drawing>
          <wp:inline distT="0" distB="0" distL="0" distR="0" wp14:anchorId="40F638E0" wp14:editId="40F0BE45">
            <wp:extent cx="321945" cy="321945"/>
            <wp:effectExtent l="0" t="0" r="1905" b="1905"/>
            <wp:docPr id="1461300464" name="Picture 749201634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61300464" name="Picture 749201634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6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21945" cy="3219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b/>
          <w:bCs/>
          <w:sz w:val="20"/>
          <w:szCs w:val="20"/>
        </w:rPr>
        <w:tab/>
      </w:r>
      <w:r w:rsidRPr="007F65BD">
        <w:rPr>
          <w:b/>
          <w:bCs/>
          <w:sz w:val="20"/>
          <w:szCs w:val="20"/>
        </w:rPr>
        <w:t>About this document</w:t>
      </w:r>
    </w:p>
    <w:p w14:paraId="20167A1B" w14:textId="77777777" w:rsidR="007E3DA9" w:rsidRPr="00844333" w:rsidRDefault="007E3DA9" w:rsidP="007E3DA9">
      <w:pPr>
        <w:shd w:val="clear" w:color="auto" w:fill="F2F2F2" w:themeFill="background1" w:themeFillShade="F2"/>
        <w:spacing w:line="360" w:lineRule="auto"/>
        <w:ind w:firstLine="720"/>
        <w:rPr>
          <w:sz w:val="18"/>
          <w:szCs w:val="18"/>
        </w:rPr>
      </w:pPr>
      <w:r w:rsidRPr="00844333">
        <w:rPr>
          <w:sz w:val="18"/>
          <w:szCs w:val="18"/>
        </w:rPr>
        <w:t xml:space="preserve">Printed or electronic copies may be out of date. Always check the </w:t>
      </w:r>
      <w:hyperlink r:id="rId17" w:history="1">
        <w:r w:rsidRPr="00844333">
          <w:rPr>
            <w:rStyle w:val="HyperlinkBodytextCustomColorRGB2303515"/>
            <w:i w:val="0"/>
            <w:iCs w:val="0"/>
            <w:color w:val="DA0000"/>
            <w:sz w:val="18"/>
            <w:szCs w:val="18"/>
          </w:rPr>
          <w:t>Policy Register</w:t>
        </w:r>
      </w:hyperlink>
      <w:r w:rsidRPr="00844333">
        <w:rPr>
          <w:i/>
          <w:iCs/>
          <w:sz w:val="18"/>
          <w:szCs w:val="18"/>
        </w:rPr>
        <w:t xml:space="preserve"> </w:t>
      </w:r>
      <w:r w:rsidRPr="00844333">
        <w:rPr>
          <w:sz w:val="18"/>
          <w:szCs w:val="18"/>
        </w:rPr>
        <w:t>for the current version.</w:t>
      </w:r>
    </w:p>
    <w:p w14:paraId="161548A1" w14:textId="775425B8" w:rsidR="00365C8E" w:rsidRDefault="007E3DA9" w:rsidP="007E3DA9">
      <w:pPr>
        <w:shd w:val="clear" w:color="auto" w:fill="F2F2F2" w:themeFill="background1" w:themeFillShade="F2"/>
        <w:spacing w:line="480" w:lineRule="auto"/>
        <w:ind w:firstLine="720"/>
        <w:rPr>
          <w:sz w:val="20"/>
          <w:szCs w:val="20"/>
        </w:rPr>
      </w:pPr>
      <w:r w:rsidRPr="00844333">
        <w:rPr>
          <w:sz w:val="18"/>
          <w:szCs w:val="18"/>
        </w:rPr>
        <w:t xml:space="preserve">Title page image </w:t>
      </w:r>
      <w:r w:rsidRPr="00314E66">
        <w:rPr>
          <w:sz w:val="18"/>
          <w:szCs w:val="18"/>
        </w:rPr>
        <w:t>credit:</w:t>
      </w:r>
      <w:r w:rsidR="00FA343F">
        <w:rPr>
          <w:sz w:val="18"/>
          <w:szCs w:val="18"/>
        </w:rPr>
        <w:t xml:space="preserve"> Louise Cooper </w:t>
      </w:r>
      <w:r w:rsidR="00314E66" w:rsidRPr="00314E66">
        <w:rPr>
          <w:sz w:val="18"/>
          <w:szCs w:val="18"/>
        </w:rPr>
        <w:t>/ University of Sydney</w:t>
      </w:r>
      <w:r w:rsidR="00FA343F">
        <w:rPr>
          <w:sz w:val="18"/>
          <w:szCs w:val="18"/>
        </w:rPr>
        <w:t>.</w:t>
      </w:r>
    </w:p>
    <w:p w14:paraId="4D810FF4" w14:textId="77777777" w:rsidR="009C1A62" w:rsidRDefault="009C1A62" w:rsidP="001706D7"/>
    <w:p w14:paraId="0896B9A6" w14:textId="7F365E97" w:rsidR="00164327" w:rsidRPr="00A456A1" w:rsidRDefault="00164327" w:rsidP="001C7CC5">
      <w:pPr>
        <w:pStyle w:val="HeadingnotinTOC"/>
      </w:pPr>
      <w:bookmarkStart w:id="0" w:name="Contents"/>
      <w:r w:rsidRPr="00A456A1">
        <w:t xml:space="preserve">Table of </w:t>
      </w:r>
      <w:r w:rsidRPr="0012691B">
        <w:t>contents</w:t>
      </w:r>
      <w:bookmarkEnd w:id="0"/>
      <w:r w:rsidR="003052B5">
        <w:tab/>
      </w:r>
    </w:p>
    <w:p w14:paraId="07FA2A32" w14:textId="5D3BF01C" w:rsidR="002D72AC" w:rsidRDefault="00605B8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r>
        <w:rPr>
          <w:color w:val="E54425"/>
        </w:rPr>
        <w:fldChar w:fldCharType="begin"/>
      </w:r>
      <w:r>
        <w:rPr>
          <w:color w:val="E54425"/>
        </w:rPr>
        <w:instrText xml:space="preserve"> TOC \o "1-3" \h \z \u </w:instrText>
      </w:r>
      <w:r>
        <w:rPr>
          <w:color w:val="E54425"/>
        </w:rPr>
        <w:fldChar w:fldCharType="separate"/>
      </w:r>
      <w:hyperlink w:anchor="_Toc239756665" w:history="1">
        <w:r w:rsidR="002D72AC" w:rsidRPr="00FE67D3">
          <w:rPr>
            <w:rStyle w:val="Hyperlink"/>
            <w:noProof/>
          </w:rPr>
          <w:t>Part 1</w:t>
        </w:r>
        <w:r w:rsidR="002D72AC"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="002D72AC" w:rsidRPr="00FE67D3">
          <w:rPr>
            <w:rStyle w:val="Hyperlink"/>
            <w:noProof/>
          </w:rPr>
          <w:t>Purpose and application</w:t>
        </w:r>
        <w:r w:rsidR="002D72AC">
          <w:rPr>
            <w:noProof/>
            <w:webHidden/>
          </w:rPr>
          <w:tab/>
        </w:r>
        <w:r w:rsidR="002D72AC">
          <w:rPr>
            <w:noProof/>
            <w:webHidden/>
          </w:rPr>
          <w:fldChar w:fldCharType="begin"/>
        </w:r>
        <w:r w:rsidR="002D72AC">
          <w:rPr>
            <w:noProof/>
            <w:webHidden/>
          </w:rPr>
          <w:instrText xml:space="preserve"> PAGEREF _Toc239756665 \h </w:instrText>
        </w:r>
        <w:r w:rsidR="002D72AC">
          <w:rPr>
            <w:noProof/>
            <w:webHidden/>
          </w:rPr>
        </w:r>
        <w:r w:rsidR="002D72AC"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4</w:t>
        </w:r>
        <w:r w:rsidR="002D72AC">
          <w:rPr>
            <w:noProof/>
            <w:webHidden/>
          </w:rPr>
          <w:fldChar w:fldCharType="end"/>
        </w:r>
      </w:hyperlink>
    </w:p>
    <w:p w14:paraId="23317943" w14:textId="7A7EB6D4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66" w:history="1">
        <w:r w:rsidRPr="00FE67D3">
          <w:rPr>
            <w:rStyle w:val="Hyperlink"/>
            <w:noProof/>
          </w:rPr>
          <w:t>1.1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Purpose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_Toc239756666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C05C28D" w14:textId="37041960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67" w:history="1">
        <w:r w:rsidRPr="00FE67D3">
          <w:rPr>
            <w:rStyle w:val="Hyperlink"/>
            <w:noProof/>
          </w:rPr>
          <w:t>1.2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Start date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_Toc239756667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44057270" w14:textId="3335F8B1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68" w:history="1">
        <w:r w:rsidRPr="00FE67D3">
          <w:rPr>
            <w:rStyle w:val="Hyperlink"/>
            <w:noProof/>
          </w:rPr>
          <w:t>1.3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Application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_Toc239756668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20041D03" w14:textId="155D24E1" w:rsidR="002D72AC" w:rsidRDefault="002D72AC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756669" w:history="1">
        <w:r w:rsidRPr="00FE67D3">
          <w:rPr>
            <w:rStyle w:val="Hyperlink"/>
            <w:noProof/>
          </w:rPr>
          <w:t>Part 2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Monitoring progression and early intervention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_Toc239756669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58D9CC43" w14:textId="17D5C17C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0" w:history="1">
        <w:r w:rsidRPr="00FE67D3">
          <w:rPr>
            <w:rStyle w:val="Hyperlink"/>
            <w:noProof/>
          </w:rPr>
          <w:t>2.1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Monitoring progression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367E0DD1" w14:textId="55FF4D4D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1" w:history="1">
        <w:r w:rsidRPr="00FE67D3">
          <w:rPr>
            <w:rStyle w:val="Hyperlink"/>
            <w:noProof/>
          </w:rPr>
          <w:t>2.2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Progression record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1CE4DED9" w14:textId="30FF1F18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2" w:history="1">
        <w:r w:rsidRPr="00FE67D3">
          <w:rPr>
            <w:rStyle w:val="Hyperlink"/>
            <w:noProof/>
          </w:rPr>
          <w:t>2.3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Early intervention strategies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1345EF18" w14:textId="6779193C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3" w:history="1">
        <w:r w:rsidRPr="00FE67D3">
          <w:rPr>
            <w:rStyle w:val="Hyperlink"/>
            <w:iCs/>
            <w:noProof/>
          </w:rPr>
          <w:t>2.4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iCs/>
            <w:noProof/>
          </w:rPr>
          <w:t>Students not meeting, or at risk of not meeting, progression requirements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7</w:t>
        </w:r>
        <w:r>
          <w:rPr>
            <w:noProof/>
            <w:webHidden/>
          </w:rPr>
          <w:fldChar w:fldCharType="end"/>
        </w:r>
      </w:hyperlink>
    </w:p>
    <w:p w14:paraId="7CF23166" w14:textId="3A8E7BD1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4" w:history="1">
        <w:r w:rsidRPr="00FE67D3">
          <w:rPr>
            <w:rStyle w:val="Hyperlink"/>
            <w:noProof/>
          </w:rPr>
          <w:t>2.5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Informing students as being at risk of not meeting progression requirements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725E1368" w14:textId="6F062D9C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5" w:history="1">
        <w:r w:rsidRPr="00FE67D3">
          <w:rPr>
            <w:rStyle w:val="Hyperlink"/>
            <w:noProof/>
          </w:rPr>
          <w:t>2.6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Students not meeting progression requirements – academic caution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1E1B78A4" w14:textId="7D8A39E3" w:rsidR="002D72AC" w:rsidRDefault="002D72AC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756676" w:history="1">
        <w:r w:rsidRPr="00FE67D3">
          <w:rPr>
            <w:rStyle w:val="Hyperlink"/>
            <w:noProof/>
          </w:rPr>
          <w:t>Part 3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Late discontinuation under special circumstances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1EEFE8CC" w14:textId="02D511DC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7" w:history="1">
        <w:r w:rsidRPr="00FE67D3">
          <w:rPr>
            <w:rStyle w:val="Hyperlink"/>
            <w:noProof/>
          </w:rPr>
          <w:t>3.1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Applying for late discontinuation under special circumstances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74C29CF1" w14:textId="4C14CDCC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8" w:history="1">
        <w:r w:rsidRPr="00FE67D3">
          <w:rPr>
            <w:rStyle w:val="Hyperlink"/>
            <w:noProof/>
          </w:rPr>
          <w:t>3.2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Approving applications for late discontinuation under special circumstances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11</w:t>
        </w:r>
        <w:r>
          <w:rPr>
            <w:noProof/>
            <w:webHidden/>
          </w:rPr>
          <w:fldChar w:fldCharType="end"/>
        </w:r>
      </w:hyperlink>
    </w:p>
    <w:p w14:paraId="690BCAA6" w14:textId="1217D8A1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79" w:history="1">
        <w:r w:rsidRPr="00FE67D3">
          <w:rPr>
            <w:rStyle w:val="Hyperlink"/>
            <w:noProof/>
          </w:rPr>
          <w:t>3.3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Submitting applications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_Toc239756679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046A4150" w14:textId="7C570AF1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80" w:history="1">
        <w:r w:rsidRPr="00FE67D3">
          <w:rPr>
            <w:rStyle w:val="Hyperlink"/>
            <w:noProof/>
          </w:rPr>
          <w:t>3.4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Supporting documents and evidence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7B5848F7" w14:textId="527B3C37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81" w:history="1">
        <w:r w:rsidRPr="00FE67D3">
          <w:rPr>
            <w:rStyle w:val="Hyperlink"/>
            <w:noProof/>
          </w:rPr>
          <w:t>3.5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Application decisions and outcomes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04F420B3" w14:textId="3F492E85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82" w:history="1">
        <w:r w:rsidRPr="00FE67D3">
          <w:rPr>
            <w:rStyle w:val="Hyperlink"/>
            <w:noProof/>
          </w:rPr>
          <w:t>3.6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Applying for a review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249714F9" w14:textId="3B8ABBC8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83" w:history="1">
        <w:r w:rsidRPr="00FE67D3">
          <w:rPr>
            <w:rStyle w:val="Hyperlink"/>
            <w:noProof/>
          </w:rPr>
          <w:t>3.7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Review decisions and outcomes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530C52CC" w14:textId="339E5D1C" w:rsidR="002D72AC" w:rsidRDefault="002D72AC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756684" w:history="1">
        <w:r w:rsidRPr="00FE67D3">
          <w:rPr>
            <w:rStyle w:val="Hyperlink"/>
            <w:noProof/>
          </w:rPr>
          <w:t>Part 4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Show good cause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17</w:t>
        </w:r>
        <w:r>
          <w:rPr>
            <w:noProof/>
            <w:webHidden/>
          </w:rPr>
          <w:fldChar w:fldCharType="end"/>
        </w:r>
      </w:hyperlink>
    </w:p>
    <w:p w14:paraId="1AD13ABF" w14:textId="538CFF0E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85" w:history="1">
        <w:r w:rsidRPr="00FE67D3">
          <w:rPr>
            <w:rStyle w:val="Hyperlink"/>
            <w:noProof/>
          </w:rPr>
          <w:t>4.1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Students not meeting progression requirements – show good cause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17</w:t>
        </w:r>
        <w:r>
          <w:rPr>
            <w:noProof/>
            <w:webHidden/>
          </w:rPr>
          <w:fldChar w:fldCharType="end"/>
        </w:r>
      </w:hyperlink>
    </w:p>
    <w:p w14:paraId="67C774AC" w14:textId="6CAAF4E0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86" w:history="1">
        <w:r w:rsidRPr="00FE67D3">
          <w:rPr>
            <w:rStyle w:val="Hyperlink"/>
            <w:noProof/>
          </w:rPr>
          <w:t>4.2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Show good cause outcomes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18</w:t>
        </w:r>
        <w:r>
          <w:rPr>
            <w:noProof/>
            <w:webHidden/>
          </w:rPr>
          <w:fldChar w:fldCharType="end"/>
        </w:r>
      </w:hyperlink>
    </w:p>
    <w:p w14:paraId="69D3C8AB" w14:textId="79D90F4C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87" w:history="1">
        <w:r w:rsidRPr="00FE67D3">
          <w:rPr>
            <w:rStyle w:val="Hyperlink"/>
            <w:noProof/>
          </w:rPr>
          <w:t>4.3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Show good cause following failure, discontinuation or exclusion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19</w:t>
        </w:r>
        <w:r>
          <w:rPr>
            <w:noProof/>
            <w:webHidden/>
          </w:rPr>
          <w:fldChar w:fldCharType="end"/>
        </w:r>
      </w:hyperlink>
    </w:p>
    <w:p w14:paraId="7CC62E52" w14:textId="369157BF" w:rsidR="002D72AC" w:rsidRDefault="002D72AC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756688" w:history="1">
        <w:r w:rsidRPr="00FE67D3">
          <w:rPr>
            <w:rStyle w:val="Hyperlink"/>
            <w:noProof/>
          </w:rPr>
          <w:t>Part 5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Roles and responsibilities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21</w:t>
        </w:r>
        <w:r>
          <w:rPr>
            <w:noProof/>
            <w:webHidden/>
          </w:rPr>
          <w:fldChar w:fldCharType="end"/>
        </w:r>
      </w:hyperlink>
    </w:p>
    <w:p w14:paraId="59EBF6B3" w14:textId="7A74B759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89" w:history="1">
        <w:r w:rsidRPr="00FE67D3">
          <w:rPr>
            <w:rStyle w:val="Hyperlink"/>
            <w:noProof/>
          </w:rPr>
          <w:t>5.1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Students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_Toc239756689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21</w:t>
        </w:r>
        <w:r>
          <w:rPr>
            <w:noProof/>
            <w:webHidden/>
          </w:rPr>
          <w:fldChar w:fldCharType="end"/>
        </w:r>
      </w:hyperlink>
    </w:p>
    <w:p w14:paraId="4C64150E" w14:textId="01587455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90" w:history="1">
        <w:r w:rsidRPr="00FE67D3">
          <w:rPr>
            <w:rStyle w:val="Hyperlink"/>
            <w:noProof/>
          </w:rPr>
          <w:t>5.2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The Deputy Vice-Chancellor (Education and Students):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_Toc239756690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21</w:t>
        </w:r>
        <w:r>
          <w:rPr>
            <w:noProof/>
            <w:webHidden/>
          </w:rPr>
          <w:fldChar w:fldCharType="end"/>
        </w:r>
      </w:hyperlink>
    </w:p>
    <w:p w14:paraId="3688A6BC" w14:textId="1588B2E7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91" w:history="1">
        <w:r w:rsidRPr="00FE67D3">
          <w:rPr>
            <w:rStyle w:val="Hyperlink"/>
            <w:noProof/>
          </w:rPr>
          <w:t>5.3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The Academic Board: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_Toc239756691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21</w:t>
        </w:r>
        <w:r>
          <w:rPr>
            <w:noProof/>
            <w:webHidden/>
          </w:rPr>
          <w:fldChar w:fldCharType="end"/>
        </w:r>
      </w:hyperlink>
    </w:p>
    <w:p w14:paraId="33713C4F" w14:textId="73828BC7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92" w:history="1">
        <w:r w:rsidRPr="00FE67D3">
          <w:rPr>
            <w:rStyle w:val="Hyperlink"/>
            <w:noProof/>
          </w:rPr>
          <w:t>5.4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Faculties and Associate Deans: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_Toc239756692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22</w:t>
        </w:r>
        <w:r>
          <w:rPr>
            <w:noProof/>
            <w:webHidden/>
          </w:rPr>
          <w:fldChar w:fldCharType="end"/>
        </w:r>
      </w:hyperlink>
    </w:p>
    <w:p w14:paraId="1A237D84" w14:textId="2BBF5494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93" w:history="1">
        <w:r w:rsidRPr="00FE67D3">
          <w:rPr>
            <w:rStyle w:val="Hyperlink"/>
            <w:noProof/>
          </w:rPr>
          <w:t>5.5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Administrative unit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_Toc239756693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22</w:t>
        </w:r>
        <w:r>
          <w:rPr>
            <w:noProof/>
            <w:webHidden/>
          </w:rPr>
          <w:fldChar w:fldCharType="end"/>
        </w:r>
      </w:hyperlink>
    </w:p>
    <w:p w14:paraId="5E92EA1F" w14:textId="6AF3AE08" w:rsidR="002D72AC" w:rsidRDefault="002D72AC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756694" w:history="1">
        <w:r w:rsidRPr="00FE67D3">
          <w:rPr>
            <w:rStyle w:val="Hyperlink"/>
            <w:noProof/>
          </w:rPr>
          <w:t>5.6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Review decision-makers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_Toc239756694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23</w:t>
        </w:r>
        <w:r>
          <w:rPr>
            <w:noProof/>
            <w:webHidden/>
          </w:rPr>
          <w:fldChar w:fldCharType="end"/>
        </w:r>
      </w:hyperlink>
    </w:p>
    <w:p w14:paraId="452C97CE" w14:textId="4BFA99F6" w:rsidR="002D72AC" w:rsidRDefault="002D72AC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756695" w:history="1">
        <w:r w:rsidRPr="00FE67D3">
          <w:rPr>
            <w:rStyle w:val="Hyperlink"/>
            <w:noProof/>
          </w:rPr>
          <w:t>Part 6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Definitions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_Toc239756695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24</w:t>
        </w:r>
        <w:r>
          <w:rPr>
            <w:noProof/>
            <w:webHidden/>
          </w:rPr>
          <w:fldChar w:fldCharType="end"/>
        </w:r>
      </w:hyperlink>
    </w:p>
    <w:p w14:paraId="5AC88CEE" w14:textId="33DFF9B5" w:rsidR="002D72AC" w:rsidRDefault="002D72AC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756696" w:history="1">
        <w:r w:rsidRPr="00FE67D3">
          <w:rPr>
            <w:rStyle w:val="Hyperlink"/>
            <w:noProof/>
          </w:rPr>
          <w:t>Part 7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Notes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_Toc239756696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25</w:t>
        </w:r>
        <w:r>
          <w:rPr>
            <w:noProof/>
            <w:webHidden/>
          </w:rPr>
          <w:fldChar w:fldCharType="end"/>
        </w:r>
      </w:hyperlink>
    </w:p>
    <w:p w14:paraId="5AD37128" w14:textId="22FE1785" w:rsidR="002D72AC" w:rsidRDefault="002D72AC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756697" w:history="1">
        <w:r w:rsidRPr="00FE67D3">
          <w:rPr>
            <w:rStyle w:val="Hyperlink"/>
            <w:noProof/>
          </w:rPr>
          <w:t>Part 8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FE67D3">
          <w:rPr>
            <w:rStyle w:val="Hyperlink"/>
            <w:noProof/>
          </w:rPr>
          <w:t>Amendment history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_Toc239756697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0570D5">
          <w:rPr>
            <w:noProof/>
            <w:webHidden/>
          </w:rPr>
          <w:t>26</w:t>
        </w:r>
        <w:r>
          <w:rPr>
            <w:noProof/>
            <w:webHidden/>
          </w:rPr>
          <w:fldChar w:fldCharType="end"/>
        </w:r>
      </w:hyperlink>
    </w:p>
    <w:p w14:paraId="64127DE1" w14:textId="7CA8FE8B" w:rsidR="003A5D82" w:rsidRPr="003A5D82" w:rsidRDefault="00605B89" w:rsidP="00350D1F">
      <w:pPr>
        <w:spacing w:after="120" w:line="240" w:lineRule="auto"/>
        <w:sectPr w:rsidR="003A5D82" w:rsidRPr="003A5D82" w:rsidSect="00EF1AB9">
          <w:headerReference w:type="even" r:id="rId18"/>
          <w:headerReference w:type="default" r:id="rId19"/>
          <w:headerReference w:type="first" r:id="rId20"/>
          <w:pgSz w:w="11906" w:h="16838" w:code="9"/>
          <w:pgMar w:top="1134" w:right="1134" w:bottom="993" w:left="1134" w:header="709" w:footer="567" w:gutter="0"/>
          <w:cols w:space="708"/>
          <w:docGrid w:linePitch="360"/>
        </w:sectPr>
      </w:pPr>
      <w:r>
        <w:rPr>
          <w:color w:val="E54425"/>
          <w:sz w:val="28"/>
        </w:rPr>
        <w:fldChar w:fldCharType="end"/>
      </w:r>
    </w:p>
    <w:p w14:paraId="34740ECF" w14:textId="062D9D44" w:rsidR="0006132B" w:rsidRPr="00D154ED" w:rsidRDefault="00C94FA8" w:rsidP="00946C10">
      <w:pPr>
        <w:pStyle w:val="Heading1"/>
      </w:pPr>
      <w:bookmarkStart w:id="1" w:name="Purposeandapplication"/>
      <w:bookmarkStart w:id="2" w:name="_Toc239756665"/>
      <w:bookmarkEnd w:id="1"/>
      <w:r>
        <w:lastRenderedPageBreak/>
        <w:t>Purpose and application</w:t>
      </w:r>
      <w:bookmarkEnd w:id="2"/>
    </w:p>
    <w:p w14:paraId="38FC9861" w14:textId="77777777" w:rsidR="007C48BA" w:rsidRDefault="007C48BA" w:rsidP="007C48BA">
      <w:pPr>
        <w:pStyle w:val="Level2clauseheading"/>
        <w:numPr>
          <w:ilvl w:val="1"/>
          <w:numId w:val="2"/>
        </w:numPr>
        <w:ind w:left="851" w:hanging="851"/>
      </w:pPr>
      <w:bookmarkStart w:id="3" w:name="_Toc162273225"/>
      <w:bookmarkStart w:id="4" w:name="_Toc234504685"/>
      <w:bookmarkStart w:id="5" w:name="_Toc239756666"/>
      <w:r w:rsidRPr="00BA2863">
        <w:t>Purpose</w:t>
      </w:r>
      <w:bookmarkEnd w:id="3"/>
      <w:bookmarkEnd w:id="4"/>
      <w:bookmarkEnd w:id="5"/>
    </w:p>
    <w:p w14:paraId="35F39999" w14:textId="77777777" w:rsidR="00D54D70" w:rsidRDefault="00C86222" w:rsidP="00C86222">
      <w:pPr>
        <w:pStyle w:val="Clauselevelstyle"/>
        <w:numPr>
          <w:ilvl w:val="0"/>
          <w:numId w:val="35"/>
        </w:numPr>
      </w:pPr>
      <w:r>
        <w:t xml:space="preserve">These Procedures </w:t>
      </w:r>
    </w:p>
    <w:p w14:paraId="19B378D2" w14:textId="31599139" w:rsidR="00D54D70" w:rsidRDefault="00C86222" w:rsidP="00D54D70">
      <w:pPr>
        <w:pStyle w:val="Clauselevelstyle"/>
        <w:numPr>
          <w:ilvl w:val="1"/>
          <w:numId w:val="35"/>
        </w:numPr>
      </w:pPr>
      <w:r>
        <w:t xml:space="preserve">support the </w:t>
      </w:r>
      <w:r w:rsidRPr="007525CB">
        <w:rPr>
          <w:rStyle w:val="HyperlinkBodytextCustomColorRGB2303515"/>
        </w:rPr>
        <w:t>Coursework Students Policy</w:t>
      </w:r>
      <w:r>
        <w:rPr>
          <w:i/>
          <w:iCs w:val="0"/>
        </w:rPr>
        <w:t xml:space="preserve"> </w:t>
      </w:r>
      <w:r>
        <w:t>(‘the Policy</w:t>
      </w:r>
      <w:r w:rsidR="007F6D8F">
        <w:t>’</w:t>
      </w:r>
      <w:r>
        <w:t>)</w:t>
      </w:r>
      <w:r w:rsidR="00D54D70">
        <w:t>;</w:t>
      </w:r>
      <w:r>
        <w:t xml:space="preserve"> </w:t>
      </w:r>
      <w:r w:rsidR="00B840BA">
        <w:t>and</w:t>
      </w:r>
    </w:p>
    <w:p w14:paraId="7E8B60AB" w14:textId="2D39EBA1" w:rsidR="00BA57AF" w:rsidRDefault="00D54D70" w:rsidP="00B02A76">
      <w:pPr>
        <w:pStyle w:val="Clauselevelstyle"/>
        <w:numPr>
          <w:ilvl w:val="1"/>
          <w:numId w:val="35"/>
        </w:numPr>
      </w:pPr>
      <w:r w:rsidRPr="00D54D70">
        <w:t>specify</w:t>
      </w:r>
      <w:r w:rsidR="00BA57AF">
        <w:t>:</w:t>
      </w:r>
      <w:r w:rsidR="00B02A76">
        <w:t xml:space="preserve"> </w:t>
      </w:r>
    </w:p>
    <w:p w14:paraId="14160E93" w14:textId="77777777" w:rsidR="00BA57AF" w:rsidRDefault="00D54D70" w:rsidP="00BA57AF">
      <w:pPr>
        <w:pStyle w:val="Clauselevelstyle"/>
        <w:numPr>
          <w:ilvl w:val="2"/>
          <w:numId w:val="35"/>
        </w:numPr>
      </w:pPr>
      <w:r>
        <w:t xml:space="preserve">how we prescribe </w:t>
      </w:r>
      <w:r w:rsidR="00E57DE2">
        <w:t>progression requirements for coursework award courses; and</w:t>
      </w:r>
      <w:r w:rsidR="00BA57AF">
        <w:t xml:space="preserve"> </w:t>
      </w:r>
    </w:p>
    <w:p w14:paraId="1D9E00A4" w14:textId="440878FB" w:rsidR="00E57DE2" w:rsidRDefault="007F6799" w:rsidP="00BA57AF">
      <w:pPr>
        <w:pStyle w:val="Clauselevelstyle"/>
        <w:numPr>
          <w:ilvl w:val="2"/>
          <w:numId w:val="35"/>
        </w:numPr>
      </w:pPr>
      <w:r>
        <w:t xml:space="preserve">the </w:t>
      </w:r>
      <w:r w:rsidR="00E57DE2">
        <w:t>outcomes of not meeting or maintaining progression requirements.</w:t>
      </w:r>
    </w:p>
    <w:p w14:paraId="43DD9B50" w14:textId="467D13BE" w:rsidR="00E57DE2" w:rsidRPr="001046B3" w:rsidRDefault="000C163A" w:rsidP="000C163A">
      <w:pPr>
        <w:pStyle w:val="Heading2"/>
      </w:pPr>
      <w:bookmarkStart w:id="6" w:name="_Toc239756667"/>
      <w:r>
        <w:t>Start date</w:t>
      </w:r>
      <w:bookmarkEnd w:id="6"/>
    </w:p>
    <w:p w14:paraId="763EB479" w14:textId="3121912D" w:rsidR="000C163A" w:rsidRDefault="000C163A" w:rsidP="000C163A">
      <w:pPr>
        <w:pStyle w:val="Clauselevelstyle"/>
        <w:numPr>
          <w:ilvl w:val="0"/>
          <w:numId w:val="34"/>
        </w:numPr>
      </w:pPr>
      <w:r>
        <w:t xml:space="preserve">These Procedures commence on </w:t>
      </w:r>
      <w:r w:rsidRPr="00601020">
        <w:t>1 January 2027</w:t>
      </w:r>
      <w:r>
        <w:t>.</w:t>
      </w:r>
    </w:p>
    <w:p w14:paraId="107CEB68" w14:textId="40386FF3" w:rsidR="000C163A" w:rsidRPr="000C163A" w:rsidRDefault="000C163A" w:rsidP="000C163A">
      <w:pPr>
        <w:pStyle w:val="Heading2"/>
      </w:pPr>
      <w:bookmarkStart w:id="7" w:name="_Toc239756668"/>
      <w:r>
        <w:t>Application</w:t>
      </w:r>
      <w:bookmarkEnd w:id="7"/>
    </w:p>
    <w:p w14:paraId="71264304" w14:textId="0CE6D04E" w:rsidR="00C86222" w:rsidRDefault="000C163A" w:rsidP="000C163A">
      <w:pPr>
        <w:pStyle w:val="Clauselevelstyle"/>
        <w:numPr>
          <w:ilvl w:val="0"/>
          <w:numId w:val="34"/>
        </w:numPr>
      </w:pPr>
      <w:r>
        <w:t>These Procedures apply to:</w:t>
      </w:r>
    </w:p>
    <w:p w14:paraId="48E836BA" w14:textId="7BE7F3DA" w:rsidR="000C163A" w:rsidRDefault="000C163A" w:rsidP="000C163A">
      <w:pPr>
        <w:pStyle w:val="Clauselevelstyle"/>
        <w:numPr>
          <w:ilvl w:val="1"/>
          <w:numId w:val="34"/>
        </w:numPr>
      </w:pPr>
      <w:r>
        <w:t>staff, affiliates, and coursework students; and</w:t>
      </w:r>
    </w:p>
    <w:p w14:paraId="172F7E14" w14:textId="4FE0CAC7" w:rsidR="000C163A" w:rsidRDefault="000C163A" w:rsidP="000C163A">
      <w:pPr>
        <w:pStyle w:val="Clauselevelstyle"/>
        <w:numPr>
          <w:ilvl w:val="1"/>
          <w:numId w:val="34"/>
        </w:numPr>
      </w:pPr>
      <w:r>
        <w:t>applicants for coursework award courses.</w:t>
      </w:r>
    </w:p>
    <w:p w14:paraId="6A77725D" w14:textId="06021CEE" w:rsidR="0026121B" w:rsidRDefault="0026121B" w:rsidP="000C163A">
      <w:pPr>
        <w:pStyle w:val="Clauselevelstyle"/>
      </w:pPr>
    </w:p>
    <w:p w14:paraId="6C1B1424" w14:textId="7E613702" w:rsidR="0026121B" w:rsidRPr="00BB02FB" w:rsidRDefault="0026121B" w:rsidP="00BC4B1D">
      <w:pPr>
        <w:pStyle w:val="Clauselevelstyle"/>
        <w:sectPr w:rsidR="0026121B" w:rsidRPr="00BB02FB" w:rsidSect="009D46E0">
          <w:headerReference w:type="even" r:id="rId21"/>
          <w:headerReference w:type="default" r:id="rId22"/>
          <w:headerReference w:type="first" r:id="rId23"/>
          <w:pgSz w:w="11906" w:h="16838"/>
          <w:pgMar w:top="1134" w:right="1134" w:bottom="1247" w:left="1134" w:header="708" w:footer="709" w:gutter="0"/>
          <w:cols w:space="708"/>
          <w:docGrid w:linePitch="360"/>
        </w:sectPr>
      </w:pPr>
    </w:p>
    <w:p w14:paraId="0E2574FF" w14:textId="785CEEF1" w:rsidR="000A2993" w:rsidRDefault="00D57E18" w:rsidP="00D57E18">
      <w:pPr>
        <w:pStyle w:val="Level1Partheading"/>
        <w:numPr>
          <w:ilvl w:val="0"/>
          <w:numId w:val="2"/>
        </w:numPr>
        <w:ind w:left="1701"/>
      </w:pPr>
      <w:bookmarkStart w:id="8" w:name="Requirements1"/>
      <w:bookmarkStart w:id="9" w:name="_Toc234504688"/>
      <w:bookmarkStart w:id="10" w:name="_Toc239756669"/>
      <w:bookmarkEnd w:id="8"/>
      <w:r>
        <w:lastRenderedPageBreak/>
        <w:t>Monitoring progression and early intervention</w:t>
      </w:r>
      <w:bookmarkEnd w:id="9"/>
      <w:bookmarkEnd w:id="10"/>
    </w:p>
    <w:p w14:paraId="53F892DE" w14:textId="190C065D" w:rsidR="00850A8F" w:rsidRDefault="00D57E18" w:rsidP="00987DFD">
      <w:pPr>
        <w:pStyle w:val="Heading2"/>
      </w:pPr>
      <w:bookmarkStart w:id="11" w:name="_Toc239756670"/>
      <w:r>
        <w:t>Monitoring progression</w:t>
      </w:r>
      <w:bookmarkEnd w:id="11"/>
    </w:p>
    <w:p w14:paraId="6D526A73" w14:textId="391E972E" w:rsidR="00CD6785" w:rsidRDefault="00CD6785" w:rsidP="0046178A">
      <w:pPr>
        <w:pStyle w:val="Clauselevelstyle"/>
        <w:numPr>
          <w:ilvl w:val="0"/>
          <w:numId w:val="36"/>
        </w:numPr>
      </w:pPr>
      <w:r>
        <w:t xml:space="preserve">The </w:t>
      </w:r>
      <w:r w:rsidRPr="00CD6785">
        <w:t>Deputy Vice-Chancellor (Education and Students) establish</w:t>
      </w:r>
      <w:r w:rsidR="00DF0FE3">
        <w:t>es</w:t>
      </w:r>
      <w:r w:rsidR="006B14F2">
        <w:t xml:space="preserve"> </w:t>
      </w:r>
      <w:r w:rsidRPr="00CD6785">
        <w:t xml:space="preserve">and </w:t>
      </w:r>
      <w:r w:rsidR="006B14F2">
        <w:t>maintain</w:t>
      </w:r>
      <w:r w:rsidR="00DF0FE3">
        <w:t>s</w:t>
      </w:r>
      <w:r w:rsidRPr="00CD6785">
        <w:t xml:space="preserve"> consistent processes and systems to monitor each student’s academic progress.</w:t>
      </w:r>
    </w:p>
    <w:p w14:paraId="756CE3EF" w14:textId="792A5D80" w:rsidR="00CD6785" w:rsidRDefault="00CD6785" w:rsidP="0046178A">
      <w:pPr>
        <w:pStyle w:val="Clauselevelstyle"/>
        <w:numPr>
          <w:ilvl w:val="1"/>
          <w:numId w:val="36"/>
        </w:numPr>
      </w:pPr>
      <w:r>
        <w:t>For international student visa holders</w:t>
      </w:r>
      <w:r w:rsidR="004F1E77">
        <w:t>,</w:t>
      </w:r>
      <w:r>
        <w:t xml:space="preserve"> this includes monitoring:</w:t>
      </w:r>
    </w:p>
    <w:p w14:paraId="3E778EC2" w14:textId="405983C9" w:rsidR="00CD6785" w:rsidRDefault="007F6D8F" w:rsidP="0046178A">
      <w:pPr>
        <w:pStyle w:val="Clauselevelstyle"/>
        <w:numPr>
          <w:ilvl w:val="2"/>
          <w:numId w:val="36"/>
        </w:numPr>
      </w:pPr>
      <w:r>
        <w:t>f</w:t>
      </w:r>
      <w:r w:rsidR="00CD6785">
        <w:t>ull</w:t>
      </w:r>
      <w:r>
        <w:t>-</w:t>
      </w:r>
      <w:r w:rsidR="00CD6785">
        <w:t>time enrolment; and</w:t>
      </w:r>
    </w:p>
    <w:p w14:paraId="7785C57F" w14:textId="2002BA20" w:rsidR="00CD6785" w:rsidRDefault="00CD6785" w:rsidP="0046178A">
      <w:pPr>
        <w:pStyle w:val="Clauselevelstyle"/>
        <w:numPr>
          <w:ilvl w:val="2"/>
          <w:numId w:val="36"/>
        </w:numPr>
      </w:pPr>
      <w:r>
        <w:t>progress towards completing their courses</w:t>
      </w:r>
      <w:r w:rsidR="00D54D70">
        <w:t xml:space="preserve"> on </w:t>
      </w:r>
      <w:proofErr w:type="gramStart"/>
      <w:r w:rsidR="00D54D70">
        <w:t>time.</w:t>
      </w:r>
      <w:r>
        <w:t>.</w:t>
      </w:r>
      <w:proofErr w:type="gramEnd"/>
    </w:p>
    <w:p w14:paraId="7BBA6CE5" w14:textId="23AB1021" w:rsidR="00CD6785" w:rsidRDefault="007F6D8F" w:rsidP="0046178A">
      <w:pPr>
        <w:pStyle w:val="Clauselevelstyle"/>
        <w:numPr>
          <w:ilvl w:val="0"/>
          <w:numId w:val="36"/>
        </w:numPr>
      </w:pPr>
      <w:r>
        <w:t xml:space="preserve">The </w:t>
      </w:r>
      <w:r w:rsidR="00CD6785">
        <w:t>Deputy V</w:t>
      </w:r>
      <w:r w:rsidR="00CD6785" w:rsidRPr="00CD6785">
        <w:t xml:space="preserve">ice-Chancellor (Education and Students) </w:t>
      </w:r>
      <w:r w:rsidR="00D54D70">
        <w:t xml:space="preserve">portfolio </w:t>
      </w:r>
      <w:r w:rsidR="00CD6785" w:rsidRPr="00CD6785">
        <w:t>provides advisory, learning and wellbeing services and programs to support students’ academic progress under these Procedures and</w:t>
      </w:r>
      <w:r w:rsidR="00CD6785">
        <w:t xml:space="preserve"> the </w:t>
      </w:r>
      <w:r w:rsidR="00CD6785" w:rsidRPr="00C91103">
        <w:rPr>
          <w:rStyle w:val="HyperlinkBodytextCustomColorRGB2303515"/>
        </w:rPr>
        <w:t>Policy</w:t>
      </w:r>
      <w:r w:rsidR="00CD6785">
        <w:t>.</w:t>
      </w:r>
    </w:p>
    <w:p w14:paraId="50B79A4D" w14:textId="39AA9A1B" w:rsidR="00CD6785" w:rsidRDefault="00DE0802" w:rsidP="0046178A">
      <w:pPr>
        <w:pStyle w:val="Clauselevelstyle"/>
        <w:numPr>
          <w:ilvl w:val="0"/>
          <w:numId w:val="36"/>
        </w:numPr>
      </w:pPr>
      <w:r w:rsidRPr="00DE0802">
        <w:t>The Deputy Vice-Chancellor (Education and Students)</w:t>
      </w:r>
      <w:r w:rsidR="00D54D70">
        <w:t xml:space="preserve"> portfolio</w:t>
      </w:r>
      <w:r w:rsidRPr="00DE0802">
        <w:t>:</w:t>
      </w:r>
    </w:p>
    <w:p w14:paraId="6D830945" w14:textId="749685CC" w:rsidR="00DE0802" w:rsidRDefault="00F83A8C" w:rsidP="0046178A">
      <w:pPr>
        <w:pStyle w:val="Clauselevelstyle"/>
        <w:numPr>
          <w:ilvl w:val="1"/>
          <w:numId w:val="36"/>
        </w:numPr>
      </w:pPr>
      <w:r>
        <w:t>works</w:t>
      </w:r>
      <w:r w:rsidRPr="00DE0802">
        <w:t xml:space="preserve"> </w:t>
      </w:r>
      <w:r w:rsidR="00DE0802" w:rsidRPr="00DE0802">
        <w:t>with faculties and Associate Deans to ensure consistent practice and standards in:</w:t>
      </w:r>
    </w:p>
    <w:p w14:paraId="44EB8D4F" w14:textId="4D97CBB5" w:rsidR="00DE0802" w:rsidRDefault="00DE0802" w:rsidP="0046178A">
      <w:pPr>
        <w:pStyle w:val="Clauselevelstyle"/>
        <w:numPr>
          <w:ilvl w:val="2"/>
          <w:numId w:val="36"/>
        </w:numPr>
      </w:pPr>
      <w:r>
        <w:t xml:space="preserve">monitoring progression; </w:t>
      </w:r>
    </w:p>
    <w:p w14:paraId="51BE7ECA" w14:textId="536ECE79" w:rsidR="00D54D70" w:rsidRDefault="00DE0802" w:rsidP="0046178A">
      <w:pPr>
        <w:pStyle w:val="Clauselevelstyle"/>
        <w:numPr>
          <w:ilvl w:val="2"/>
          <w:numId w:val="36"/>
        </w:numPr>
      </w:pPr>
      <w:r>
        <w:t>providing advice and support</w:t>
      </w:r>
      <w:r w:rsidR="00D54D70">
        <w:t>;</w:t>
      </w:r>
      <w:r>
        <w:t xml:space="preserve"> and </w:t>
      </w:r>
    </w:p>
    <w:p w14:paraId="7A27C7F9" w14:textId="5CF3CB20" w:rsidR="00DE0802" w:rsidRDefault="003B10F7" w:rsidP="0046178A">
      <w:pPr>
        <w:pStyle w:val="Clauselevelstyle"/>
        <w:numPr>
          <w:ilvl w:val="2"/>
          <w:numId w:val="36"/>
        </w:numPr>
      </w:pPr>
      <w:r>
        <w:t xml:space="preserve">making </w:t>
      </w:r>
      <w:r w:rsidR="00DE0802">
        <w:t>decision</w:t>
      </w:r>
      <w:r>
        <w:t>s</w:t>
      </w:r>
      <w:r w:rsidR="00DE0802">
        <w:t>; and</w:t>
      </w:r>
    </w:p>
    <w:p w14:paraId="45DC6C71" w14:textId="22CDF314" w:rsidR="00DE0802" w:rsidRDefault="00DE0802" w:rsidP="0046178A">
      <w:pPr>
        <w:pStyle w:val="Clauselevelstyle"/>
        <w:numPr>
          <w:ilvl w:val="1"/>
          <w:numId w:val="36"/>
        </w:numPr>
      </w:pPr>
      <w:proofErr w:type="gramStart"/>
      <w:r>
        <w:t xml:space="preserve">provides </w:t>
      </w:r>
      <w:r w:rsidR="00635A75" w:rsidRPr="00635A75">
        <w:t xml:space="preserve"> Associate</w:t>
      </w:r>
      <w:proofErr w:type="gramEnd"/>
      <w:r w:rsidR="00635A75" w:rsidRPr="00635A75">
        <w:t xml:space="preserve"> Deans</w:t>
      </w:r>
      <w:r w:rsidR="00496744">
        <w:t xml:space="preserve"> </w:t>
      </w:r>
      <w:r w:rsidR="00D54D70">
        <w:t xml:space="preserve">with </w:t>
      </w:r>
      <w:r>
        <w:t xml:space="preserve">information from the central record-keeping system about academic progression </w:t>
      </w:r>
      <w:r w:rsidR="0039747A">
        <w:t>trends</w:t>
      </w:r>
      <w:r w:rsidR="00D54D70">
        <w:t>.</w:t>
      </w:r>
    </w:p>
    <w:p w14:paraId="334BF34E" w14:textId="77777777" w:rsidR="00DE0802" w:rsidRDefault="00DE0802" w:rsidP="0046178A">
      <w:pPr>
        <w:pStyle w:val="Clauselevelstyle"/>
        <w:numPr>
          <w:ilvl w:val="0"/>
          <w:numId w:val="36"/>
        </w:numPr>
      </w:pPr>
      <w:r>
        <w:t>The Academic Board:</w:t>
      </w:r>
    </w:p>
    <w:p w14:paraId="69F70AA0" w14:textId="51F31949" w:rsidR="000C5E53" w:rsidRDefault="00BC5D40" w:rsidP="0046178A">
      <w:pPr>
        <w:pStyle w:val="Clauselevelstyle"/>
        <w:numPr>
          <w:ilvl w:val="1"/>
          <w:numId w:val="36"/>
        </w:numPr>
      </w:pPr>
      <w:r>
        <w:t xml:space="preserve">reviews </w:t>
      </w:r>
      <w:r w:rsidR="000C5E53">
        <w:t xml:space="preserve">progression </w:t>
      </w:r>
      <w:r w:rsidR="00DE0802">
        <w:t>reports from</w:t>
      </w:r>
      <w:r w:rsidR="000C5E53">
        <w:t>:</w:t>
      </w:r>
    </w:p>
    <w:p w14:paraId="5CB2C913" w14:textId="761DE93F" w:rsidR="000C5E53" w:rsidRDefault="00DE0802" w:rsidP="000C5E53">
      <w:pPr>
        <w:pStyle w:val="Clauselevelstyle"/>
        <w:numPr>
          <w:ilvl w:val="2"/>
          <w:numId w:val="36"/>
        </w:numPr>
      </w:pPr>
      <w:r>
        <w:t>the Education and Students portfolio</w:t>
      </w:r>
      <w:r w:rsidR="000C5E53">
        <w:t>;</w:t>
      </w:r>
      <w:r>
        <w:t xml:space="preserve"> and </w:t>
      </w:r>
    </w:p>
    <w:p w14:paraId="03C1BEAC" w14:textId="748A0D05" w:rsidR="00DE0802" w:rsidRDefault="00DE0802" w:rsidP="000C5E53">
      <w:pPr>
        <w:pStyle w:val="Clauselevelstyle"/>
        <w:numPr>
          <w:ilvl w:val="2"/>
          <w:numId w:val="36"/>
        </w:numPr>
      </w:pPr>
      <w:r>
        <w:t xml:space="preserve">faculties; and </w:t>
      </w:r>
    </w:p>
    <w:p w14:paraId="1EA92CAD" w14:textId="7A51AB09" w:rsidR="008D317A" w:rsidRDefault="00DE0802" w:rsidP="0046178A">
      <w:pPr>
        <w:pStyle w:val="Clauselevelstyle"/>
        <w:numPr>
          <w:ilvl w:val="1"/>
          <w:numId w:val="36"/>
        </w:numPr>
      </w:pPr>
      <w:r>
        <w:t>makes recommendation</w:t>
      </w:r>
      <w:r w:rsidR="008D317A">
        <w:t>s</w:t>
      </w:r>
      <w:r>
        <w:t xml:space="preserve"> to</w:t>
      </w:r>
      <w:r w:rsidR="008D317A">
        <w:t>:</w:t>
      </w:r>
    </w:p>
    <w:p w14:paraId="08C25C1E" w14:textId="106E9E9B" w:rsidR="008D317A" w:rsidRDefault="00DE0802" w:rsidP="008D317A">
      <w:pPr>
        <w:pStyle w:val="Clauselevelstyle"/>
        <w:numPr>
          <w:ilvl w:val="2"/>
          <w:numId w:val="36"/>
        </w:numPr>
      </w:pPr>
      <w:r>
        <w:t>faculties</w:t>
      </w:r>
      <w:r w:rsidR="008D317A">
        <w:t>;</w:t>
      </w:r>
    </w:p>
    <w:p w14:paraId="493A6D7A" w14:textId="77777777" w:rsidR="008D317A" w:rsidRDefault="00DE0802" w:rsidP="008D317A">
      <w:pPr>
        <w:pStyle w:val="Clauselevelstyle"/>
        <w:numPr>
          <w:ilvl w:val="2"/>
          <w:numId w:val="36"/>
        </w:numPr>
      </w:pPr>
      <w:r>
        <w:t>the Deputy Vice-Chancellor (Education and Students)</w:t>
      </w:r>
      <w:r w:rsidR="008D317A">
        <w:t>;</w:t>
      </w:r>
      <w:r>
        <w:t xml:space="preserve"> and </w:t>
      </w:r>
    </w:p>
    <w:p w14:paraId="3ABC7CF7" w14:textId="5C4B20E9" w:rsidR="00DE0802" w:rsidRDefault="00DE0802" w:rsidP="008D317A">
      <w:pPr>
        <w:pStyle w:val="Clauselevelstyle"/>
        <w:numPr>
          <w:ilvl w:val="2"/>
          <w:numId w:val="36"/>
        </w:numPr>
      </w:pPr>
      <w:r>
        <w:t>the Vice-Chancellor.</w:t>
      </w:r>
    </w:p>
    <w:p w14:paraId="1C4F4E7D" w14:textId="77777777" w:rsidR="00193614" w:rsidRDefault="00DE0802" w:rsidP="0046178A">
      <w:pPr>
        <w:pStyle w:val="Clauselevelstyle"/>
        <w:numPr>
          <w:ilvl w:val="0"/>
          <w:numId w:val="36"/>
        </w:numPr>
      </w:pPr>
      <w:r>
        <w:t>Associate Deans monitor each student’s academic progress under</w:t>
      </w:r>
      <w:r w:rsidR="00193614">
        <w:t>:</w:t>
      </w:r>
    </w:p>
    <w:p w14:paraId="038B8705" w14:textId="6F2271D3" w:rsidR="00193614" w:rsidRDefault="00DE0802" w:rsidP="00193614">
      <w:pPr>
        <w:pStyle w:val="Clauselevelstyle"/>
        <w:numPr>
          <w:ilvl w:val="1"/>
          <w:numId w:val="36"/>
        </w:numPr>
      </w:pPr>
      <w:r>
        <w:t>these Procedures</w:t>
      </w:r>
      <w:r w:rsidR="00193614">
        <w:t>;</w:t>
      </w:r>
      <w:r>
        <w:t xml:space="preserve"> and </w:t>
      </w:r>
    </w:p>
    <w:p w14:paraId="6C12D736" w14:textId="07EBFE68" w:rsidR="00DE0802" w:rsidRDefault="00DE0802" w:rsidP="00193614">
      <w:pPr>
        <w:pStyle w:val="Clauselevelstyle"/>
        <w:numPr>
          <w:ilvl w:val="1"/>
          <w:numId w:val="36"/>
        </w:numPr>
      </w:pPr>
      <w:r>
        <w:t>the award course requirements.</w:t>
      </w:r>
    </w:p>
    <w:p w14:paraId="29D71766" w14:textId="177592FB" w:rsidR="00DE0802" w:rsidRDefault="00DE0802" w:rsidP="00193614">
      <w:pPr>
        <w:pStyle w:val="Clauselevelstyle"/>
        <w:numPr>
          <w:ilvl w:val="2"/>
          <w:numId w:val="36"/>
        </w:numPr>
      </w:pPr>
      <w:r>
        <w:t xml:space="preserve">This includes using reports </w:t>
      </w:r>
      <w:r w:rsidR="00555E82">
        <w:t>from</w:t>
      </w:r>
      <w:r>
        <w:t xml:space="preserve"> the student recordkeeping system.</w:t>
      </w:r>
    </w:p>
    <w:p w14:paraId="3BA9635F" w14:textId="14946D3F" w:rsidR="00DE0802" w:rsidRDefault="00DE0802" w:rsidP="0046178A">
      <w:pPr>
        <w:pStyle w:val="Clauselevelstyle"/>
        <w:numPr>
          <w:ilvl w:val="0"/>
          <w:numId w:val="36"/>
        </w:numPr>
      </w:pPr>
      <w:r>
        <w:t>When monitoring each student’s progression, the Associate Dean may consider</w:t>
      </w:r>
      <w:r w:rsidR="00121E92">
        <w:t xml:space="preserve"> whether the student has</w:t>
      </w:r>
      <w:r>
        <w:t>:</w:t>
      </w:r>
    </w:p>
    <w:p w14:paraId="6C55F9A4" w14:textId="7B1FBB2F" w:rsidR="00DE0802" w:rsidRDefault="00DE0802" w:rsidP="0046178A">
      <w:pPr>
        <w:pStyle w:val="Clauselevelstyle"/>
        <w:numPr>
          <w:ilvl w:val="1"/>
          <w:numId w:val="36"/>
        </w:numPr>
      </w:pPr>
      <w:r>
        <w:lastRenderedPageBreak/>
        <w:t>attended or completed compulsory teaching and assessment components of a unit of study;</w:t>
      </w:r>
    </w:p>
    <w:p w14:paraId="42160EA8" w14:textId="5D0BB317" w:rsidR="00F139AE" w:rsidRDefault="00DE0802" w:rsidP="0046178A">
      <w:pPr>
        <w:pStyle w:val="Clauselevelstyle"/>
        <w:numPr>
          <w:ilvl w:val="1"/>
          <w:numId w:val="36"/>
        </w:numPr>
      </w:pPr>
      <w:r>
        <w:t xml:space="preserve">made </w:t>
      </w:r>
      <w:r w:rsidR="00F139AE">
        <w:t xml:space="preserve">repeated </w:t>
      </w:r>
      <w:r>
        <w:t>requests for</w:t>
      </w:r>
      <w:r w:rsidR="00F139AE">
        <w:t>:</w:t>
      </w:r>
    </w:p>
    <w:p w14:paraId="43B4ACD9" w14:textId="24E24EC7" w:rsidR="00F139AE" w:rsidRDefault="00DE0802" w:rsidP="00F139AE">
      <w:pPr>
        <w:pStyle w:val="Clauselevelstyle"/>
        <w:numPr>
          <w:ilvl w:val="2"/>
          <w:numId w:val="36"/>
        </w:numPr>
      </w:pPr>
      <w:r>
        <w:t>special consideration</w:t>
      </w:r>
      <w:r w:rsidR="00F139AE">
        <w:t>;</w:t>
      </w:r>
      <w:r>
        <w:t xml:space="preserve"> or </w:t>
      </w:r>
    </w:p>
    <w:p w14:paraId="39570961" w14:textId="28258D91" w:rsidR="00DE0802" w:rsidRDefault="00DE0802" w:rsidP="00F139AE">
      <w:pPr>
        <w:pStyle w:val="Clauselevelstyle"/>
        <w:numPr>
          <w:ilvl w:val="2"/>
          <w:numId w:val="36"/>
        </w:numPr>
      </w:pPr>
      <w:r>
        <w:t>late discontinuation under special circumstances;</w:t>
      </w:r>
    </w:p>
    <w:p w14:paraId="7B2D18DE" w14:textId="07376F9E" w:rsidR="00DE0802" w:rsidRDefault="00DE0802" w:rsidP="0046178A">
      <w:pPr>
        <w:pStyle w:val="Clauselevelstyle"/>
        <w:numPr>
          <w:ilvl w:val="1"/>
          <w:numId w:val="36"/>
        </w:numPr>
      </w:pPr>
      <w:r>
        <w:t>over-enrolled to catch up on failed units of study;</w:t>
      </w:r>
    </w:p>
    <w:p w14:paraId="6B39AA00" w14:textId="6FF0179E" w:rsidR="00DE0802" w:rsidRDefault="00357BA4" w:rsidP="0046178A">
      <w:pPr>
        <w:pStyle w:val="Clauselevelstyle"/>
        <w:numPr>
          <w:ilvl w:val="1"/>
          <w:numId w:val="36"/>
        </w:numPr>
      </w:pPr>
      <w:r>
        <w:t xml:space="preserve">shown </w:t>
      </w:r>
      <w:r w:rsidR="00DE0802">
        <w:t xml:space="preserve">significant differences in </w:t>
      </w:r>
      <w:r w:rsidR="00AE78AE">
        <w:t>their</w:t>
      </w:r>
      <w:r w:rsidR="00DE0802">
        <w:t xml:space="preserve"> academic performance across multiple units of study</w:t>
      </w:r>
      <w:r w:rsidR="00F37732">
        <w:t>,</w:t>
      </w:r>
      <w:r w:rsidR="00DE0802">
        <w:t xml:space="preserve"> </w:t>
      </w:r>
      <w:r w:rsidR="00F37732">
        <w:t xml:space="preserve">suggesting that they </w:t>
      </w:r>
      <w:r w:rsidR="00DE0802">
        <w:t xml:space="preserve">may not be suited to enrolment in one or more units of study; </w:t>
      </w:r>
    </w:p>
    <w:p w14:paraId="17965289" w14:textId="7214783D" w:rsidR="00F37732" w:rsidRDefault="00E00CF3" w:rsidP="0046178A">
      <w:pPr>
        <w:pStyle w:val="Clauselevelstyle"/>
        <w:numPr>
          <w:ilvl w:val="1"/>
          <w:numId w:val="36"/>
        </w:numPr>
      </w:pPr>
      <w:r>
        <w:t xml:space="preserve">has </w:t>
      </w:r>
      <w:r w:rsidR="00F37732">
        <w:t xml:space="preserve">or has not </w:t>
      </w:r>
      <w:r>
        <w:t xml:space="preserve">taken action to </w:t>
      </w:r>
      <w:r w:rsidR="00DE0802">
        <w:t>address</w:t>
      </w:r>
      <w:r>
        <w:t xml:space="preserve"> concerns</w:t>
      </w:r>
      <w:r w:rsidR="00DE0802">
        <w:t xml:space="preserve"> with their academic progress</w:t>
      </w:r>
      <w:r w:rsidR="003229D3">
        <w:t xml:space="preserve">. </w:t>
      </w:r>
    </w:p>
    <w:p w14:paraId="1E3BACA0" w14:textId="71397830" w:rsidR="00DE0802" w:rsidRDefault="003229D3" w:rsidP="00F37732">
      <w:pPr>
        <w:pStyle w:val="Clauselevelstyle"/>
        <w:numPr>
          <w:ilvl w:val="2"/>
          <w:numId w:val="36"/>
        </w:numPr>
      </w:pPr>
      <w:r>
        <w:t>This</w:t>
      </w:r>
      <w:r w:rsidR="00DE0802">
        <w:t xml:space="preserve"> </w:t>
      </w:r>
      <w:r>
        <w:t xml:space="preserve">includes </w:t>
      </w:r>
      <w:r w:rsidR="00DE0802">
        <w:t>whether they have met any requirement to consult an adviser under these Procedures; or</w:t>
      </w:r>
    </w:p>
    <w:p w14:paraId="725A3BE1" w14:textId="08AAC5A7" w:rsidR="00DE0802" w:rsidRDefault="00DE0802" w:rsidP="0046178A">
      <w:pPr>
        <w:pStyle w:val="Clauselevelstyle"/>
        <w:numPr>
          <w:ilvl w:val="1"/>
          <w:numId w:val="36"/>
        </w:numPr>
      </w:pPr>
      <w:r>
        <w:t xml:space="preserve">any other information in </w:t>
      </w:r>
      <w:r w:rsidR="00A96561">
        <w:t>the</w:t>
      </w:r>
      <w:r w:rsidR="00F37732">
        <w:t xml:space="preserve"> student’s </w:t>
      </w:r>
      <w:r>
        <w:t>progression record</w:t>
      </w:r>
      <w:r w:rsidR="00F37732">
        <w:t>.</w:t>
      </w:r>
    </w:p>
    <w:p w14:paraId="0AB82B11" w14:textId="6EC5F227" w:rsidR="00DE0802" w:rsidRDefault="00F37732" w:rsidP="0046178A">
      <w:pPr>
        <w:pStyle w:val="Clauselevelstyle"/>
        <w:numPr>
          <w:ilvl w:val="0"/>
          <w:numId w:val="36"/>
        </w:numPr>
      </w:pPr>
      <w:r>
        <w:t xml:space="preserve">If </w:t>
      </w:r>
      <w:r w:rsidR="00DE0802">
        <w:t xml:space="preserve">the Associate Dean finds a student’s attendance record unsatisfactory, </w:t>
      </w:r>
      <w:r w:rsidR="00901A69">
        <w:t xml:space="preserve">they must record </w:t>
      </w:r>
      <w:r w:rsidR="00DE0802">
        <w:t>all supporting information, documents and communication in the student record keeping system.</w:t>
      </w:r>
    </w:p>
    <w:p w14:paraId="193D9306" w14:textId="60766D51" w:rsidR="00DE0802" w:rsidRPr="001046B3" w:rsidRDefault="00DE0802" w:rsidP="00F37732">
      <w:pPr>
        <w:pStyle w:val="Clauselevelstyle"/>
        <w:numPr>
          <w:ilvl w:val="1"/>
          <w:numId w:val="36"/>
        </w:numPr>
      </w:pPr>
      <w:r>
        <w:t>An Associate Dean may not find a student’s attendance unsatisfactory if the</w:t>
      </w:r>
      <w:r w:rsidR="00A149A9">
        <w:t xml:space="preserve"> student </w:t>
      </w:r>
      <w:r w:rsidR="00601020">
        <w:t>h</w:t>
      </w:r>
      <w:r w:rsidR="008C4819">
        <w:t xml:space="preserve">as </w:t>
      </w:r>
      <w:r>
        <w:t xml:space="preserve">met </w:t>
      </w:r>
      <w:r w:rsidR="00527DDC">
        <w:t xml:space="preserve">the attendance </w:t>
      </w:r>
      <w:r>
        <w:t>requirements under clause</w:t>
      </w:r>
      <w:r w:rsidRPr="00B511BC">
        <w:rPr>
          <w:lang w:eastAsia="en-AU"/>
        </w:rPr>
        <w:t xml:space="preserve"> </w:t>
      </w:r>
      <w:r w:rsidR="008041D9" w:rsidRPr="008041D9">
        <w:rPr>
          <w:lang w:eastAsia="en-AU"/>
        </w:rPr>
        <w:t>7.7</w:t>
      </w:r>
      <w:r w:rsidRPr="008041D9">
        <w:rPr>
          <w:lang w:eastAsia="en-AU"/>
        </w:rPr>
        <w:t xml:space="preserve"> of</w:t>
      </w:r>
      <w:r w:rsidRPr="008041D9">
        <w:t xml:space="preserve"> the </w:t>
      </w:r>
      <w:r w:rsidRPr="00B02949">
        <w:rPr>
          <w:rStyle w:val="HyperlinkBodytextCustomColorRGB2303515"/>
        </w:rPr>
        <w:t xml:space="preserve">Admissions, </w:t>
      </w:r>
      <w:r w:rsidR="00601020">
        <w:rPr>
          <w:rStyle w:val="HyperlinkBodytextCustomColorRGB2303515"/>
        </w:rPr>
        <w:t xml:space="preserve">Credit and </w:t>
      </w:r>
      <w:r w:rsidRPr="00B02949">
        <w:rPr>
          <w:rStyle w:val="HyperlinkBodytextCustomColorRGB2303515"/>
        </w:rPr>
        <w:t>Enrolment Procedures</w:t>
      </w:r>
      <w:r>
        <w:t>.</w:t>
      </w:r>
    </w:p>
    <w:p w14:paraId="103360C3" w14:textId="45A011D7" w:rsidR="00F2470D" w:rsidRDefault="000C31A0" w:rsidP="000C31A0">
      <w:pPr>
        <w:pStyle w:val="Heading2"/>
      </w:pPr>
      <w:bookmarkStart w:id="12" w:name="_Toc239756671"/>
      <w:r>
        <w:t>Progression record</w:t>
      </w:r>
      <w:bookmarkEnd w:id="12"/>
    </w:p>
    <w:p w14:paraId="5834E4BD" w14:textId="342F498C" w:rsidR="000C31A0" w:rsidRDefault="000C31A0" w:rsidP="00BA1444">
      <w:pPr>
        <w:pStyle w:val="Clauselevelstyle"/>
        <w:numPr>
          <w:ilvl w:val="0"/>
          <w:numId w:val="17"/>
        </w:numPr>
      </w:pPr>
      <w:r>
        <w:t>The Deputy Vice-Chancellor (Education and Students)</w:t>
      </w:r>
      <w:r w:rsidR="00DF0FE3">
        <w:t xml:space="preserve"> </w:t>
      </w:r>
      <w:r w:rsidR="00F37732">
        <w:t xml:space="preserve">portfolio </w:t>
      </w:r>
      <w:r w:rsidR="00DF0FE3">
        <w:t>establishes and maintains</w:t>
      </w:r>
      <w:r>
        <w:t xml:space="preserve"> a progression record for each student identified as not meeting, or at risk of not meeting </w:t>
      </w:r>
      <w:r w:rsidR="00BB57AA">
        <w:t xml:space="preserve">their </w:t>
      </w:r>
      <w:r>
        <w:t>academic progress</w:t>
      </w:r>
      <w:r w:rsidR="00BB57AA">
        <w:t xml:space="preserve"> </w:t>
      </w:r>
      <w:r>
        <w:rPr>
          <w:lang w:eastAsia="en-AU"/>
        </w:rPr>
        <w:t>requirements.</w:t>
      </w:r>
    </w:p>
    <w:p w14:paraId="003808BF" w14:textId="24262962" w:rsidR="000C31A0" w:rsidRDefault="000C31A0" w:rsidP="00BA1444">
      <w:pPr>
        <w:pStyle w:val="Clauselevelstyle"/>
        <w:numPr>
          <w:ilvl w:val="0"/>
          <w:numId w:val="17"/>
        </w:numPr>
      </w:pPr>
      <w:r>
        <w:t>The progression record includes:</w:t>
      </w:r>
    </w:p>
    <w:p w14:paraId="00B431F3" w14:textId="4314FE79" w:rsidR="000C31A0" w:rsidRDefault="007E3385" w:rsidP="00BA1444">
      <w:pPr>
        <w:pStyle w:val="Clauselevelstyle"/>
        <w:numPr>
          <w:ilvl w:val="1"/>
          <w:numId w:val="17"/>
        </w:numPr>
      </w:pPr>
      <w:r>
        <w:t xml:space="preserve">the </w:t>
      </w:r>
      <w:r w:rsidR="000C31A0">
        <w:t xml:space="preserve">information </w:t>
      </w:r>
      <w:r w:rsidR="00B5403A">
        <w:t>listed</w:t>
      </w:r>
      <w:r w:rsidR="003229D3">
        <w:t xml:space="preserve"> </w:t>
      </w:r>
      <w:r w:rsidR="000C31A0">
        <w:t xml:space="preserve">in </w:t>
      </w:r>
      <w:hyperlink w:anchor="clause4_1" w:history="1">
        <w:r w:rsidR="000C31A0" w:rsidRPr="00B840BA">
          <w:rPr>
            <w:rStyle w:val="Hyperlink"/>
            <w:i w:val="0"/>
            <w:iCs w:val="0"/>
          </w:rPr>
          <w:t>clause 4.1</w:t>
        </w:r>
      </w:hyperlink>
      <w:r w:rsidR="000C31A0">
        <w:t xml:space="preserve">; and </w:t>
      </w:r>
    </w:p>
    <w:p w14:paraId="1BECF15A" w14:textId="2C1ABFFB" w:rsidR="000C31A0" w:rsidRDefault="000C31A0" w:rsidP="00BA1444">
      <w:pPr>
        <w:pStyle w:val="Clauselevelstyle"/>
        <w:numPr>
          <w:ilvl w:val="1"/>
          <w:numId w:val="17"/>
        </w:numPr>
      </w:pPr>
      <w:r>
        <w:t xml:space="preserve">any supporting documents, </w:t>
      </w:r>
      <w:r w:rsidR="00906B58">
        <w:t>correspondence,</w:t>
      </w:r>
      <w:r>
        <w:t xml:space="preserve"> and interview records.</w:t>
      </w:r>
    </w:p>
    <w:p w14:paraId="6BF3C2C7" w14:textId="77777777" w:rsidR="000C31A0" w:rsidRDefault="000C31A0" w:rsidP="00BA1444">
      <w:pPr>
        <w:pStyle w:val="Clauselevelstyle"/>
        <w:numPr>
          <w:ilvl w:val="0"/>
          <w:numId w:val="17"/>
        </w:numPr>
      </w:pPr>
      <w:r>
        <w:t>The progression record is linked to the student’s file in the student recordkeeping system.</w:t>
      </w:r>
    </w:p>
    <w:p w14:paraId="3D27D604" w14:textId="2BDAEFD3" w:rsidR="000C31A0" w:rsidRPr="005F64D5" w:rsidRDefault="000C31A0" w:rsidP="00002DEB">
      <w:pPr>
        <w:pStyle w:val="Notesforclauses"/>
      </w:pPr>
      <w:r w:rsidRPr="00002DEB">
        <w:rPr>
          <w:b/>
          <w:bCs/>
          <w:lang w:eastAsia="en-AU"/>
        </w:rPr>
        <w:t>Note</w:t>
      </w:r>
      <w:r w:rsidRPr="00A15287">
        <w:rPr>
          <w:lang w:eastAsia="en-AU"/>
        </w:rPr>
        <w:t>:</w:t>
      </w:r>
      <w:r w:rsidRPr="00A15287">
        <w:rPr>
          <w:lang w:eastAsia="en-AU"/>
        </w:rPr>
        <w:tab/>
      </w:r>
      <w:r w:rsidR="00916C77">
        <w:rPr>
          <w:lang w:eastAsia="en-AU"/>
        </w:rPr>
        <w:t>We manage p</w:t>
      </w:r>
      <w:r w:rsidRPr="00A15287">
        <w:rPr>
          <w:lang w:eastAsia="en-AU"/>
        </w:rPr>
        <w:t xml:space="preserve">rogression records </w:t>
      </w:r>
      <w:r w:rsidR="003229D3">
        <w:rPr>
          <w:lang w:eastAsia="en-AU"/>
        </w:rPr>
        <w:t>consistently</w:t>
      </w:r>
      <w:r w:rsidRPr="00A15287">
        <w:rPr>
          <w:lang w:eastAsia="en-AU"/>
        </w:rPr>
        <w:t xml:space="preserve"> with the </w:t>
      </w:r>
      <w:hyperlink r:id="rId24" w:history="1">
        <w:r w:rsidRPr="005E78F5">
          <w:rPr>
            <w:rStyle w:val="Hyperlink"/>
            <w:lang w:eastAsia="en-AU"/>
          </w:rPr>
          <w:t>Privacy Policy</w:t>
        </w:r>
      </w:hyperlink>
      <w:r w:rsidRPr="00A15287">
        <w:rPr>
          <w:lang w:eastAsia="en-AU"/>
        </w:rPr>
        <w:t xml:space="preserve"> and </w:t>
      </w:r>
      <w:hyperlink r:id="rId25" w:history="1">
        <w:r w:rsidRPr="005E78F5">
          <w:rPr>
            <w:rStyle w:val="Hyperlink"/>
            <w:lang w:eastAsia="en-AU"/>
          </w:rPr>
          <w:t>Recordkeeping Policy</w:t>
        </w:r>
      </w:hyperlink>
      <w:r w:rsidRPr="00A15287">
        <w:rPr>
          <w:lang w:eastAsia="en-AU"/>
        </w:rPr>
        <w:t>.</w:t>
      </w:r>
    </w:p>
    <w:p w14:paraId="0C519C4D" w14:textId="15D3A490" w:rsidR="000C31A0" w:rsidRDefault="000C31A0" w:rsidP="000C31A0">
      <w:pPr>
        <w:pStyle w:val="Heading2"/>
      </w:pPr>
      <w:bookmarkStart w:id="13" w:name="_Toc239756672"/>
      <w:r>
        <w:t>Early intervention strategies</w:t>
      </w:r>
      <w:bookmarkEnd w:id="13"/>
    </w:p>
    <w:p w14:paraId="23076DED" w14:textId="1943BD7A" w:rsidR="000C31A0" w:rsidRDefault="000C31A0" w:rsidP="00BA1444">
      <w:pPr>
        <w:pStyle w:val="Clauselevelstyle"/>
        <w:numPr>
          <w:ilvl w:val="0"/>
          <w:numId w:val="16"/>
        </w:numPr>
      </w:pPr>
      <w:r w:rsidRPr="000C31A0">
        <w:t>A student who believes they are at risk of not meeting progression requirements may apply for an early intervention strategy.</w:t>
      </w:r>
    </w:p>
    <w:p w14:paraId="7C19E07C" w14:textId="6DBF913D" w:rsidR="000C31A0" w:rsidRDefault="000C31A0" w:rsidP="00BA1444">
      <w:pPr>
        <w:pStyle w:val="Clauselevelstyle"/>
        <w:numPr>
          <w:ilvl w:val="0"/>
          <w:numId w:val="16"/>
        </w:numPr>
      </w:pPr>
      <w:r w:rsidRPr="000C31A0">
        <w:t xml:space="preserve">We </w:t>
      </w:r>
      <w:r w:rsidRPr="00F37732">
        <w:t>may</w:t>
      </w:r>
      <w:r w:rsidRPr="000C31A0">
        <w:t xml:space="preserve"> initiate an intervention strategy </w:t>
      </w:r>
      <w:r w:rsidR="00906683">
        <w:t>when</w:t>
      </w:r>
      <w:r w:rsidR="00906683" w:rsidRPr="000C31A0">
        <w:t xml:space="preserve"> </w:t>
      </w:r>
      <w:r w:rsidRPr="000C31A0">
        <w:t xml:space="preserve">students </w:t>
      </w:r>
      <w:r w:rsidR="00AB740C">
        <w:t>are</w:t>
      </w:r>
      <w:r w:rsidRPr="000C31A0">
        <w:t xml:space="preserve"> at risk of not meeting progression requirements.</w:t>
      </w:r>
    </w:p>
    <w:p w14:paraId="4DFCE3EF" w14:textId="3B1CEBD7" w:rsidR="006201A5" w:rsidRDefault="000C31A0" w:rsidP="00BA1444">
      <w:pPr>
        <w:pStyle w:val="Clauselevelstyle"/>
        <w:numPr>
          <w:ilvl w:val="0"/>
          <w:numId w:val="16"/>
        </w:numPr>
      </w:pPr>
      <w:r w:rsidRPr="000C31A0">
        <w:t xml:space="preserve">A faculty may implement an early intervention strategy with the student based on </w:t>
      </w:r>
      <w:r w:rsidR="00E16060">
        <w:t>their</w:t>
      </w:r>
      <w:r w:rsidR="006201A5">
        <w:t>:</w:t>
      </w:r>
    </w:p>
    <w:p w14:paraId="15233697" w14:textId="0B2E8114" w:rsidR="00E16060" w:rsidRDefault="000C31A0" w:rsidP="006201A5">
      <w:pPr>
        <w:pStyle w:val="Clauselevelstyle"/>
        <w:numPr>
          <w:ilvl w:val="1"/>
          <w:numId w:val="16"/>
        </w:numPr>
      </w:pPr>
      <w:r w:rsidRPr="000C31A0">
        <w:lastRenderedPageBreak/>
        <w:t>academic performance</w:t>
      </w:r>
      <w:r w:rsidR="006201A5">
        <w:t>;</w:t>
      </w:r>
      <w:r w:rsidRPr="000C31A0">
        <w:t xml:space="preserve"> or </w:t>
      </w:r>
    </w:p>
    <w:p w14:paraId="70A6EBE3" w14:textId="583C1CA1" w:rsidR="000C31A0" w:rsidRDefault="000C31A0" w:rsidP="006201A5">
      <w:pPr>
        <w:pStyle w:val="Clauselevelstyle"/>
        <w:numPr>
          <w:ilvl w:val="1"/>
          <w:numId w:val="16"/>
        </w:numPr>
      </w:pPr>
      <w:r w:rsidRPr="000C31A0">
        <w:t>personal circumstances.</w:t>
      </w:r>
    </w:p>
    <w:p w14:paraId="30A37FEC" w14:textId="121AA1E1" w:rsidR="00823C26" w:rsidRDefault="000C31A0" w:rsidP="00BA1444">
      <w:pPr>
        <w:pStyle w:val="Clauselevelstyle"/>
        <w:numPr>
          <w:ilvl w:val="0"/>
          <w:numId w:val="16"/>
        </w:numPr>
      </w:pPr>
      <w:r w:rsidRPr="000C31A0">
        <w:t xml:space="preserve">Early intervention strategies may involve a range of interventions, including </w:t>
      </w:r>
      <w:r w:rsidR="00F37732">
        <w:t xml:space="preserve">developing </w:t>
      </w:r>
      <w:r w:rsidRPr="000C31A0">
        <w:t xml:space="preserve">a study plan. </w:t>
      </w:r>
    </w:p>
    <w:p w14:paraId="5E97328F" w14:textId="2E027DDE" w:rsidR="000C31A0" w:rsidRDefault="000C31A0" w:rsidP="00BA1444">
      <w:pPr>
        <w:pStyle w:val="Clauselevelstyle"/>
        <w:numPr>
          <w:ilvl w:val="0"/>
          <w:numId w:val="16"/>
        </w:numPr>
      </w:pPr>
      <w:r w:rsidRPr="7CA5DF8A">
        <w:rPr>
          <w:lang w:eastAsia="en-AU"/>
        </w:rPr>
        <w:t xml:space="preserve">Study </w:t>
      </w:r>
      <w:r w:rsidRPr="000C31A0">
        <w:t>plans should specify:</w:t>
      </w:r>
    </w:p>
    <w:p w14:paraId="6D6A158D" w14:textId="7DA361FD" w:rsidR="000C31A0" w:rsidRDefault="000C31A0" w:rsidP="00BA1444">
      <w:pPr>
        <w:pStyle w:val="Clauselevelstyle"/>
        <w:numPr>
          <w:ilvl w:val="1"/>
          <w:numId w:val="16"/>
        </w:numPr>
      </w:pPr>
      <w:r>
        <w:t>a study timetable;</w:t>
      </w:r>
    </w:p>
    <w:p w14:paraId="19C9B7CA" w14:textId="77777777" w:rsidR="000C31A0" w:rsidRDefault="000C31A0" w:rsidP="00BA1444">
      <w:pPr>
        <w:pStyle w:val="Clauselevelstyle"/>
        <w:numPr>
          <w:ilvl w:val="1"/>
          <w:numId w:val="16"/>
        </w:numPr>
      </w:pPr>
      <w:r>
        <w:t>an enrolment pattern; and</w:t>
      </w:r>
    </w:p>
    <w:p w14:paraId="6F10D60A" w14:textId="6A9C73B5" w:rsidR="000C31A0" w:rsidRDefault="000C31A0" w:rsidP="00BA1444">
      <w:pPr>
        <w:pStyle w:val="Clauselevelstyle"/>
        <w:numPr>
          <w:ilvl w:val="1"/>
          <w:numId w:val="16"/>
        </w:numPr>
      </w:pPr>
      <w:r>
        <w:t>an estimated completion date for the award course.</w:t>
      </w:r>
    </w:p>
    <w:p w14:paraId="2C6469FA" w14:textId="15DB3916" w:rsidR="000C31A0" w:rsidRDefault="000C31A0" w:rsidP="00BA1444">
      <w:pPr>
        <w:pStyle w:val="Clauselevelstyle"/>
        <w:numPr>
          <w:ilvl w:val="0"/>
          <w:numId w:val="16"/>
        </w:numPr>
      </w:pPr>
      <w:r w:rsidRPr="000C31A0">
        <w:t>The faculty or administrative unit must record in the student’s file:</w:t>
      </w:r>
    </w:p>
    <w:p w14:paraId="3C9AFB4A" w14:textId="77777777" w:rsidR="000C31A0" w:rsidRPr="000C31A0" w:rsidRDefault="000C31A0" w:rsidP="00BA1444">
      <w:pPr>
        <w:pStyle w:val="Clauselevelstyle"/>
        <w:numPr>
          <w:ilvl w:val="1"/>
          <w:numId w:val="16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the request for an early intervention strategy; </w:t>
      </w:r>
    </w:p>
    <w:p w14:paraId="20A728A4" w14:textId="77777777" w:rsidR="000C31A0" w:rsidRPr="000C31A0" w:rsidRDefault="000C31A0" w:rsidP="00BA1444">
      <w:pPr>
        <w:pStyle w:val="Clauselevelstyle"/>
        <w:numPr>
          <w:ilvl w:val="1"/>
          <w:numId w:val="16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>evidence of the relevant specific circumstances; and</w:t>
      </w:r>
    </w:p>
    <w:p w14:paraId="034F6078" w14:textId="47CEDE7D" w:rsidR="000C31A0" w:rsidRDefault="000C31A0" w:rsidP="00BA1444">
      <w:pPr>
        <w:pStyle w:val="Clauselevelstyle"/>
        <w:numPr>
          <w:ilvl w:val="1"/>
          <w:numId w:val="16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>the study plan.</w:t>
      </w:r>
    </w:p>
    <w:p w14:paraId="642DAA57" w14:textId="02A4B21E" w:rsidR="000C31A0" w:rsidRDefault="000C31A0" w:rsidP="00BA1444">
      <w:pPr>
        <w:pStyle w:val="Clauselevelstyle"/>
        <w:numPr>
          <w:ilvl w:val="0"/>
          <w:numId w:val="16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Students with an early intervention strategy must consult the faculty about any proposed </w:t>
      </w:r>
      <w:r w:rsidR="00F37732">
        <w:rPr>
          <w:rStyle w:val="HyperlinkBodytextCustomColorRGB2303515"/>
          <w:i w:val="0"/>
          <w:color w:val="000000" w:themeColor="text1"/>
          <w:u w:val="none"/>
        </w:rPr>
        <w:t>changes to or departures from it</w:t>
      </w:r>
      <w:r w:rsidRPr="000C31A0">
        <w:rPr>
          <w:rStyle w:val="HyperlinkBodytextCustomColorRGB2303515"/>
          <w:i w:val="0"/>
          <w:color w:val="000000" w:themeColor="text1"/>
          <w:u w:val="none"/>
        </w:rPr>
        <w:t>.</w:t>
      </w:r>
    </w:p>
    <w:p w14:paraId="3DE4FEBF" w14:textId="0351CF57" w:rsidR="000C31A0" w:rsidRDefault="000C31A0" w:rsidP="00BA1444">
      <w:pPr>
        <w:pStyle w:val="Clauselevelstyle"/>
        <w:numPr>
          <w:ilvl w:val="0"/>
          <w:numId w:val="16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>A student who fails to follow their study plan must contact the faculty for a reassessment of the plan.</w:t>
      </w:r>
    </w:p>
    <w:p w14:paraId="47685004" w14:textId="349333B8" w:rsidR="000C31A0" w:rsidRDefault="00552A73" w:rsidP="000C31A0">
      <w:pPr>
        <w:pStyle w:val="Heading2"/>
        <w:rPr>
          <w:rStyle w:val="HyperlinkBodytextCustomColorRGB2303515"/>
          <w:i w:val="0"/>
          <w:color w:val="000000" w:themeColor="text1"/>
          <w:u w:val="none"/>
        </w:rPr>
      </w:pPr>
      <w:bookmarkStart w:id="14" w:name="_Toc239756673"/>
      <w:r>
        <w:rPr>
          <w:rStyle w:val="HyperlinkBodytextCustomColorRGB2303515"/>
          <w:i w:val="0"/>
          <w:color w:val="000000" w:themeColor="text1"/>
          <w:u w:val="none"/>
        </w:rPr>
        <w:t>S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>tudents not meeting, or at risk of not meeting, progression requirements</w:t>
      </w:r>
      <w:bookmarkEnd w:id="14"/>
    </w:p>
    <w:p w14:paraId="5ACBA000" w14:textId="0E33F58F" w:rsidR="00EC7406" w:rsidRDefault="000C31A0" w:rsidP="00BA1444">
      <w:pPr>
        <w:pStyle w:val="Clauselevelstyle"/>
        <w:numPr>
          <w:ilvl w:val="0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>At the end of each teaching period, faculties must identify the students who</w:t>
      </w:r>
      <w:r w:rsidR="00EC7406">
        <w:rPr>
          <w:rStyle w:val="HyperlinkBodytextCustomColorRGB2303515"/>
          <w:i w:val="0"/>
          <w:color w:val="000000" w:themeColor="text1"/>
          <w:u w:val="none"/>
        </w:rPr>
        <w:t>:</w:t>
      </w: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 </w:t>
      </w:r>
    </w:p>
    <w:p w14:paraId="7CF931A3" w14:textId="56F86B8B" w:rsidR="00EC7406" w:rsidRDefault="000C31A0" w:rsidP="00EC7406">
      <w:pPr>
        <w:pStyle w:val="Clauselevelstyle"/>
        <w:numPr>
          <w:ilvl w:val="1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are not meeting progression </w:t>
      </w:r>
      <w:r w:rsidR="006715C2" w:rsidRPr="000C31A0">
        <w:rPr>
          <w:rStyle w:val="HyperlinkBodytextCustomColorRGB2303515"/>
          <w:i w:val="0"/>
          <w:color w:val="000000" w:themeColor="text1"/>
          <w:u w:val="none"/>
        </w:rPr>
        <w:t>requirements</w:t>
      </w:r>
      <w:r w:rsidR="006715C2">
        <w:rPr>
          <w:rStyle w:val="HyperlinkBodytextCustomColorRGB2303515"/>
          <w:i w:val="0"/>
          <w:color w:val="000000" w:themeColor="text1"/>
          <w:u w:val="none"/>
        </w:rPr>
        <w:t>; or</w:t>
      </w:r>
      <w:r w:rsidR="00EC7406">
        <w:rPr>
          <w:rStyle w:val="HyperlinkBodytextCustomColorRGB2303515"/>
          <w:i w:val="0"/>
          <w:color w:val="000000" w:themeColor="text1"/>
          <w:u w:val="none"/>
        </w:rPr>
        <w:t xml:space="preserve"> </w:t>
      </w:r>
    </w:p>
    <w:p w14:paraId="0E7766BD" w14:textId="55C4E104" w:rsidR="000C31A0" w:rsidRDefault="00EC7406" w:rsidP="00EC7406">
      <w:pPr>
        <w:pStyle w:val="Clauselevelstyle"/>
        <w:numPr>
          <w:ilvl w:val="1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t>at risk of not meeting them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>.</w:t>
      </w:r>
    </w:p>
    <w:p w14:paraId="17671C7F" w14:textId="13428B3D" w:rsidR="000C31A0" w:rsidRPr="000C31A0" w:rsidRDefault="000C31A0" w:rsidP="00BA1444">
      <w:pPr>
        <w:pStyle w:val="Clauselevelstyle"/>
        <w:numPr>
          <w:ilvl w:val="0"/>
          <w:numId w:val="18"/>
        </w:numPr>
        <w:rPr>
          <w:iCs w:val="0"/>
        </w:rPr>
      </w:pPr>
      <w:r w:rsidRPr="000C31A0">
        <w:t xml:space="preserve">A student is at risk of not meeting progression requirements </w:t>
      </w:r>
      <w:r>
        <w:rPr>
          <w:lang w:eastAsia="en-AU"/>
        </w:rPr>
        <w:t>if:</w:t>
      </w:r>
    </w:p>
    <w:p w14:paraId="78DA18B4" w14:textId="71097C75" w:rsidR="000C31A0" w:rsidRPr="000C31A0" w:rsidRDefault="000C31A0" w:rsidP="00BA1444">
      <w:pPr>
        <w:pStyle w:val="Clauselevelstyle"/>
        <w:numPr>
          <w:ilvl w:val="1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subject to </w:t>
      </w:r>
      <w:hyperlink w:anchor="clause2_4_3_a" w:history="1">
        <w:r w:rsidRPr="00DB50AB">
          <w:rPr>
            <w:rStyle w:val="Hyperlink"/>
            <w:i w:val="0"/>
          </w:rPr>
          <w:t>clause 2.4(3)(a)</w:t>
        </w:r>
      </w:hyperlink>
      <w:r w:rsidRPr="00DB50AB">
        <w:rPr>
          <w:rStyle w:val="HyperlinkBodytextCustomColorRGB2303515"/>
          <w:iCs/>
          <w:color w:val="000000" w:themeColor="text1"/>
          <w:u w:val="none"/>
        </w:rPr>
        <w:t>,</w:t>
      </w: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 </w:t>
      </w:r>
      <w:r w:rsidR="00FC43F1">
        <w:rPr>
          <w:rStyle w:val="HyperlinkBodytextCustomColorRGB2303515"/>
          <w:i w:val="0"/>
          <w:color w:val="000000" w:themeColor="text1"/>
          <w:u w:val="none"/>
        </w:rPr>
        <w:t>their</w:t>
      </w: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 periodic completion rate is equal to or less than 50 per cent of the credit points attempted; </w:t>
      </w:r>
    </w:p>
    <w:p w14:paraId="1271BEB3" w14:textId="28E46E76" w:rsidR="00EC7406" w:rsidRDefault="00FC43F1" w:rsidP="00BA1444">
      <w:pPr>
        <w:pStyle w:val="Clauselevelstyle"/>
        <w:numPr>
          <w:ilvl w:val="1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t>they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 xml:space="preserve"> failed </w:t>
      </w:r>
      <w:r w:rsidR="00EC7406">
        <w:rPr>
          <w:rStyle w:val="HyperlinkBodytextCustomColorRGB2303515"/>
          <w:i w:val="0"/>
          <w:color w:val="000000" w:themeColor="text1"/>
          <w:u w:val="none"/>
        </w:rPr>
        <w:t>for the first time:</w:t>
      </w:r>
    </w:p>
    <w:p w14:paraId="28DD3405" w14:textId="5E6E68AD" w:rsidR="00EC7406" w:rsidRDefault="000C31A0" w:rsidP="00EC7406">
      <w:pPr>
        <w:pStyle w:val="Clauselevelstyle"/>
        <w:numPr>
          <w:ilvl w:val="2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>a barrier unit of study</w:t>
      </w:r>
      <w:r w:rsidR="00EC7406">
        <w:rPr>
          <w:rStyle w:val="HyperlinkBodytextCustomColorRGB2303515"/>
          <w:i w:val="0"/>
          <w:color w:val="000000" w:themeColor="text1"/>
          <w:u w:val="none"/>
        </w:rPr>
        <w:t>;</w:t>
      </w:r>
    </w:p>
    <w:p w14:paraId="5C393958" w14:textId="77777777" w:rsidR="00EC7406" w:rsidRDefault="00EC7406" w:rsidP="00EC7406">
      <w:pPr>
        <w:pStyle w:val="Clauselevelstyle"/>
        <w:numPr>
          <w:ilvl w:val="2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t xml:space="preserve">a 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>compulsory unit of study</w:t>
      </w:r>
      <w:r>
        <w:rPr>
          <w:rStyle w:val="HyperlinkBodytextCustomColorRGB2303515"/>
          <w:i w:val="0"/>
          <w:color w:val="000000" w:themeColor="text1"/>
          <w:u w:val="none"/>
        </w:rPr>
        <w:t>;</w:t>
      </w:r>
    </w:p>
    <w:p w14:paraId="778157C9" w14:textId="22DE0186" w:rsidR="00EC7406" w:rsidRDefault="000C31A0" w:rsidP="00EC7406">
      <w:pPr>
        <w:pStyle w:val="Clauselevelstyle"/>
        <w:numPr>
          <w:ilvl w:val="2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>field work</w:t>
      </w:r>
      <w:r w:rsidR="00EC7406">
        <w:rPr>
          <w:rStyle w:val="HyperlinkBodytextCustomColorRGB2303515"/>
          <w:i w:val="0"/>
          <w:color w:val="000000" w:themeColor="text1"/>
          <w:u w:val="none"/>
        </w:rPr>
        <w:t>;</w:t>
      </w:r>
    </w:p>
    <w:p w14:paraId="4F923172" w14:textId="39ED3D22" w:rsidR="00EC7406" w:rsidRDefault="000C31A0" w:rsidP="00EC7406">
      <w:pPr>
        <w:pStyle w:val="Clauselevelstyle"/>
        <w:numPr>
          <w:ilvl w:val="2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 w:rsidRPr="000C31A0">
        <w:rPr>
          <w:rStyle w:val="HyperlinkBodytextCustomColorRGB2303515"/>
          <w:i w:val="0"/>
          <w:color w:val="000000" w:themeColor="text1"/>
          <w:u w:val="none"/>
        </w:rPr>
        <w:t>clinical work</w:t>
      </w:r>
      <w:r w:rsidR="00EC7406">
        <w:rPr>
          <w:rStyle w:val="HyperlinkBodytextCustomColorRGB2303515"/>
          <w:i w:val="0"/>
          <w:color w:val="000000" w:themeColor="text1"/>
          <w:u w:val="none"/>
        </w:rPr>
        <w:t>;</w:t>
      </w: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 </w:t>
      </w:r>
    </w:p>
    <w:p w14:paraId="5E38A8A7" w14:textId="77777777" w:rsidR="00EC7406" w:rsidRDefault="00EC7406" w:rsidP="00EC7406">
      <w:pPr>
        <w:pStyle w:val="Clauselevelstyle"/>
        <w:numPr>
          <w:ilvl w:val="2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t xml:space="preserve">a 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>practicum</w:t>
      </w:r>
      <w:r>
        <w:rPr>
          <w:rStyle w:val="HyperlinkBodytextCustomColorRGB2303515"/>
          <w:i w:val="0"/>
          <w:color w:val="000000" w:themeColor="text1"/>
          <w:u w:val="none"/>
        </w:rPr>
        <w:t>;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 xml:space="preserve"> or </w:t>
      </w:r>
    </w:p>
    <w:p w14:paraId="61F2A501" w14:textId="6DA36232" w:rsidR="000C31A0" w:rsidRPr="000C31A0" w:rsidRDefault="00EC7406" w:rsidP="00EC7406">
      <w:pPr>
        <w:pStyle w:val="Clauselevelstyle"/>
        <w:numPr>
          <w:ilvl w:val="2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t xml:space="preserve">any 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 xml:space="preserve">other </w:t>
      </w:r>
      <w:r>
        <w:rPr>
          <w:rStyle w:val="HyperlinkBodytextCustomColorRGB2303515"/>
          <w:i w:val="0"/>
          <w:color w:val="000000" w:themeColor="text1"/>
          <w:u w:val="none"/>
        </w:rPr>
        <w:t>required</w:t>
      </w: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 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>professional experience</w:t>
      </w:r>
      <w:r>
        <w:rPr>
          <w:rStyle w:val="HyperlinkBodytextCustomColorRGB2303515"/>
          <w:i w:val="0"/>
          <w:color w:val="000000" w:themeColor="text1"/>
          <w:u w:val="none"/>
        </w:rPr>
        <w:t>;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 xml:space="preserve"> or</w:t>
      </w:r>
    </w:p>
    <w:p w14:paraId="476A0D1C" w14:textId="6319649C" w:rsidR="000C31A0" w:rsidRDefault="00EC7406" w:rsidP="00BA1444">
      <w:pPr>
        <w:pStyle w:val="Clauselevelstyle"/>
        <w:numPr>
          <w:ilvl w:val="1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t>they have</w:t>
      </w:r>
      <w:r w:rsidRPr="000C31A0">
        <w:rPr>
          <w:rStyle w:val="HyperlinkBodytextCustomColorRGB2303515"/>
          <w:i w:val="0"/>
          <w:color w:val="000000" w:themeColor="text1"/>
          <w:u w:val="none"/>
        </w:rPr>
        <w:t xml:space="preserve"> not attained </w:t>
      </w:r>
      <w:r>
        <w:rPr>
          <w:rStyle w:val="HyperlinkBodytextCustomColorRGB2303515"/>
          <w:i w:val="0"/>
          <w:color w:val="000000" w:themeColor="text1"/>
          <w:u w:val="none"/>
        </w:rPr>
        <w:t xml:space="preserve">at least </w:t>
      </w:r>
      <w:r w:rsidRPr="000C31A0">
        <w:rPr>
          <w:rStyle w:val="HyperlinkBodytextCustomColorRGB2303515"/>
          <w:i w:val="0"/>
          <w:color w:val="000000" w:themeColor="text1"/>
          <w:u w:val="none"/>
        </w:rPr>
        <w:t>50 per cent of the credit points necessary to obtain the award</w:t>
      </w:r>
      <w:r>
        <w:rPr>
          <w:rStyle w:val="HyperlinkBodytextCustomColorRGB2303515"/>
          <w:i w:val="0"/>
          <w:color w:val="000000" w:themeColor="text1"/>
          <w:u w:val="none"/>
        </w:rPr>
        <w:t xml:space="preserve"> by </w:t>
      </w:r>
      <w:r w:rsidR="000C31A0" w:rsidRPr="000C31A0">
        <w:rPr>
          <w:rStyle w:val="HyperlinkBodytextCustomColorRGB2303515"/>
          <w:i w:val="0"/>
          <w:color w:val="000000" w:themeColor="text1"/>
          <w:u w:val="none"/>
        </w:rPr>
        <w:t>the mid-point of the maximum time limit for completion</w:t>
      </w:r>
      <w:r>
        <w:rPr>
          <w:rStyle w:val="HyperlinkBodytextCustomColorRGB2303515"/>
          <w:i w:val="0"/>
          <w:color w:val="000000" w:themeColor="text1"/>
          <w:u w:val="none"/>
        </w:rPr>
        <w:t>.</w:t>
      </w:r>
    </w:p>
    <w:p w14:paraId="47AF7423" w14:textId="48D5F846" w:rsidR="000C31A0" w:rsidRPr="005F64D5" w:rsidRDefault="000C31A0" w:rsidP="00EC7406">
      <w:pPr>
        <w:pStyle w:val="NotesforL1subclause"/>
      </w:pPr>
      <w:r w:rsidRPr="00DF30C6">
        <w:rPr>
          <w:b/>
          <w:bCs/>
          <w:lang w:eastAsia="en-AU"/>
        </w:rPr>
        <w:t>Note</w:t>
      </w:r>
      <w:r w:rsidRPr="00A15287">
        <w:rPr>
          <w:lang w:eastAsia="en-AU"/>
        </w:rPr>
        <w:t>:</w:t>
      </w:r>
      <w:r w:rsidRPr="00A15287">
        <w:rPr>
          <w:lang w:eastAsia="en-AU"/>
        </w:rPr>
        <w:tab/>
      </w:r>
      <w:r>
        <w:rPr>
          <w:lang w:eastAsia="en-AU"/>
        </w:rPr>
        <w:t xml:space="preserve">Time limits are specified in the </w:t>
      </w:r>
      <w:hyperlink r:id="rId26" w:history="1">
        <w:r w:rsidRPr="000C31A0">
          <w:rPr>
            <w:rStyle w:val="Hyperlink"/>
            <w:iCs/>
            <w:lang w:eastAsia="en-AU"/>
          </w:rPr>
          <w:t xml:space="preserve">Coursework Rule </w:t>
        </w:r>
      </w:hyperlink>
      <w:r w:rsidRPr="000C31A0">
        <w:rPr>
          <w:lang w:eastAsia="en-AU"/>
        </w:rPr>
        <w:t>and the applicable award course resolutions, which must be read together.</w:t>
      </w:r>
    </w:p>
    <w:p w14:paraId="55C94E85" w14:textId="6035AA15" w:rsidR="00803B07" w:rsidRPr="00803B07" w:rsidRDefault="00803B07" w:rsidP="00BA1444">
      <w:pPr>
        <w:pStyle w:val="Clauselevelstyle"/>
        <w:numPr>
          <w:ilvl w:val="0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lastRenderedPageBreak/>
        <w:t xml:space="preserve">A </w:t>
      </w:r>
      <w:r w:rsidRPr="00803B07">
        <w:rPr>
          <w:rStyle w:val="HyperlinkBodytextCustomColorRGB2303515"/>
          <w:i w:val="0"/>
          <w:color w:val="000000" w:themeColor="text1"/>
          <w:u w:val="none"/>
        </w:rPr>
        <w:t>student is not meeting academic progression requirements if:</w:t>
      </w:r>
    </w:p>
    <w:p w14:paraId="26D62474" w14:textId="05CAD9AC" w:rsidR="00803B07" w:rsidRPr="00803B07" w:rsidRDefault="00670B3F" w:rsidP="00BA1444">
      <w:pPr>
        <w:pStyle w:val="Clauselevelstyle"/>
        <w:numPr>
          <w:ilvl w:val="1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bookmarkStart w:id="15" w:name="clause2_4_3_a"/>
      <w:bookmarkEnd w:id="15"/>
      <w:r>
        <w:rPr>
          <w:rStyle w:val="HyperlinkBodytextCustomColorRGB2303515"/>
          <w:i w:val="0"/>
          <w:color w:val="000000" w:themeColor="text1"/>
          <w:u w:val="none"/>
        </w:rPr>
        <w:t>their</w:t>
      </w:r>
      <w:r w:rsidR="00803B07" w:rsidRPr="00803B07">
        <w:rPr>
          <w:rStyle w:val="HyperlinkBodytextCustomColorRGB2303515"/>
          <w:i w:val="0"/>
          <w:color w:val="000000" w:themeColor="text1"/>
          <w:u w:val="none"/>
        </w:rPr>
        <w:t xml:space="preserve"> course completion rate is less than 50 per cent after having attempted:</w:t>
      </w:r>
    </w:p>
    <w:p w14:paraId="00412B58" w14:textId="77777777" w:rsidR="00803B07" w:rsidRPr="00803B07" w:rsidRDefault="00803B07" w:rsidP="00BA1444">
      <w:pPr>
        <w:pStyle w:val="Clauselevelstyle"/>
        <w:numPr>
          <w:ilvl w:val="2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 w:rsidRPr="00803B07">
        <w:rPr>
          <w:rStyle w:val="HyperlinkBodytextCustomColorRGB2303515"/>
          <w:i w:val="0"/>
          <w:color w:val="000000" w:themeColor="text1"/>
          <w:u w:val="none"/>
        </w:rPr>
        <w:t>48 or more credit points in an award course at AQF level 7 or above; or</w:t>
      </w:r>
    </w:p>
    <w:p w14:paraId="5F288118" w14:textId="77777777" w:rsidR="00803B07" w:rsidRPr="00803B07" w:rsidRDefault="00803B07" w:rsidP="00BA1444">
      <w:pPr>
        <w:pStyle w:val="Clauselevelstyle"/>
        <w:numPr>
          <w:ilvl w:val="2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 w:rsidRPr="00803B07">
        <w:rPr>
          <w:rStyle w:val="HyperlinkBodytextCustomColorRGB2303515"/>
          <w:i w:val="0"/>
          <w:color w:val="000000" w:themeColor="text1"/>
          <w:u w:val="none"/>
        </w:rPr>
        <w:t>24 or more credit points in an award course at AQF level 6 or below;</w:t>
      </w:r>
    </w:p>
    <w:p w14:paraId="2FED636B" w14:textId="663BA6C6" w:rsidR="00803B07" w:rsidRPr="00803B07" w:rsidRDefault="00670B3F" w:rsidP="00BA1444">
      <w:pPr>
        <w:pStyle w:val="Clauselevelstyle"/>
        <w:numPr>
          <w:ilvl w:val="1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t>they have</w:t>
      </w:r>
      <w:r w:rsidR="00803B07" w:rsidRPr="00803B07">
        <w:rPr>
          <w:rStyle w:val="HyperlinkBodytextCustomColorRGB2303515"/>
          <w:i w:val="0"/>
          <w:color w:val="000000" w:themeColor="text1"/>
          <w:u w:val="none"/>
        </w:rPr>
        <w:t xml:space="preserve"> failed a barrier unit of study, compulsory unit of study, field work, clinical work, practicum or other professional experience specified in the award course rules that </w:t>
      </w:r>
      <w:r>
        <w:rPr>
          <w:rStyle w:val="HyperlinkBodytextCustomColorRGB2303515"/>
          <w:i w:val="0"/>
          <w:color w:val="000000" w:themeColor="text1"/>
          <w:u w:val="none"/>
        </w:rPr>
        <w:t>they have</w:t>
      </w:r>
      <w:r w:rsidR="00803B07" w:rsidRPr="00803B07">
        <w:rPr>
          <w:rStyle w:val="HyperlinkBodytextCustomColorRGB2303515"/>
          <w:i w:val="0"/>
          <w:color w:val="000000" w:themeColor="text1"/>
          <w:u w:val="none"/>
        </w:rPr>
        <w:t xml:space="preserve"> previously failed; or</w:t>
      </w:r>
    </w:p>
    <w:p w14:paraId="1F233B66" w14:textId="6857DEED" w:rsidR="000C31A0" w:rsidRDefault="00670B3F" w:rsidP="00BA1444">
      <w:pPr>
        <w:pStyle w:val="Clauselevelstyle"/>
        <w:numPr>
          <w:ilvl w:val="1"/>
          <w:numId w:val="18"/>
        </w:numPr>
        <w:rPr>
          <w:rStyle w:val="HyperlinkBodytextCustomColorRGB2303515"/>
          <w:i w:val="0"/>
          <w:color w:val="000000" w:themeColor="text1"/>
          <w:u w:val="none"/>
        </w:rPr>
      </w:pPr>
      <w:r>
        <w:rPr>
          <w:rStyle w:val="HyperlinkBodytextCustomColorRGB2303515"/>
          <w:i w:val="0"/>
          <w:color w:val="000000" w:themeColor="text1"/>
          <w:u w:val="none"/>
        </w:rPr>
        <w:t>they are</w:t>
      </w:r>
      <w:r w:rsidR="00803B07" w:rsidRPr="00803B07">
        <w:rPr>
          <w:rStyle w:val="HyperlinkBodytextCustomColorRGB2303515"/>
          <w:i w:val="0"/>
          <w:color w:val="000000" w:themeColor="text1"/>
          <w:u w:val="none"/>
        </w:rPr>
        <w:t xml:space="preserve"> unable to meet the award course </w:t>
      </w:r>
      <w:r w:rsidR="00E80E19">
        <w:rPr>
          <w:rStyle w:val="HyperlinkBodytextCustomColorRGB2303515"/>
          <w:i w:val="0"/>
          <w:color w:val="000000" w:themeColor="text1"/>
          <w:u w:val="none"/>
        </w:rPr>
        <w:t xml:space="preserve">requirements </w:t>
      </w:r>
      <w:r w:rsidR="00803B07" w:rsidRPr="00803B07">
        <w:rPr>
          <w:rStyle w:val="HyperlinkBodytextCustomColorRGB2303515"/>
          <w:i w:val="0"/>
          <w:color w:val="000000" w:themeColor="text1"/>
          <w:u w:val="none"/>
        </w:rPr>
        <w:t>within the applicable maximum time limit</w:t>
      </w:r>
      <w:r w:rsidR="00E80E19" w:rsidRPr="00E80E19">
        <w:rPr>
          <w:rStyle w:val="HyperlinkBodytextCustomColorRGB2303515"/>
          <w:i w:val="0"/>
          <w:color w:val="000000" w:themeColor="text1"/>
          <w:u w:val="none"/>
        </w:rPr>
        <w:t xml:space="preserve"> </w:t>
      </w:r>
      <w:r w:rsidR="00E80E19" w:rsidRPr="00803B07">
        <w:rPr>
          <w:rStyle w:val="HyperlinkBodytextCustomColorRGB2303515"/>
          <w:i w:val="0"/>
          <w:color w:val="000000" w:themeColor="text1"/>
          <w:u w:val="none"/>
        </w:rPr>
        <w:t>while carrying a normal fulltime student load</w:t>
      </w:r>
      <w:r w:rsidR="00803B07" w:rsidRPr="00803B07">
        <w:rPr>
          <w:rStyle w:val="HyperlinkBodytextCustomColorRGB2303515"/>
          <w:i w:val="0"/>
          <w:color w:val="000000" w:themeColor="text1"/>
          <w:u w:val="none"/>
        </w:rPr>
        <w:t>.</w:t>
      </w:r>
    </w:p>
    <w:p w14:paraId="11A2F223" w14:textId="572E61D5" w:rsidR="00803B07" w:rsidRDefault="00803B07" w:rsidP="00EA3493">
      <w:pPr>
        <w:pStyle w:val="Notesforclauses"/>
        <w:rPr>
          <w:rStyle w:val="HyperlinkBodytextCustomColorRGB2303515"/>
          <w:i w:val="0"/>
          <w:color w:val="000000" w:themeColor="text1"/>
          <w:u w:val="none"/>
        </w:rPr>
      </w:pPr>
      <w:r w:rsidRPr="00EA3493">
        <w:rPr>
          <w:rStyle w:val="HyperlinkBodytextCustomColorRGB2303515"/>
          <w:b/>
          <w:bCs/>
          <w:i w:val="0"/>
          <w:iCs w:val="0"/>
          <w:color w:val="auto"/>
          <w:u w:val="none"/>
        </w:rPr>
        <w:t>Note</w:t>
      </w:r>
      <w:r w:rsidRPr="00803B07">
        <w:rPr>
          <w:rStyle w:val="HyperlinkBodytextCustomColorRGB2303515"/>
          <w:i w:val="0"/>
          <w:color w:val="000000" w:themeColor="text1"/>
          <w:u w:val="none"/>
        </w:rPr>
        <w:t xml:space="preserve">: </w:t>
      </w:r>
      <w:r w:rsidRPr="00803B07">
        <w:rPr>
          <w:rStyle w:val="HyperlinkBodytextCustomColorRGB2303515"/>
          <w:i w:val="0"/>
          <w:color w:val="000000" w:themeColor="text1"/>
          <w:u w:val="none"/>
        </w:rPr>
        <w:tab/>
        <w:t xml:space="preserve">Time </w:t>
      </w:r>
      <w:r w:rsidRPr="00DF30C6">
        <w:rPr>
          <w:rStyle w:val="HyperlinkBodytextCustomColorRGB2303515"/>
          <w:i w:val="0"/>
          <w:iCs w:val="0"/>
          <w:color w:val="auto"/>
          <w:u w:val="none"/>
        </w:rPr>
        <w:t>limits</w:t>
      </w:r>
      <w:r w:rsidRPr="00803B07">
        <w:rPr>
          <w:rStyle w:val="HyperlinkBodytextCustomColorRGB2303515"/>
          <w:i w:val="0"/>
          <w:color w:val="000000" w:themeColor="text1"/>
          <w:u w:val="none"/>
        </w:rPr>
        <w:t xml:space="preserve"> are specified in the</w:t>
      </w:r>
      <w:hyperlink r:id="rId27" w:history="1">
        <w:r w:rsidRPr="00803B07">
          <w:rPr>
            <w:rStyle w:val="Hyperlink"/>
          </w:rPr>
          <w:t xml:space="preserve"> Coursework Rule</w:t>
        </w:r>
      </w:hyperlink>
      <w:r w:rsidRPr="00803B07">
        <w:rPr>
          <w:rStyle w:val="HyperlinkBodytextCustomColorRGB2303515"/>
          <w:i w:val="0"/>
          <w:color w:val="000000" w:themeColor="text1"/>
          <w:u w:val="none"/>
        </w:rPr>
        <w:t xml:space="preserve"> and the applicable award course resolutions, which must be read together.</w:t>
      </w:r>
    </w:p>
    <w:p w14:paraId="3798028C" w14:textId="1C02EB5B" w:rsidR="00803B07" w:rsidRPr="00EC7406" w:rsidRDefault="00803B07" w:rsidP="00803B07">
      <w:pPr>
        <w:pStyle w:val="Heading2"/>
      </w:pPr>
      <w:bookmarkStart w:id="16" w:name="_Toc239756674"/>
      <w:r w:rsidRPr="00EC7406">
        <w:t xml:space="preserve">Informing students </w:t>
      </w:r>
      <w:r w:rsidR="00EC7406" w:rsidRPr="00EC7406">
        <w:t xml:space="preserve">who are </w:t>
      </w:r>
      <w:r w:rsidRPr="00EC7406">
        <w:t>at risk of not meeting progression requirements</w:t>
      </w:r>
      <w:bookmarkEnd w:id="16"/>
    </w:p>
    <w:p w14:paraId="641F2230" w14:textId="5968019C" w:rsidR="00192050" w:rsidRDefault="00803B07" w:rsidP="00BA1444">
      <w:pPr>
        <w:pStyle w:val="Clauselevelstyle"/>
        <w:numPr>
          <w:ilvl w:val="0"/>
          <w:numId w:val="19"/>
        </w:numPr>
      </w:pPr>
      <w:r w:rsidRPr="00803B07">
        <w:t xml:space="preserve">The faculty </w:t>
      </w:r>
      <w:r w:rsidR="003B33DC">
        <w:t xml:space="preserve">must </w:t>
      </w:r>
      <w:r w:rsidRPr="00803B07">
        <w:t xml:space="preserve">inform a student </w:t>
      </w:r>
      <w:r w:rsidR="00B04B9A">
        <w:t>who is a</w:t>
      </w:r>
      <w:r w:rsidRPr="00803B07">
        <w:t>t risk of not meeting progression requirements in writing</w:t>
      </w:r>
      <w:r w:rsidR="00192050">
        <w:t>.</w:t>
      </w:r>
    </w:p>
    <w:p w14:paraId="36BECF5C" w14:textId="0612A574" w:rsidR="000C31A0" w:rsidRDefault="00192050" w:rsidP="00BA1444">
      <w:pPr>
        <w:pStyle w:val="Clauselevelstyle"/>
        <w:numPr>
          <w:ilvl w:val="0"/>
          <w:numId w:val="19"/>
        </w:numPr>
      </w:pPr>
      <w:r>
        <w:t xml:space="preserve">This </w:t>
      </w:r>
      <w:r w:rsidR="006A74A1">
        <w:t>notice must include</w:t>
      </w:r>
      <w:r w:rsidR="00803B07" w:rsidRPr="00803B07">
        <w:t>:</w:t>
      </w:r>
    </w:p>
    <w:p w14:paraId="2D17A546" w14:textId="6553CEDF" w:rsidR="00803B07" w:rsidRDefault="00803B07" w:rsidP="00BA1444">
      <w:pPr>
        <w:pStyle w:val="Clauselevelstyle"/>
        <w:numPr>
          <w:ilvl w:val="1"/>
          <w:numId w:val="19"/>
        </w:numPr>
      </w:pPr>
      <w:r>
        <w:t>why the</w:t>
      </w:r>
      <w:r w:rsidR="006A74A1">
        <w:t xml:space="preserve"> student</w:t>
      </w:r>
      <w:r>
        <w:t xml:space="preserve"> </w:t>
      </w:r>
      <w:r w:rsidR="006A74A1">
        <w:t xml:space="preserve">has </w:t>
      </w:r>
      <w:r>
        <w:t>been identified as being at risk;</w:t>
      </w:r>
    </w:p>
    <w:p w14:paraId="7F2C2918" w14:textId="7C2D09E0" w:rsidR="00803B07" w:rsidRDefault="00803B07" w:rsidP="00BA1444">
      <w:pPr>
        <w:pStyle w:val="Clauselevelstyle"/>
        <w:numPr>
          <w:ilvl w:val="1"/>
          <w:numId w:val="19"/>
        </w:numPr>
      </w:pPr>
      <w:r>
        <w:t xml:space="preserve">whether </w:t>
      </w:r>
      <w:r w:rsidR="00F83438">
        <w:t>they are</w:t>
      </w:r>
      <w:r>
        <w:t xml:space="preserve"> required or advised </w:t>
      </w:r>
      <w:proofErr w:type="gramStart"/>
      <w:r>
        <w:t>to consult</w:t>
      </w:r>
      <w:proofErr w:type="gramEnd"/>
      <w:r>
        <w:t xml:space="preserve"> an adviser;</w:t>
      </w:r>
    </w:p>
    <w:p w14:paraId="7F8F39E3" w14:textId="77777777" w:rsidR="00EC7406" w:rsidRDefault="00803B07" w:rsidP="00BA1444">
      <w:pPr>
        <w:pStyle w:val="Clauselevelstyle"/>
        <w:numPr>
          <w:ilvl w:val="1"/>
          <w:numId w:val="19"/>
        </w:numPr>
      </w:pPr>
      <w:r>
        <w:t>any relevant</w:t>
      </w:r>
      <w:r w:rsidR="00EC7406">
        <w:t>:</w:t>
      </w:r>
      <w:r>
        <w:t xml:space="preserve"> </w:t>
      </w:r>
    </w:p>
    <w:p w14:paraId="4DB86DEB" w14:textId="66E0E0C4" w:rsidR="00EC7406" w:rsidRDefault="00803B07" w:rsidP="00EC7406">
      <w:pPr>
        <w:pStyle w:val="Clauselevelstyle"/>
        <w:numPr>
          <w:ilvl w:val="2"/>
          <w:numId w:val="19"/>
        </w:numPr>
      </w:pPr>
      <w:r>
        <w:t>support services</w:t>
      </w:r>
      <w:r w:rsidR="00EC7406">
        <w:t>;</w:t>
      </w:r>
    </w:p>
    <w:p w14:paraId="20A78296" w14:textId="2C9F6C14" w:rsidR="00EC7406" w:rsidRDefault="00803B07" w:rsidP="00EC7406">
      <w:pPr>
        <w:pStyle w:val="Clauselevelstyle"/>
        <w:numPr>
          <w:ilvl w:val="2"/>
          <w:numId w:val="19"/>
        </w:numPr>
      </w:pPr>
      <w:r>
        <w:t>resources</w:t>
      </w:r>
      <w:r w:rsidR="00EC7406">
        <w:t>;</w:t>
      </w:r>
      <w:r>
        <w:t xml:space="preserve"> </w:t>
      </w:r>
      <w:r w:rsidR="00286E63">
        <w:t xml:space="preserve">and </w:t>
      </w:r>
    </w:p>
    <w:p w14:paraId="5C318689" w14:textId="05B234FD" w:rsidR="00803B07" w:rsidRDefault="00803B07" w:rsidP="00EC7406">
      <w:pPr>
        <w:pStyle w:val="Clauselevelstyle"/>
        <w:numPr>
          <w:ilvl w:val="2"/>
          <w:numId w:val="19"/>
        </w:numPr>
      </w:pPr>
      <w:r>
        <w:t xml:space="preserve">practicable intervention strategies; and </w:t>
      </w:r>
    </w:p>
    <w:p w14:paraId="730329AE" w14:textId="7B0211F4" w:rsidR="00803B07" w:rsidRDefault="00803B07" w:rsidP="00BA1444">
      <w:pPr>
        <w:pStyle w:val="Clauselevelstyle"/>
        <w:numPr>
          <w:ilvl w:val="1"/>
          <w:numId w:val="19"/>
        </w:numPr>
      </w:pPr>
      <w:r>
        <w:t xml:space="preserve">the requirement for all information and documents relating to </w:t>
      </w:r>
      <w:r w:rsidR="00F83438">
        <w:t>their</w:t>
      </w:r>
      <w:r>
        <w:t xml:space="preserve"> academic progression status to be retained on their progression record.</w:t>
      </w:r>
    </w:p>
    <w:p w14:paraId="5B62F856" w14:textId="77777777" w:rsidR="00803B07" w:rsidRDefault="00803B07" w:rsidP="00BA1444">
      <w:pPr>
        <w:pStyle w:val="Clauselevelstyle"/>
        <w:numPr>
          <w:ilvl w:val="0"/>
          <w:numId w:val="19"/>
        </w:numPr>
      </w:pPr>
      <w:r>
        <w:t>A student who is identified based on their periodic completion rate is required to consult an adviser.</w:t>
      </w:r>
    </w:p>
    <w:p w14:paraId="7EDDEC75" w14:textId="77777777" w:rsidR="00803B07" w:rsidRDefault="00803B07" w:rsidP="00BA1444">
      <w:pPr>
        <w:pStyle w:val="Clauselevelstyle"/>
        <w:numPr>
          <w:ilvl w:val="0"/>
          <w:numId w:val="19"/>
        </w:numPr>
      </w:pPr>
      <w:r>
        <w:t>In all other cases, we advise the student to consult an adviser.</w:t>
      </w:r>
    </w:p>
    <w:p w14:paraId="22C52FF4" w14:textId="1977C3EA" w:rsidR="00803B07" w:rsidRDefault="00803B07" w:rsidP="00803B07">
      <w:pPr>
        <w:pStyle w:val="Heading2"/>
      </w:pPr>
      <w:bookmarkStart w:id="17" w:name="_Toc239756675"/>
      <w:r>
        <w:t>Students not meeting progression requirements – academic caution</w:t>
      </w:r>
      <w:bookmarkEnd w:id="17"/>
    </w:p>
    <w:p w14:paraId="01CD6967" w14:textId="7C70949C" w:rsidR="00803B07" w:rsidRDefault="00803B07" w:rsidP="00BA1444">
      <w:pPr>
        <w:pStyle w:val="Clauselevelstyle"/>
        <w:numPr>
          <w:ilvl w:val="0"/>
          <w:numId w:val="20"/>
        </w:numPr>
      </w:pPr>
      <w:r>
        <w:t xml:space="preserve">The faculty </w:t>
      </w:r>
      <w:r w:rsidR="003B33DC">
        <w:t xml:space="preserve">must </w:t>
      </w:r>
      <w:r>
        <w:t xml:space="preserve">inform a student </w:t>
      </w:r>
      <w:r w:rsidR="00B04B9A">
        <w:t xml:space="preserve">who is </w:t>
      </w:r>
      <w:r>
        <w:t>not meeting progression requirements in writing.</w:t>
      </w:r>
    </w:p>
    <w:p w14:paraId="40514C04" w14:textId="2B9A6F1A" w:rsidR="00803B07" w:rsidRDefault="00B04B9A" w:rsidP="00BA1444">
      <w:pPr>
        <w:pStyle w:val="Clauselevelstyle"/>
        <w:numPr>
          <w:ilvl w:val="0"/>
          <w:numId w:val="20"/>
        </w:numPr>
      </w:pPr>
      <w:r>
        <w:t xml:space="preserve">We may issue a </w:t>
      </w:r>
      <w:r w:rsidR="002B12E3">
        <w:t xml:space="preserve">student </w:t>
      </w:r>
      <w:r>
        <w:t xml:space="preserve">who is not meeting progression requirements with an academic caution </w:t>
      </w:r>
      <w:r w:rsidR="002B12E3">
        <w:t>is issued with an academic caution</w:t>
      </w:r>
      <w:r>
        <w:t xml:space="preserve">, </w:t>
      </w:r>
      <w:r w:rsidR="00803B07">
        <w:t xml:space="preserve">based on: </w:t>
      </w:r>
    </w:p>
    <w:p w14:paraId="09DE06C2" w14:textId="77777777" w:rsidR="00803B07" w:rsidRDefault="00803B07" w:rsidP="00BA1444">
      <w:pPr>
        <w:pStyle w:val="Clauselevelstyle"/>
        <w:numPr>
          <w:ilvl w:val="1"/>
          <w:numId w:val="20"/>
        </w:numPr>
      </w:pPr>
      <w:r>
        <w:t xml:space="preserve">their course completion rate; or </w:t>
      </w:r>
    </w:p>
    <w:p w14:paraId="0503E1BD" w14:textId="3219B401" w:rsidR="00B04B9A" w:rsidRDefault="00803B07" w:rsidP="00BA1444">
      <w:pPr>
        <w:pStyle w:val="Clauselevelstyle"/>
        <w:numPr>
          <w:ilvl w:val="1"/>
          <w:numId w:val="20"/>
        </w:numPr>
      </w:pPr>
      <w:r>
        <w:t>their second failure in</w:t>
      </w:r>
      <w:r w:rsidR="00B04B9A">
        <w:t xml:space="preserve"> a:</w:t>
      </w:r>
      <w:r>
        <w:t xml:space="preserve"> </w:t>
      </w:r>
    </w:p>
    <w:p w14:paraId="72951741" w14:textId="79883C8E" w:rsidR="00B04B9A" w:rsidRDefault="00803B07" w:rsidP="00B04B9A">
      <w:pPr>
        <w:pStyle w:val="Clauselevelstyle"/>
        <w:numPr>
          <w:ilvl w:val="2"/>
          <w:numId w:val="20"/>
        </w:numPr>
      </w:pPr>
      <w:r>
        <w:t>barrier unit of study</w:t>
      </w:r>
      <w:r w:rsidR="00B04B9A">
        <w:t>;</w:t>
      </w:r>
    </w:p>
    <w:p w14:paraId="6F379F3A" w14:textId="7A881A14" w:rsidR="00B04B9A" w:rsidRDefault="00803B07" w:rsidP="00B04B9A">
      <w:pPr>
        <w:pStyle w:val="Clauselevelstyle"/>
        <w:numPr>
          <w:ilvl w:val="2"/>
          <w:numId w:val="20"/>
        </w:numPr>
      </w:pPr>
      <w:r>
        <w:lastRenderedPageBreak/>
        <w:t>compulsory unit of study</w:t>
      </w:r>
      <w:r w:rsidR="00B04B9A">
        <w:t>;</w:t>
      </w:r>
      <w:r>
        <w:t xml:space="preserve"> </w:t>
      </w:r>
    </w:p>
    <w:p w14:paraId="2776361A" w14:textId="525D7344" w:rsidR="00B04B9A" w:rsidRDefault="00803B07" w:rsidP="00B04B9A">
      <w:pPr>
        <w:pStyle w:val="Clauselevelstyle"/>
        <w:numPr>
          <w:ilvl w:val="2"/>
          <w:numId w:val="20"/>
        </w:numPr>
      </w:pPr>
      <w:r>
        <w:t>field work</w:t>
      </w:r>
      <w:r w:rsidR="00B04B9A">
        <w:t>;</w:t>
      </w:r>
      <w:r>
        <w:t xml:space="preserve"> </w:t>
      </w:r>
    </w:p>
    <w:p w14:paraId="55D09D78" w14:textId="661BD73C" w:rsidR="00B04B9A" w:rsidRDefault="00803B07" w:rsidP="00B04B9A">
      <w:pPr>
        <w:pStyle w:val="Clauselevelstyle"/>
        <w:numPr>
          <w:ilvl w:val="2"/>
          <w:numId w:val="20"/>
        </w:numPr>
      </w:pPr>
      <w:r>
        <w:t>clinical work</w:t>
      </w:r>
      <w:r w:rsidR="00B04B9A">
        <w:t>;</w:t>
      </w:r>
      <w:r>
        <w:t xml:space="preserve"> </w:t>
      </w:r>
    </w:p>
    <w:p w14:paraId="73B84168" w14:textId="551D0957" w:rsidR="00B04B9A" w:rsidRDefault="00803B07" w:rsidP="00B04B9A">
      <w:pPr>
        <w:pStyle w:val="Clauselevelstyle"/>
        <w:numPr>
          <w:ilvl w:val="2"/>
          <w:numId w:val="20"/>
        </w:numPr>
      </w:pPr>
      <w:r>
        <w:t>practicum</w:t>
      </w:r>
      <w:r w:rsidR="00B04B9A">
        <w:t xml:space="preserve">; </w:t>
      </w:r>
      <w:r>
        <w:t xml:space="preserve">or </w:t>
      </w:r>
    </w:p>
    <w:p w14:paraId="25B5E7AA" w14:textId="55FC21B3" w:rsidR="00803B07" w:rsidRDefault="00803B07" w:rsidP="00B04B9A">
      <w:pPr>
        <w:pStyle w:val="Clauselevelstyle"/>
        <w:numPr>
          <w:ilvl w:val="2"/>
          <w:numId w:val="20"/>
        </w:numPr>
      </w:pPr>
      <w:r>
        <w:t xml:space="preserve">other </w:t>
      </w:r>
      <w:r w:rsidR="00B04B9A">
        <w:t xml:space="preserve">required </w:t>
      </w:r>
      <w:r>
        <w:t>professional experience</w:t>
      </w:r>
      <w:r w:rsidR="006B0422">
        <w:t>.</w:t>
      </w:r>
    </w:p>
    <w:p w14:paraId="68BC6562" w14:textId="6A2B7A8E" w:rsidR="00803B07" w:rsidRDefault="00B04B9A" w:rsidP="00BA1444">
      <w:pPr>
        <w:pStyle w:val="Clauselevelstyle"/>
        <w:numPr>
          <w:ilvl w:val="0"/>
          <w:numId w:val="20"/>
        </w:numPr>
      </w:pPr>
      <w:r>
        <w:t xml:space="preserve">The </w:t>
      </w:r>
      <w:r w:rsidR="00803B07">
        <w:t>academic caution informs the student of:</w:t>
      </w:r>
    </w:p>
    <w:p w14:paraId="1E8A3E1D" w14:textId="77777777" w:rsidR="00803B07" w:rsidRDefault="00803B07" w:rsidP="00BA1444">
      <w:pPr>
        <w:pStyle w:val="Clauselevelstyle"/>
        <w:numPr>
          <w:ilvl w:val="1"/>
          <w:numId w:val="20"/>
        </w:numPr>
      </w:pPr>
      <w:r>
        <w:t xml:space="preserve">why they have been identified as not meeting progression requirements; </w:t>
      </w:r>
    </w:p>
    <w:p w14:paraId="387DAC63" w14:textId="77777777" w:rsidR="00803B07" w:rsidRDefault="00803B07" w:rsidP="00BA1444">
      <w:pPr>
        <w:pStyle w:val="Clauselevelstyle"/>
        <w:numPr>
          <w:ilvl w:val="1"/>
          <w:numId w:val="20"/>
        </w:numPr>
      </w:pPr>
      <w:r>
        <w:t>the consequences of not meeting progression requirements;</w:t>
      </w:r>
    </w:p>
    <w:p w14:paraId="484B213D" w14:textId="210998F7" w:rsidR="00803B07" w:rsidRDefault="001A25DE" w:rsidP="00BA1444">
      <w:pPr>
        <w:pStyle w:val="Clauselevelstyle"/>
        <w:numPr>
          <w:ilvl w:val="1"/>
          <w:numId w:val="20"/>
        </w:numPr>
      </w:pPr>
      <w:r>
        <w:t>the requirement to</w:t>
      </w:r>
      <w:r w:rsidR="00803B07">
        <w:t xml:space="preserve"> consult an adviser;</w:t>
      </w:r>
    </w:p>
    <w:p w14:paraId="0E72DE43" w14:textId="77777777" w:rsidR="00B04B9A" w:rsidRDefault="00803B07" w:rsidP="00BA1444">
      <w:pPr>
        <w:pStyle w:val="Clauselevelstyle"/>
        <w:numPr>
          <w:ilvl w:val="1"/>
          <w:numId w:val="20"/>
        </w:numPr>
      </w:pPr>
      <w:r>
        <w:t>any relevant</w:t>
      </w:r>
      <w:r w:rsidR="00B04B9A">
        <w:t>:</w:t>
      </w:r>
      <w:r>
        <w:t xml:space="preserve"> </w:t>
      </w:r>
    </w:p>
    <w:p w14:paraId="493CC966" w14:textId="083E0D7B" w:rsidR="00B04B9A" w:rsidRDefault="00803B07" w:rsidP="00B04B9A">
      <w:pPr>
        <w:pStyle w:val="Clauselevelstyle"/>
        <w:numPr>
          <w:ilvl w:val="2"/>
          <w:numId w:val="20"/>
        </w:numPr>
      </w:pPr>
      <w:r>
        <w:t>support services</w:t>
      </w:r>
      <w:r w:rsidR="00B04B9A">
        <w:t xml:space="preserve">; </w:t>
      </w:r>
    </w:p>
    <w:p w14:paraId="3A505A7D" w14:textId="77777777" w:rsidR="00B04B9A" w:rsidRDefault="00803B07" w:rsidP="00B04B9A">
      <w:pPr>
        <w:pStyle w:val="Clauselevelstyle"/>
        <w:numPr>
          <w:ilvl w:val="2"/>
          <w:numId w:val="20"/>
        </w:numPr>
      </w:pPr>
      <w:r>
        <w:t>resources</w:t>
      </w:r>
      <w:r w:rsidR="00B04B9A">
        <w:t>; and</w:t>
      </w:r>
    </w:p>
    <w:p w14:paraId="054701BF" w14:textId="4F97E1AD" w:rsidR="00803B07" w:rsidRDefault="00803B07" w:rsidP="00B04B9A">
      <w:pPr>
        <w:pStyle w:val="Clauselevelstyle"/>
        <w:numPr>
          <w:ilvl w:val="2"/>
          <w:numId w:val="20"/>
        </w:numPr>
      </w:pPr>
      <w:r>
        <w:t xml:space="preserve">any practicable intervention strategies; and </w:t>
      </w:r>
    </w:p>
    <w:p w14:paraId="33C1C451" w14:textId="3B61E18E" w:rsidR="00803B07" w:rsidRDefault="00803B07" w:rsidP="00BA1444">
      <w:pPr>
        <w:pStyle w:val="Clauselevelstyle"/>
        <w:numPr>
          <w:ilvl w:val="1"/>
          <w:numId w:val="20"/>
        </w:numPr>
      </w:pPr>
      <w:r>
        <w:t>the requirement for information and documents relating to the</w:t>
      </w:r>
      <w:r w:rsidR="001864F0">
        <w:t>ir</w:t>
      </w:r>
      <w:r>
        <w:t xml:space="preserve"> academic progression status to be </w:t>
      </w:r>
      <w:r w:rsidR="0098252C">
        <w:t xml:space="preserve">kept </w:t>
      </w:r>
      <w:r>
        <w:t>on their progression record.</w:t>
      </w:r>
    </w:p>
    <w:p w14:paraId="37584839" w14:textId="77777777" w:rsidR="00DD2572" w:rsidRDefault="00DD2572" w:rsidP="00DD2572">
      <w:pPr>
        <w:pStyle w:val="Clauselevelstyle"/>
      </w:pPr>
    </w:p>
    <w:p w14:paraId="102ACA23" w14:textId="2B4E29D9" w:rsidR="003033A8" w:rsidRDefault="003033A8">
      <w:pPr>
        <w:spacing w:line="240" w:lineRule="auto"/>
        <w:sectPr w:rsidR="003033A8" w:rsidSect="00A97506">
          <w:headerReference w:type="even" r:id="rId28"/>
          <w:headerReference w:type="default" r:id="rId29"/>
          <w:headerReference w:type="first" r:id="rId30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211D0800" w14:textId="2CF6C3DA" w:rsidR="00D828E5" w:rsidRDefault="00803B07" w:rsidP="00803B07">
      <w:pPr>
        <w:pStyle w:val="Heading1"/>
      </w:pPr>
      <w:bookmarkStart w:id="18" w:name="Part3"/>
      <w:bookmarkStart w:id="19" w:name="_Toc239756676"/>
      <w:bookmarkEnd w:id="18"/>
      <w:r w:rsidRPr="00803B07">
        <w:lastRenderedPageBreak/>
        <w:t>Late discontinuation under special circumstances</w:t>
      </w:r>
      <w:bookmarkEnd w:id="19"/>
    </w:p>
    <w:p w14:paraId="1AACEC46" w14:textId="5A37D5E3" w:rsidR="00E32116" w:rsidRDefault="00803B07" w:rsidP="00803B07">
      <w:pPr>
        <w:pStyle w:val="Heading2"/>
      </w:pPr>
      <w:bookmarkStart w:id="20" w:name="_Toc239756677"/>
      <w:r w:rsidRPr="00803B07">
        <w:t>Applying for late discontinuation under special circumstances</w:t>
      </w:r>
      <w:bookmarkEnd w:id="20"/>
    </w:p>
    <w:p w14:paraId="000F079D" w14:textId="17C07AD2" w:rsidR="00803B07" w:rsidRDefault="006E4F78" w:rsidP="00BA1444">
      <w:pPr>
        <w:pStyle w:val="Clauselevelstyle"/>
        <w:numPr>
          <w:ilvl w:val="0"/>
          <w:numId w:val="21"/>
        </w:numPr>
      </w:pPr>
      <w:bookmarkStart w:id="21" w:name="clause3_1_1"/>
      <w:bookmarkEnd w:id="21"/>
      <w:r>
        <w:t>We will consider a</w:t>
      </w:r>
      <w:r w:rsidR="00803B07">
        <w:t>n application for late discontinuation under special circumstances if</w:t>
      </w:r>
      <w:r>
        <w:t xml:space="preserve"> the student applies:</w:t>
      </w:r>
    </w:p>
    <w:p w14:paraId="5BA3CAAE" w14:textId="0452B34D" w:rsidR="00803B07" w:rsidRDefault="00803B07" w:rsidP="00BA1444">
      <w:pPr>
        <w:pStyle w:val="Clauselevelstyle"/>
        <w:numPr>
          <w:ilvl w:val="1"/>
          <w:numId w:val="21"/>
        </w:numPr>
      </w:pPr>
      <w:r>
        <w:t>within 12 months of discontinu</w:t>
      </w:r>
      <w:r w:rsidR="006E4F78">
        <w:t xml:space="preserve">ing </w:t>
      </w:r>
      <w:r>
        <w:t>one or more units under clause</w:t>
      </w:r>
      <w:r w:rsidRPr="793A4DE6">
        <w:rPr>
          <w:lang w:eastAsia="en-AU"/>
        </w:rPr>
        <w:t xml:space="preserve"> </w:t>
      </w:r>
      <w:r w:rsidR="00787774" w:rsidRPr="00616AB3">
        <w:rPr>
          <w:lang w:eastAsia="en-AU"/>
        </w:rPr>
        <w:t>7.9</w:t>
      </w:r>
      <w:r w:rsidRPr="00616AB3">
        <w:t xml:space="preserve"> of the </w:t>
      </w:r>
      <w:r w:rsidRPr="00DD2572">
        <w:rPr>
          <w:rStyle w:val="HyperlinkBodytextCustomColorRGB2303515"/>
        </w:rPr>
        <w:t xml:space="preserve">Admissions, Credit </w:t>
      </w:r>
      <w:r w:rsidR="0083529B" w:rsidRPr="00DD2572">
        <w:rPr>
          <w:rStyle w:val="HyperlinkBodytextCustomColorRGB2303515"/>
        </w:rPr>
        <w:t xml:space="preserve">and Enrolment </w:t>
      </w:r>
      <w:r w:rsidRPr="00DD2572">
        <w:rPr>
          <w:rStyle w:val="HyperlinkBodytextCustomColorRGB2303515"/>
        </w:rPr>
        <w:t>Procedures</w:t>
      </w:r>
      <w:r>
        <w:t>; or</w:t>
      </w:r>
    </w:p>
    <w:p w14:paraId="35A35B57" w14:textId="2A041F0C" w:rsidR="00803B07" w:rsidRDefault="00803B07" w:rsidP="00BA1444">
      <w:pPr>
        <w:pStyle w:val="Clauselevelstyle"/>
        <w:numPr>
          <w:ilvl w:val="1"/>
          <w:numId w:val="21"/>
        </w:numPr>
      </w:pPr>
      <w:r>
        <w:t>within 12 months of the end of the relevant teaching block</w:t>
      </w:r>
      <w:r w:rsidR="006E4F78">
        <w:t>, it they did not formally discontinue.</w:t>
      </w:r>
    </w:p>
    <w:p w14:paraId="7386341D" w14:textId="070AD7C1" w:rsidR="00803B07" w:rsidRDefault="00FA2531" w:rsidP="00BA1444">
      <w:pPr>
        <w:pStyle w:val="Clauselevelstyle"/>
        <w:numPr>
          <w:ilvl w:val="0"/>
          <w:numId w:val="21"/>
        </w:numPr>
      </w:pPr>
      <w:r>
        <w:t xml:space="preserve">We will only consider an </w:t>
      </w:r>
      <w:r w:rsidR="00803B07">
        <w:t>application made outside the</w:t>
      </w:r>
      <w:r>
        <w:t>se</w:t>
      </w:r>
      <w:r w:rsidR="00803B07">
        <w:t xml:space="preserve"> time periods if the student pro</w:t>
      </w:r>
      <w:r>
        <w:t>vides</w:t>
      </w:r>
      <w:r w:rsidR="00803B07">
        <w:t xml:space="preserve"> evidence that there was good reason why </w:t>
      </w:r>
      <w:r w:rsidR="009057AA">
        <w:t>it</w:t>
      </w:r>
      <w:r w:rsidR="00803B07">
        <w:t xml:space="preserve"> could not be made earlier.</w:t>
      </w:r>
    </w:p>
    <w:p w14:paraId="7E8A3431" w14:textId="3AC7F9A5" w:rsidR="00803B07" w:rsidRDefault="00803B07" w:rsidP="00BA1444">
      <w:pPr>
        <w:pStyle w:val="Clauselevelstyle"/>
        <w:numPr>
          <w:ilvl w:val="0"/>
          <w:numId w:val="21"/>
        </w:numPr>
      </w:pPr>
      <w:r>
        <w:t>Accept</w:t>
      </w:r>
      <w:r w:rsidR="00FA2531">
        <w:t xml:space="preserve">ing </w:t>
      </w:r>
      <w:r>
        <w:t xml:space="preserve">an application does not </w:t>
      </w:r>
      <w:r w:rsidR="00FA2531">
        <w:t xml:space="preserve">mean that we will approve </w:t>
      </w:r>
      <w:r w:rsidR="00E20CF1">
        <w:t xml:space="preserve">the </w:t>
      </w:r>
      <w:r>
        <w:t>request.</w:t>
      </w:r>
    </w:p>
    <w:p w14:paraId="17013F27" w14:textId="3FFCCF77" w:rsidR="00803B07" w:rsidRDefault="00803B07" w:rsidP="00BA1444">
      <w:pPr>
        <w:pStyle w:val="Clauselevelstyle"/>
        <w:numPr>
          <w:ilvl w:val="0"/>
          <w:numId w:val="21"/>
        </w:numPr>
      </w:pPr>
      <w:bookmarkStart w:id="22" w:name="clause3_1_4"/>
      <w:bookmarkEnd w:id="22"/>
      <w:r>
        <w:t xml:space="preserve">In all cases, the student must provide sufficient evidence to satisfy us that special circumstances apply. </w:t>
      </w:r>
      <w:r w:rsidR="003930E9">
        <w:t>T</w:t>
      </w:r>
      <w:r>
        <w:t>hese are circumstances</w:t>
      </w:r>
      <w:r w:rsidR="00FA2531">
        <w:t>:</w:t>
      </w:r>
    </w:p>
    <w:p w14:paraId="25E07EAE" w14:textId="54EB8DC3" w:rsidR="00803B07" w:rsidRDefault="00FA2531" w:rsidP="00BA1444">
      <w:pPr>
        <w:pStyle w:val="Clauselevelstyle"/>
        <w:numPr>
          <w:ilvl w:val="1"/>
          <w:numId w:val="21"/>
        </w:numPr>
      </w:pPr>
      <w:r>
        <w:t xml:space="preserve">that </w:t>
      </w:r>
      <w:r w:rsidR="00803B07">
        <w:t xml:space="preserve">were beyond </w:t>
      </w:r>
      <w:r w:rsidR="00840642">
        <w:t>the</w:t>
      </w:r>
      <w:r>
        <w:t xml:space="preserve"> student’s</w:t>
      </w:r>
      <w:r w:rsidR="00840642">
        <w:t xml:space="preserve"> reasonable control</w:t>
      </w:r>
      <w:r w:rsidR="00803B07">
        <w:t>;</w:t>
      </w:r>
    </w:p>
    <w:p w14:paraId="3068A5F0" w14:textId="5D097FFA" w:rsidR="00803B07" w:rsidRDefault="00FA2531" w:rsidP="00BA1444">
      <w:pPr>
        <w:pStyle w:val="Clauselevelstyle"/>
        <w:numPr>
          <w:ilvl w:val="1"/>
          <w:numId w:val="21"/>
        </w:numPr>
      </w:pPr>
      <w:r>
        <w:t xml:space="preserve">the full impact of which was not apparent </w:t>
      </w:r>
      <w:r w:rsidR="00803B07">
        <w:t>until on</w:t>
      </w:r>
      <w:r>
        <w:t>,</w:t>
      </w:r>
      <w:r w:rsidR="00803B07">
        <w:t xml:space="preserve"> or after</w:t>
      </w:r>
      <w:r>
        <w:t>,</w:t>
      </w:r>
      <w:r w:rsidR="00803B07">
        <w:t xml:space="preserve"> the relevant census date; and</w:t>
      </w:r>
    </w:p>
    <w:p w14:paraId="39B2C207" w14:textId="45D6AE6B" w:rsidR="00803B07" w:rsidRDefault="00FA2531" w:rsidP="00BA1444">
      <w:pPr>
        <w:pStyle w:val="Clauselevelstyle"/>
        <w:numPr>
          <w:ilvl w:val="1"/>
          <w:numId w:val="21"/>
        </w:numPr>
      </w:pPr>
      <w:r>
        <w:t xml:space="preserve">which </w:t>
      </w:r>
      <w:r w:rsidR="00803B07">
        <w:t xml:space="preserve">made it impracticable for </w:t>
      </w:r>
      <w:r w:rsidR="00840642">
        <w:t>the</w:t>
      </w:r>
      <w:r>
        <w:t xml:space="preserve"> student</w:t>
      </w:r>
      <w:r w:rsidR="00803B07">
        <w:t xml:space="preserve"> to complete the requirements of the affected units of study within the relevant teaching block.</w:t>
      </w:r>
    </w:p>
    <w:p w14:paraId="19CA5838" w14:textId="77938C49" w:rsidR="00803B07" w:rsidRDefault="00FA2531" w:rsidP="00BA1444">
      <w:pPr>
        <w:pStyle w:val="Clauselevelstyle"/>
        <w:numPr>
          <w:ilvl w:val="0"/>
          <w:numId w:val="21"/>
        </w:numPr>
      </w:pPr>
      <w:bookmarkStart w:id="23" w:name="clause3_1_5"/>
      <w:bookmarkEnd w:id="23"/>
      <w:r>
        <w:t>We consider s</w:t>
      </w:r>
      <w:r w:rsidR="00803B07">
        <w:t xml:space="preserve">pecial circumstances to have made their full impact on the student on or after the relevant census date if the student can satisfy </w:t>
      </w:r>
      <w:r>
        <w:t xml:space="preserve">us </w:t>
      </w:r>
      <w:r w:rsidR="00803B07">
        <w:t>that they occurred:</w:t>
      </w:r>
    </w:p>
    <w:p w14:paraId="02A70F60" w14:textId="77777777" w:rsidR="00803B07" w:rsidRDefault="00803B07" w:rsidP="00BA1444">
      <w:pPr>
        <w:pStyle w:val="Clauselevelstyle"/>
        <w:numPr>
          <w:ilvl w:val="1"/>
          <w:numId w:val="21"/>
        </w:numPr>
      </w:pPr>
      <w:r>
        <w:t>on or after the census date;</w:t>
      </w:r>
    </w:p>
    <w:p w14:paraId="5E057DBC" w14:textId="77777777" w:rsidR="00803B07" w:rsidRDefault="00803B07" w:rsidP="00BA1444">
      <w:pPr>
        <w:pStyle w:val="Clauselevelstyle"/>
        <w:numPr>
          <w:ilvl w:val="1"/>
          <w:numId w:val="21"/>
        </w:numPr>
      </w:pPr>
      <w:r>
        <w:t>before the census date, but:</w:t>
      </w:r>
    </w:p>
    <w:p w14:paraId="13B5876B" w14:textId="77777777" w:rsidR="00803B07" w:rsidRDefault="00803B07" w:rsidP="00BA1444">
      <w:pPr>
        <w:pStyle w:val="Clauselevelstyle"/>
        <w:numPr>
          <w:ilvl w:val="2"/>
          <w:numId w:val="21"/>
        </w:numPr>
      </w:pPr>
      <w:r>
        <w:t>worsened after that day; or</w:t>
      </w:r>
    </w:p>
    <w:p w14:paraId="3618D07D" w14:textId="6957B903" w:rsidR="00803B07" w:rsidRDefault="00803B07" w:rsidP="00BA1444">
      <w:pPr>
        <w:pStyle w:val="Clauselevelstyle"/>
        <w:numPr>
          <w:ilvl w:val="2"/>
          <w:numId w:val="21"/>
        </w:numPr>
      </w:pPr>
      <w:r>
        <w:t>the</w:t>
      </w:r>
      <w:r w:rsidR="00FA2531">
        <w:t>ir</w:t>
      </w:r>
      <w:r>
        <w:t xml:space="preserve"> full effect or magnitude did not become apparent until on or after that day.</w:t>
      </w:r>
    </w:p>
    <w:p w14:paraId="4B3D0482" w14:textId="6B192E3B" w:rsidR="00803B07" w:rsidRDefault="000B0868" w:rsidP="00BA1444">
      <w:pPr>
        <w:pStyle w:val="Clauselevelstyle"/>
        <w:numPr>
          <w:ilvl w:val="0"/>
          <w:numId w:val="21"/>
        </w:numPr>
      </w:pPr>
      <w:r>
        <w:t>We consider s</w:t>
      </w:r>
      <w:r w:rsidR="00803B07">
        <w:t xml:space="preserve">pecial circumstances </w:t>
      </w:r>
      <w:r>
        <w:t xml:space="preserve">to have made </w:t>
      </w:r>
      <w:r w:rsidR="00803B07">
        <w:t xml:space="preserve">it impracticable for a student to complete the requirements of one or more units of study </w:t>
      </w:r>
      <w:r>
        <w:t>if</w:t>
      </w:r>
      <w:r w:rsidR="00803B07">
        <w:t>:</w:t>
      </w:r>
    </w:p>
    <w:p w14:paraId="7EE2D5BA" w14:textId="400F79DB" w:rsidR="00803B07" w:rsidRDefault="000B0868" w:rsidP="00BA1444">
      <w:pPr>
        <w:pStyle w:val="Clauselevelstyle"/>
        <w:numPr>
          <w:ilvl w:val="1"/>
          <w:numId w:val="21"/>
        </w:numPr>
      </w:pPr>
      <w:r>
        <w:t xml:space="preserve">they </w:t>
      </w:r>
      <w:r w:rsidR="00803B07">
        <w:t xml:space="preserve">could not </w:t>
      </w:r>
      <w:r>
        <w:t xml:space="preserve">have been </w:t>
      </w:r>
      <w:r w:rsidR="00803B07">
        <w:t xml:space="preserve">addressed under clauses </w:t>
      </w:r>
      <w:r w:rsidR="00803B07" w:rsidRPr="001850C3">
        <w:t xml:space="preserve">5.4 and 6.1 of the </w:t>
      </w:r>
      <w:r w:rsidR="00803B07" w:rsidRPr="00DD2572">
        <w:rPr>
          <w:rStyle w:val="HyperlinkBodytextCustomColorRGB2303515"/>
        </w:rPr>
        <w:t>Assessment Procedures</w:t>
      </w:r>
      <w:r w:rsidR="00803B07">
        <w:t>; and</w:t>
      </w:r>
    </w:p>
    <w:p w14:paraId="5F2E2CFD" w14:textId="2A51BC90" w:rsidR="00803B07" w:rsidRDefault="000B0868" w:rsidP="00BA1444">
      <w:pPr>
        <w:pStyle w:val="Clauselevelstyle"/>
        <w:numPr>
          <w:ilvl w:val="1"/>
          <w:numId w:val="21"/>
        </w:numPr>
      </w:pPr>
      <w:r>
        <w:t xml:space="preserve">they </w:t>
      </w:r>
      <w:r w:rsidR="00803B07">
        <w:t>render</w:t>
      </w:r>
      <w:r>
        <w:t xml:space="preserve">ed the student </w:t>
      </w:r>
      <w:r w:rsidR="00803B07">
        <w:t>totally or significantly unable to:</w:t>
      </w:r>
    </w:p>
    <w:p w14:paraId="0980DFD2" w14:textId="77777777" w:rsidR="00803B07" w:rsidRDefault="00803B07" w:rsidP="00BA1444">
      <w:pPr>
        <w:pStyle w:val="Clauselevelstyle"/>
        <w:numPr>
          <w:ilvl w:val="2"/>
          <w:numId w:val="21"/>
        </w:numPr>
      </w:pPr>
      <w:r>
        <w:t xml:space="preserve">attend sufficient classes or meet other compulsory attendance requirements; </w:t>
      </w:r>
    </w:p>
    <w:p w14:paraId="3ABB419F" w14:textId="651B674B" w:rsidR="00803B07" w:rsidRDefault="00803B07" w:rsidP="00BA1444">
      <w:pPr>
        <w:pStyle w:val="Clauselevelstyle"/>
        <w:numPr>
          <w:ilvl w:val="2"/>
          <w:numId w:val="21"/>
        </w:numPr>
      </w:pPr>
      <w:r>
        <w:t xml:space="preserve">complete necessary private study or preparation for completing compulsory requirements; </w:t>
      </w:r>
    </w:p>
    <w:p w14:paraId="3CD1376B" w14:textId="77777777" w:rsidR="00803B07" w:rsidRDefault="00803B07" w:rsidP="00BA1444">
      <w:pPr>
        <w:pStyle w:val="Clauselevelstyle"/>
        <w:numPr>
          <w:ilvl w:val="2"/>
          <w:numId w:val="21"/>
        </w:numPr>
      </w:pPr>
      <w:r>
        <w:lastRenderedPageBreak/>
        <w:t xml:space="preserve">complete compulsory assessment tasks or requirements; or </w:t>
      </w:r>
    </w:p>
    <w:p w14:paraId="4147E8BA" w14:textId="7D42123B" w:rsidR="00803B07" w:rsidRDefault="00803B07" w:rsidP="00BA1444">
      <w:pPr>
        <w:pStyle w:val="Clauselevelstyle"/>
        <w:numPr>
          <w:ilvl w:val="2"/>
          <w:numId w:val="21"/>
        </w:numPr>
      </w:pPr>
      <w:r>
        <w:t>meet any other course requirements relevant to the affected units</w:t>
      </w:r>
      <w:r w:rsidR="000B0868">
        <w:t>.</w:t>
      </w:r>
    </w:p>
    <w:p w14:paraId="7EB7EDC6" w14:textId="3B261E9F" w:rsidR="00803B07" w:rsidRPr="001850C3" w:rsidRDefault="00803B07" w:rsidP="00BA1444">
      <w:pPr>
        <w:pStyle w:val="Clauselevelstyle"/>
        <w:numPr>
          <w:ilvl w:val="0"/>
          <w:numId w:val="21"/>
        </w:numPr>
      </w:pPr>
      <w:bookmarkStart w:id="24" w:name="clause3_1_7"/>
      <w:bookmarkEnd w:id="24"/>
      <w:r w:rsidRPr="001850C3">
        <w:t>Whe</w:t>
      </w:r>
      <w:r w:rsidR="000B0868">
        <w:t xml:space="preserve">n we approve </w:t>
      </w:r>
      <w:r w:rsidRPr="001850C3">
        <w:t>a request for late discontinuation under special circumstances we:</w:t>
      </w:r>
    </w:p>
    <w:p w14:paraId="7129CCB2" w14:textId="40719207" w:rsidR="00803B07" w:rsidRPr="001850C3" w:rsidRDefault="00803B07" w:rsidP="00BA1444">
      <w:pPr>
        <w:pStyle w:val="Clauselevelstyle"/>
        <w:numPr>
          <w:ilvl w:val="1"/>
          <w:numId w:val="21"/>
        </w:numPr>
      </w:pPr>
      <w:r w:rsidRPr="001850C3">
        <w:t xml:space="preserve">record an administrative outcome of ‘discontinued not to count as failure’ (DC) for the relevant units of study, </w:t>
      </w:r>
      <w:r w:rsidR="0035171F">
        <w:t>consistently</w:t>
      </w:r>
      <w:r w:rsidRPr="001850C3">
        <w:t xml:space="preserve"> with Schedule 1 of the </w:t>
      </w:r>
      <w:r w:rsidRPr="00DD2572">
        <w:rPr>
          <w:rStyle w:val="HyperlinkBodytextCustomColorRGB2303515"/>
        </w:rPr>
        <w:t>Assessment Procedures</w:t>
      </w:r>
      <w:r w:rsidRPr="001850C3">
        <w:t>;</w:t>
      </w:r>
    </w:p>
    <w:p w14:paraId="6B9ECDF6" w14:textId="77777777" w:rsidR="00803B07" w:rsidRDefault="00803B07" w:rsidP="00BA1444">
      <w:pPr>
        <w:pStyle w:val="Clauselevelstyle"/>
        <w:numPr>
          <w:ilvl w:val="1"/>
          <w:numId w:val="21"/>
        </w:numPr>
      </w:pPr>
      <w:r>
        <w:t>refund any associated fees paid in advance; and</w:t>
      </w:r>
    </w:p>
    <w:p w14:paraId="4650359A" w14:textId="77777777" w:rsidR="00803B07" w:rsidRDefault="00803B07" w:rsidP="00BA1444">
      <w:pPr>
        <w:pStyle w:val="Clauselevelstyle"/>
        <w:numPr>
          <w:ilvl w:val="1"/>
          <w:numId w:val="21"/>
        </w:numPr>
      </w:pPr>
      <w:r>
        <w:t>as applicable, recalculate the student’s periodic and course completion rates.</w:t>
      </w:r>
    </w:p>
    <w:p w14:paraId="0E2529B1" w14:textId="71059898" w:rsidR="00803B07" w:rsidRDefault="00803B07" w:rsidP="00DF30C6">
      <w:pPr>
        <w:pStyle w:val="Notesforclauses"/>
      </w:pPr>
      <w:r w:rsidRPr="00803B07">
        <w:rPr>
          <w:b/>
          <w:bCs/>
        </w:rPr>
        <w:t>Note</w:t>
      </w:r>
      <w:r>
        <w:t>:</w:t>
      </w:r>
      <w:r>
        <w:tab/>
        <w:t xml:space="preserve">See also the </w:t>
      </w:r>
      <w:hyperlink r:id="rId31" w:history="1">
        <w:r w:rsidRPr="00803B07">
          <w:rPr>
            <w:rStyle w:val="Hyperlink"/>
          </w:rPr>
          <w:t>International Student</w:t>
        </w:r>
        <w:r w:rsidR="00632F94">
          <w:rPr>
            <w:rStyle w:val="Hyperlink"/>
          </w:rPr>
          <w:t xml:space="preserve"> Fee</w:t>
        </w:r>
        <w:r w:rsidRPr="00803B07">
          <w:rPr>
            <w:rStyle w:val="Hyperlink"/>
          </w:rPr>
          <w:t xml:space="preserve"> Refund Policy</w:t>
        </w:r>
      </w:hyperlink>
      <w:r>
        <w:t>.</w:t>
      </w:r>
    </w:p>
    <w:p w14:paraId="175C0EFB" w14:textId="5F197315" w:rsidR="00803B07" w:rsidRDefault="00803B07" w:rsidP="00BA1444">
      <w:pPr>
        <w:pStyle w:val="Clauselevelstyle"/>
        <w:numPr>
          <w:ilvl w:val="0"/>
          <w:numId w:val="21"/>
        </w:numPr>
      </w:pPr>
      <w:r>
        <w:t xml:space="preserve">A student </w:t>
      </w:r>
      <w:r w:rsidR="000B0868">
        <w:t xml:space="preserve">may seek a review of a decision not to approve their </w:t>
      </w:r>
      <w:r>
        <w:t>request for late discontinuation under special circumstances</w:t>
      </w:r>
      <w:r w:rsidR="000B0868">
        <w:t>.</w:t>
      </w:r>
      <w:r>
        <w:t xml:space="preserve"> </w:t>
      </w:r>
    </w:p>
    <w:p w14:paraId="41B77592" w14:textId="5F477353" w:rsidR="00803B07" w:rsidRDefault="00803B07" w:rsidP="00BA1444">
      <w:pPr>
        <w:pStyle w:val="Clauselevelstyle"/>
        <w:numPr>
          <w:ilvl w:val="0"/>
          <w:numId w:val="21"/>
        </w:numPr>
      </w:pPr>
      <w:r>
        <w:t xml:space="preserve">A student who makes </w:t>
      </w:r>
      <w:r w:rsidR="007B446C">
        <w:t xml:space="preserve">repeated </w:t>
      </w:r>
      <w:r>
        <w:t xml:space="preserve">applications for late discontinuation may be required to show good cause </w:t>
      </w:r>
      <w:r w:rsidR="00E7151E">
        <w:t>as set out in</w:t>
      </w:r>
      <w:r>
        <w:t xml:space="preserve"> </w:t>
      </w:r>
      <w:hyperlink w:anchor="Part4" w:history="1">
        <w:r w:rsidRPr="00B46331">
          <w:rPr>
            <w:rStyle w:val="Hyperlink"/>
            <w:i w:val="0"/>
            <w:iCs w:val="0"/>
          </w:rPr>
          <w:t>Part 4</w:t>
        </w:r>
      </w:hyperlink>
      <w:r w:rsidRPr="00575014">
        <w:t>.</w:t>
      </w:r>
    </w:p>
    <w:p w14:paraId="77F140CB" w14:textId="77777777" w:rsidR="00803B07" w:rsidRDefault="00803B07" w:rsidP="00803B07">
      <w:pPr>
        <w:pStyle w:val="Heading2"/>
      </w:pPr>
      <w:bookmarkStart w:id="25" w:name="_Toc239756678"/>
      <w:r>
        <w:t>Approving applications for late discontinuation under special circumstances</w:t>
      </w:r>
      <w:bookmarkEnd w:id="25"/>
    </w:p>
    <w:p w14:paraId="7D4FAABF" w14:textId="03F8F465" w:rsidR="00803B07" w:rsidRDefault="00803B07" w:rsidP="00BA1444">
      <w:pPr>
        <w:pStyle w:val="Clauselevelstyle"/>
        <w:numPr>
          <w:ilvl w:val="0"/>
          <w:numId w:val="22"/>
        </w:numPr>
      </w:pPr>
      <w:r>
        <w:t xml:space="preserve">We may approve late discontinuation of a unit of study </w:t>
      </w:r>
      <w:r w:rsidR="000B0868">
        <w:t xml:space="preserve">under special circumstances </w:t>
      </w:r>
      <w:r>
        <w:t xml:space="preserve">if satisfied that the </w:t>
      </w:r>
      <w:proofErr w:type="gramStart"/>
      <w:r>
        <w:t>student’s</w:t>
      </w:r>
      <w:proofErr w:type="gramEnd"/>
      <w:r>
        <w:t>:</w:t>
      </w:r>
    </w:p>
    <w:p w14:paraId="74565D17" w14:textId="77777777" w:rsidR="00803B07" w:rsidRDefault="00803B07" w:rsidP="00BA1444">
      <w:pPr>
        <w:pStyle w:val="Clauselevelstyle"/>
        <w:numPr>
          <w:ilvl w:val="1"/>
          <w:numId w:val="22"/>
        </w:numPr>
      </w:pPr>
      <w:r>
        <w:t>ability to complete the unit requirements was impacted by special circumstances; and</w:t>
      </w:r>
    </w:p>
    <w:p w14:paraId="303E375D" w14:textId="23E622EC" w:rsidR="00803B07" w:rsidRDefault="000B0868" w:rsidP="00BA1444">
      <w:pPr>
        <w:pStyle w:val="Clauselevelstyle"/>
        <w:numPr>
          <w:ilvl w:val="1"/>
          <w:numId w:val="22"/>
        </w:numPr>
      </w:pPr>
      <w:r>
        <w:t xml:space="preserve">those </w:t>
      </w:r>
      <w:r w:rsidR="00803B07">
        <w:t xml:space="preserve">circumstances cannot, or could not, be addressed by other forms of special consideration or special arrangements. </w:t>
      </w:r>
    </w:p>
    <w:p w14:paraId="5DDEB5F0" w14:textId="1D5D7056" w:rsidR="00803B07" w:rsidRDefault="00803B07" w:rsidP="00DF30C6">
      <w:pPr>
        <w:pStyle w:val="Notesforclauses"/>
      </w:pPr>
      <w:r w:rsidRPr="00803B07">
        <w:rPr>
          <w:b/>
          <w:bCs/>
        </w:rPr>
        <w:t>Note</w:t>
      </w:r>
      <w:r w:rsidRPr="00C11B7C">
        <w:t>:</w:t>
      </w:r>
      <w:r w:rsidRPr="00803B07">
        <w:rPr>
          <w:b/>
          <w:bCs/>
        </w:rPr>
        <w:t xml:space="preserve"> </w:t>
      </w:r>
      <w:r w:rsidRPr="00803B07">
        <w:rPr>
          <w:b/>
          <w:bCs/>
        </w:rPr>
        <w:tab/>
      </w:r>
      <w:r>
        <w:t xml:space="preserve">See clause </w:t>
      </w:r>
      <w:r w:rsidR="006F06C4" w:rsidRPr="00DF3A62">
        <w:t>6.</w:t>
      </w:r>
      <w:r w:rsidR="0052356E" w:rsidRPr="00DF3A62">
        <w:t>3</w:t>
      </w:r>
      <w:r w:rsidR="006F06C4" w:rsidRPr="00DF3A62">
        <w:t xml:space="preserve"> of the </w:t>
      </w:r>
      <w:r w:rsidR="006F06C4" w:rsidRPr="00DD2572">
        <w:rPr>
          <w:rStyle w:val="HyperlinkBodytextCustomColorRGB2303515"/>
        </w:rPr>
        <w:t>Policy</w:t>
      </w:r>
      <w:r w:rsidR="006F06C4" w:rsidRPr="00DF3A62">
        <w:t xml:space="preserve"> and clauses 5.4, 5.5, 6.1, 6.2 and 6.</w:t>
      </w:r>
      <w:r w:rsidR="006F06C4" w:rsidRPr="00CB3007">
        <w:t>3</w:t>
      </w:r>
      <w:r w:rsidR="006F06C4" w:rsidRPr="00335720">
        <w:t xml:space="preserve"> </w:t>
      </w:r>
      <w:r w:rsidRPr="00335720">
        <w:t xml:space="preserve">of the </w:t>
      </w:r>
      <w:r w:rsidRPr="00DD2572">
        <w:rPr>
          <w:rStyle w:val="HyperlinkBodytextCustomColorRGB2303515"/>
        </w:rPr>
        <w:t>Assessment Procedures</w:t>
      </w:r>
      <w:r w:rsidRPr="00335720">
        <w:t>.</w:t>
      </w:r>
    </w:p>
    <w:p w14:paraId="43F69925" w14:textId="6B2F35B0" w:rsidR="00803B07" w:rsidRDefault="00803B07" w:rsidP="00BA1444">
      <w:pPr>
        <w:pStyle w:val="Clauselevelstyle"/>
        <w:numPr>
          <w:ilvl w:val="0"/>
          <w:numId w:val="22"/>
        </w:numPr>
      </w:pPr>
      <w:r>
        <w:t xml:space="preserve">We </w:t>
      </w:r>
      <w:r w:rsidR="000B0868">
        <w:t xml:space="preserve">will </w:t>
      </w:r>
      <w:r>
        <w:t xml:space="preserve">not approve late discontinuation </w:t>
      </w:r>
      <w:r w:rsidR="000B0868">
        <w:t xml:space="preserve">under special circumstances </w:t>
      </w:r>
      <w:r>
        <w:t>where the student:</w:t>
      </w:r>
    </w:p>
    <w:p w14:paraId="665DFBED" w14:textId="77777777" w:rsidR="00803B07" w:rsidRDefault="00803B07" w:rsidP="00BA1444">
      <w:pPr>
        <w:pStyle w:val="Clauselevelstyle"/>
        <w:numPr>
          <w:ilvl w:val="1"/>
          <w:numId w:val="22"/>
        </w:numPr>
      </w:pPr>
      <w:r>
        <w:t>has attempted all compulsory assessments and met all other mandatory unit of study requirements;</w:t>
      </w:r>
    </w:p>
    <w:p w14:paraId="3E96AAFC" w14:textId="2FA79450" w:rsidR="00803B07" w:rsidRDefault="00803B07" w:rsidP="00BA1444">
      <w:pPr>
        <w:pStyle w:val="Clauselevelstyle"/>
        <w:numPr>
          <w:ilvl w:val="1"/>
          <w:numId w:val="22"/>
        </w:numPr>
      </w:pPr>
      <w:r>
        <w:t xml:space="preserve">was already unable to meet the ongoing requirements of the unit at the time the special circumstances occurred; or </w:t>
      </w:r>
    </w:p>
    <w:p w14:paraId="352A5100" w14:textId="3ADA9CB9" w:rsidR="00803B07" w:rsidRDefault="00803B07" w:rsidP="00BA1444">
      <w:pPr>
        <w:pStyle w:val="Clauselevelstyle"/>
        <w:numPr>
          <w:ilvl w:val="1"/>
          <w:numId w:val="22"/>
        </w:numPr>
      </w:pPr>
      <w:r>
        <w:t xml:space="preserve">received a </w:t>
      </w:r>
      <w:proofErr w:type="gramStart"/>
      <w:r>
        <w:t>fail</w:t>
      </w:r>
      <w:proofErr w:type="gramEnd"/>
      <w:r>
        <w:t xml:space="preserve"> grade for the unit as a penalty under the </w:t>
      </w:r>
      <w:hyperlink r:id="rId32" w:history="1">
        <w:r w:rsidR="006F06C4" w:rsidRPr="008D51D4">
          <w:rPr>
            <w:rStyle w:val="Hyperlink"/>
          </w:rPr>
          <w:t>Student Discipline Rule</w:t>
        </w:r>
      </w:hyperlink>
      <w:r w:rsidR="006F06C4" w:rsidRPr="008D51D4">
        <w:t xml:space="preserve"> or the </w:t>
      </w:r>
      <w:hyperlink r:id="rId33" w:history="1">
        <w:r w:rsidR="006F06C4" w:rsidRPr="008D51D4">
          <w:rPr>
            <w:rStyle w:val="Hyperlink"/>
          </w:rPr>
          <w:t>Academic Integrity Procedures</w:t>
        </w:r>
      </w:hyperlink>
      <w:r w:rsidR="006F06C4" w:rsidRPr="008D51D4">
        <w:t>.</w:t>
      </w:r>
    </w:p>
    <w:p w14:paraId="33724378" w14:textId="0D2B8EC9" w:rsidR="00803B07" w:rsidRDefault="00803B07" w:rsidP="00BA1444">
      <w:pPr>
        <w:pStyle w:val="Clauselevelstyle"/>
        <w:numPr>
          <w:ilvl w:val="0"/>
          <w:numId w:val="22"/>
        </w:numPr>
      </w:pPr>
      <w:r>
        <w:t>Special circumstances include:</w:t>
      </w:r>
    </w:p>
    <w:p w14:paraId="41931D99" w14:textId="631B9368" w:rsidR="00803B07" w:rsidRDefault="00803B07" w:rsidP="00BA1444">
      <w:pPr>
        <w:pStyle w:val="Clauselevelstyle"/>
        <w:numPr>
          <w:ilvl w:val="1"/>
          <w:numId w:val="22"/>
        </w:numPr>
      </w:pPr>
      <w:r>
        <w:t xml:space="preserve">an unforeseen change to, or worsening of, </w:t>
      </w:r>
      <w:r w:rsidR="000B0868">
        <w:t>a student’s</w:t>
      </w:r>
      <w:r>
        <w:t xml:space="preserve"> physical or mental health;</w:t>
      </w:r>
    </w:p>
    <w:p w14:paraId="43E3499A" w14:textId="33F2DC17" w:rsidR="00803B07" w:rsidRDefault="00803B07" w:rsidP="00BA1444">
      <w:pPr>
        <w:pStyle w:val="Clauselevelstyle"/>
        <w:numPr>
          <w:ilvl w:val="1"/>
          <w:numId w:val="22"/>
        </w:numPr>
      </w:pPr>
      <w:r>
        <w:t xml:space="preserve">the death of a member of </w:t>
      </w:r>
      <w:r w:rsidR="0089667B">
        <w:t>their</w:t>
      </w:r>
      <w:r>
        <w:t xml:space="preserve"> immediate family;</w:t>
      </w:r>
    </w:p>
    <w:p w14:paraId="018B7CAE" w14:textId="06F239FF" w:rsidR="00803B07" w:rsidRDefault="00803B07" w:rsidP="00BA1444">
      <w:pPr>
        <w:pStyle w:val="Clauselevelstyle"/>
        <w:numPr>
          <w:ilvl w:val="1"/>
          <w:numId w:val="22"/>
        </w:numPr>
      </w:pPr>
      <w:r>
        <w:t xml:space="preserve">a serious medical condition in a member of </w:t>
      </w:r>
      <w:r w:rsidR="0089667B">
        <w:t xml:space="preserve">their </w:t>
      </w:r>
      <w:r>
        <w:t>immediate family;</w:t>
      </w:r>
    </w:p>
    <w:p w14:paraId="0FEDBC45" w14:textId="2D2CE972" w:rsidR="00803B07" w:rsidRDefault="00DE366D" w:rsidP="00BA1444">
      <w:pPr>
        <w:pStyle w:val="Clauselevelstyle"/>
        <w:numPr>
          <w:ilvl w:val="1"/>
          <w:numId w:val="22"/>
        </w:numPr>
      </w:pPr>
      <w:r>
        <w:lastRenderedPageBreak/>
        <w:t>a substantial change in their</w:t>
      </w:r>
      <w:r w:rsidR="00803B07">
        <w:t xml:space="preserve"> employment status or arrangements that was beyond their control;</w:t>
      </w:r>
    </w:p>
    <w:p w14:paraId="2E5C5F76" w14:textId="77777777" w:rsidR="00803B07" w:rsidRDefault="00803B07" w:rsidP="00BA1444">
      <w:pPr>
        <w:pStyle w:val="Clauselevelstyle"/>
        <w:numPr>
          <w:ilvl w:val="1"/>
          <w:numId w:val="22"/>
        </w:numPr>
      </w:pPr>
      <w:r>
        <w:t>a natural disaster or other emergency directly impacted:</w:t>
      </w:r>
    </w:p>
    <w:p w14:paraId="28C6F4C8" w14:textId="77777777" w:rsidR="00803B07" w:rsidRDefault="00803B07" w:rsidP="00BA1444">
      <w:pPr>
        <w:pStyle w:val="Clauselevelstyle"/>
        <w:numPr>
          <w:ilvl w:val="2"/>
          <w:numId w:val="22"/>
        </w:numPr>
      </w:pPr>
      <w:r>
        <w:t>the student in the location where they were based at the time; or</w:t>
      </w:r>
    </w:p>
    <w:p w14:paraId="73A957FF" w14:textId="77777777" w:rsidR="00803B07" w:rsidRDefault="00803B07" w:rsidP="00BA1444">
      <w:pPr>
        <w:pStyle w:val="Clauselevelstyle"/>
        <w:numPr>
          <w:ilvl w:val="2"/>
          <w:numId w:val="22"/>
        </w:numPr>
      </w:pPr>
      <w:r>
        <w:t>the student’s immediate family in the location where the family was, or is normally, based at the time;</w:t>
      </w:r>
    </w:p>
    <w:p w14:paraId="42A1CC72" w14:textId="77777777" w:rsidR="00803B07" w:rsidRDefault="00803B07" w:rsidP="00BA1444">
      <w:pPr>
        <w:pStyle w:val="Clauselevelstyle"/>
        <w:numPr>
          <w:ilvl w:val="1"/>
          <w:numId w:val="22"/>
        </w:numPr>
      </w:pPr>
      <w:r>
        <w:t>the student, or a member of their immediate family, experienced financial difficulties;</w:t>
      </w:r>
    </w:p>
    <w:p w14:paraId="542D002A" w14:textId="2F047E60" w:rsidR="00803B07" w:rsidRDefault="00803B07" w:rsidP="00BA1444">
      <w:pPr>
        <w:pStyle w:val="Clauselevelstyle"/>
        <w:numPr>
          <w:ilvl w:val="1"/>
          <w:numId w:val="22"/>
        </w:numPr>
      </w:pPr>
      <w:r>
        <w:t xml:space="preserve">we or another higher education provider </w:t>
      </w:r>
      <w:r w:rsidR="00FD2C55">
        <w:t>changed</w:t>
      </w:r>
      <w:r>
        <w:t xml:space="preserve"> the unit </w:t>
      </w:r>
      <w:r w:rsidR="00FD2C55">
        <w:t xml:space="preserve">in a way </w:t>
      </w:r>
      <w:r>
        <w:t>that resulted in new course requirements disadvantageous to the student;</w:t>
      </w:r>
    </w:p>
    <w:p w14:paraId="5D6C216D" w14:textId="77777777" w:rsidR="00803B07" w:rsidRDefault="00803B07" w:rsidP="00BA1444">
      <w:pPr>
        <w:pStyle w:val="Clauselevelstyle"/>
        <w:numPr>
          <w:ilvl w:val="1"/>
          <w:numId w:val="22"/>
        </w:numPr>
      </w:pPr>
      <w:r>
        <w:t>the student suffered a worsening, in severity or duration, of circumstances for which:</w:t>
      </w:r>
    </w:p>
    <w:p w14:paraId="184B2818" w14:textId="77777777" w:rsidR="00803B07" w:rsidRDefault="00803B07" w:rsidP="00BA1444">
      <w:pPr>
        <w:pStyle w:val="Clauselevelstyle"/>
        <w:numPr>
          <w:ilvl w:val="2"/>
          <w:numId w:val="22"/>
        </w:numPr>
      </w:pPr>
      <w:r>
        <w:t>they had previously received special consideration or special arrangements; and</w:t>
      </w:r>
    </w:p>
    <w:p w14:paraId="1524F189" w14:textId="18BD95B5" w:rsidR="009C0367" w:rsidRDefault="009C0367" w:rsidP="009C0367">
      <w:pPr>
        <w:pStyle w:val="NotesforL1subclause"/>
      </w:pPr>
      <w:r w:rsidRPr="006F06C4">
        <w:rPr>
          <w:b/>
          <w:bCs/>
        </w:rPr>
        <w:t>Note</w:t>
      </w:r>
      <w:r w:rsidRPr="00C11B7C">
        <w:t xml:space="preserve">: </w:t>
      </w:r>
      <w:r w:rsidRPr="00C11B7C">
        <w:tab/>
      </w:r>
      <w:r>
        <w:t xml:space="preserve">See </w:t>
      </w:r>
      <w:hyperlink w:anchor="clause3_4_4" w:history="1">
        <w:r w:rsidRPr="00955835">
          <w:rPr>
            <w:rStyle w:val="Hyperlink"/>
            <w:i w:val="0"/>
            <w:iCs/>
          </w:rPr>
          <w:t>clause 3.4(4)</w:t>
        </w:r>
      </w:hyperlink>
      <w:r>
        <w:t xml:space="preserve">. A worsening involves a change in the student’s </w:t>
      </w:r>
      <w:r w:rsidRPr="009C0367">
        <w:t>situation</w:t>
      </w:r>
      <w:r>
        <w:t xml:space="preserve"> since the special consideration or special arrangements were granted. It therefore requires further evidence.</w:t>
      </w:r>
    </w:p>
    <w:p w14:paraId="164DDDDD" w14:textId="77777777" w:rsidR="00803B07" w:rsidRDefault="00803B07" w:rsidP="00BA1444">
      <w:pPr>
        <w:pStyle w:val="Clauselevelstyle"/>
        <w:numPr>
          <w:ilvl w:val="2"/>
          <w:numId w:val="22"/>
        </w:numPr>
      </w:pPr>
      <w:r>
        <w:t>a faculty decided it was unsuitable to provide further or alternative forms of special consideration or special arrangements; or</w:t>
      </w:r>
    </w:p>
    <w:p w14:paraId="2B626E07" w14:textId="77777777" w:rsidR="00803B07" w:rsidRDefault="00803B07" w:rsidP="00BA1444">
      <w:pPr>
        <w:pStyle w:val="Clauselevelstyle"/>
        <w:numPr>
          <w:ilvl w:val="1"/>
          <w:numId w:val="22"/>
        </w:numPr>
      </w:pPr>
      <w:r>
        <w:t>any other circumstances that made it unreasonable to expect the student to have completed the unit requirements.</w:t>
      </w:r>
    </w:p>
    <w:p w14:paraId="3458A9C3" w14:textId="77777777" w:rsidR="00803B07" w:rsidRDefault="00803B07" w:rsidP="006F06C4">
      <w:pPr>
        <w:pStyle w:val="Heading2"/>
      </w:pPr>
      <w:bookmarkStart w:id="26" w:name="_Toc239756679"/>
      <w:r>
        <w:t>Submitting applications</w:t>
      </w:r>
      <w:bookmarkEnd w:id="26"/>
    </w:p>
    <w:p w14:paraId="48757189" w14:textId="77777777" w:rsidR="00803B07" w:rsidRDefault="00803B07" w:rsidP="00BA1444">
      <w:pPr>
        <w:pStyle w:val="Clauselevelstyle"/>
        <w:numPr>
          <w:ilvl w:val="0"/>
          <w:numId w:val="23"/>
        </w:numPr>
      </w:pPr>
      <w:r>
        <w:t>Students should seek academic advice about the potential impact of late discontinuation on their ability to meet progression requirements, such as unit of study pre- or co-requisites.</w:t>
      </w:r>
    </w:p>
    <w:p w14:paraId="5C916A7C" w14:textId="45152D21" w:rsidR="00803B07" w:rsidRDefault="00803B07" w:rsidP="00412D72">
      <w:pPr>
        <w:pStyle w:val="Notesforclauses"/>
      </w:pPr>
      <w:r w:rsidRPr="00412D72">
        <w:rPr>
          <w:b/>
          <w:bCs/>
        </w:rPr>
        <w:t>Note</w:t>
      </w:r>
      <w:r w:rsidRPr="00C11B7C">
        <w:t xml:space="preserve">: </w:t>
      </w:r>
      <w:r w:rsidRPr="006F06C4">
        <w:tab/>
      </w:r>
      <w:r w:rsidR="00C11B7C" w:rsidRPr="00C11B7C">
        <w:t>International student visa</w:t>
      </w:r>
      <w:r w:rsidR="00C11B7C">
        <w:t xml:space="preserve"> </w:t>
      </w:r>
      <w:r>
        <w:t>holders should also seek advice about the potential impact on their visa conditions and related arrangements.</w:t>
      </w:r>
    </w:p>
    <w:p w14:paraId="51AF0F75" w14:textId="77777777" w:rsidR="00803B07" w:rsidRDefault="00803B07" w:rsidP="00BA1444">
      <w:pPr>
        <w:pStyle w:val="Clauselevelstyle"/>
        <w:numPr>
          <w:ilvl w:val="0"/>
          <w:numId w:val="23"/>
        </w:numPr>
      </w:pPr>
      <w:r>
        <w:t>Students must apply for late discontinuation themselves, using the online form.</w:t>
      </w:r>
    </w:p>
    <w:p w14:paraId="43F0D15F" w14:textId="169900C1" w:rsidR="00803B07" w:rsidRDefault="009C0367" w:rsidP="00BA1444">
      <w:pPr>
        <w:pStyle w:val="Clauselevelstyle"/>
        <w:numPr>
          <w:ilvl w:val="1"/>
          <w:numId w:val="23"/>
        </w:numPr>
      </w:pPr>
      <w:r>
        <w:t>I</w:t>
      </w:r>
      <w:r w:rsidR="00803B07">
        <w:t xml:space="preserve">f serious extenuating circumstances make this </w:t>
      </w:r>
      <w:r w:rsidR="006F06C4">
        <w:t>impractical, a</w:t>
      </w:r>
      <w:r w:rsidR="00803B07">
        <w:t xml:space="preserve"> member of </w:t>
      </w:r>
      <w:r w:rsidR="00CB7716">
        <w:t xml:space="preserve">their </w:t>
      </w:r>
      <w:r w:rsidR="00803B07">
        <w:t xml:space="preserve">family, or a member of the University staff, may apply on </w:t>
      </w:r>
      <w:r w:rsidR="00CB7716">
        <w:t xml:space="preserve">their </w:t>
      </w:r>
      <w:r w:rsidR="00803B07">
        <w:t>behalf.</w:t>
      </w:r>
    </w:p>
    <w:p w14:paraId="089D0980" w14:textId="5E0864CF" w:rsidR="00803B07" w:rsidRDefault="009C0367" w:rsidP="009C0367">
      <w:pPr>
        <w:pStyle w:val="Clauselevelstyle"/>
        <w:numPr>
          <w:ilvl w:val="2"/>
          <w:numId w:val="23"/>
        </w:numPr>
      </w:pPr>
      <w:r>
        <w:t>T</w:t>
      </w:r>
      <w:r w:rsidR="00803B07">
        <w:t>he administrative unit decides if serious extenuating circumstances exist.</w:t>
      </w:r>
    </w:p>
    <w:p w14:paraId="0B821AC4" w14:textId="23E65998" w:rsidR="00803B07" w:rsidRDefault="00803B07" w:rsidP="00BA1444">
      <w:pPr>
        <w:pStyle w:val="Clauselevelstyle"/>
        <w:numPr>
          <w:ilvl w:val="0"/>
          <w:numId w:val="23"/>
        </w:numPr>
      </w:pPr>
      <w:r>
        <w:t xml:space="preserve">Applications must be made within the time periods specified in </w:t>
      </w:r>
      <w:hyperlink w:anchor="clause3_1_1" w:history="1">
        <w:r w:rsidRPr="0011241B">
          <w:rPr>
            <w:rStyle w:val="Hyperlink"/>
            <w:i w:val="0"/>
            <w:iCs w:val="0"/>
          </w:rPr>
          <w:t>clause 3.1(1)</w:t>
        </w:r>
      </w:hyperlink>
      <w:r>
        <w:t>.</w:t>
      </w:r>
    </w:p>
    <w:p w14:paraId="19498B93" w14:textId="77777777" w:rsidR="00803B07" w:rsidRDefault="00803B07" w:rsidP="00BA1444">
      <w:pPr>
        <w:pStyle w:val="Clauselevelstyle"/>
        <w:numPr>
          <w:ilvl w:val="0"/>
          <w:numId w:val="23"/>
        </w:numPr>
      </w:pPr>
      <w:r>
        <w:t>A student applying outside these time periods must provide evidence to explain the delay.</w:t>
      </w:r>
    </w:p>
    <w:p w14:paraId="357C4CFC" w14:textId="03104314" w:rsidR="00803B07" w:rsidRDefault="00803B07" w:rsidP="00BA1444">
      <w:pPr>
        <w:pStyle w:val="Clauselevelstyle"/>
        <w:numPr>
          <w:ilvl w:val="1"/>
          <w:numId w:val="23"/>
        </w:numPr>
      </w:pPr>
      <w:r>
        <w:t>If sufficient evidence</w:t>
      </w:r>
      <w:r w:rsidR="00950F8A">
        <w:t xml:space="preserve"> is not provided</w:t>
      </w:r>
      <w:r>
        <w:t>, the administrative unit may decline the application.</w:t>
      </w:r>
    </w:p>
    <w:p w14:paraId="7CA23D6E" w14:textId="77777777" w:rsidR="00803B07" w:rsidRDefault="00803B07" w:rsidP="009C0367">
      <w:pPr>
        <w:pStyle w:val="Clauselevelstyle"/>
        <w:keepNext/>
        <w:numPr>
          <w:ilvl w:val="0"/>
          <w:numId w:val="23"/>
        </w:numPr>
      </w:pPr>
      <w:bookmarkStart w:id="27" w:name="clause3_3_5"/>
      <w:bookmarkEnd w:id="27"/>
      <w:r>
        <w:lastRenderedPageBreak/>
        <w:t>An application must:</w:t>
      </w:r>
    </w:p>
    <w:p w14:paraId="3413244A" w14:textId="77777777" w:rsidR="006F06C4" w:rsidRDefault="00803B07" w:rsidP="00BA1444">
      <w:pPr>
        <w:pStyle w:val="Clauselevelstyle"/>
        <w:numPr>
          <w:ilvl w:val="1"/>
          <w:numId w:val="23"/>
        </w:numPr>
      </w:pPr>
      <w:r>
        <w:t>detail the affected units of study;</w:t>
      </w:r>
    </w:p>
    <w:p w14:paraId="1F425465" w14:textId="21E9FCA2" w:rsidR="00803B07" w:rsidRDefault="00803B07" w:rsidP="00BA1444">
      <w:pPr>
        <w:pStyle w:val="Clauselevelstyle"/>
        <w:numPr>
          <w:ilvl w:val="1"/>
          <w:numId w:val="23"/>
        </w:numPr>
      </w:pPr>
      <w:r>
        <w:t>set out the reasons why the circumstances:</w:t>
      </w:r>
    </w:p>
    <w:p w14:paraId="4EAC6FD2" w14:textId="288D8655" w:rsidR="00803B07" w:rsidRDefault="00803B07" w:rsidP="009C0367">
      <w:pPr>
        <w:pStyle w:val="Clauselevelstyle"/>
        <w:numPr>
          <w:ilvl w:val="2"/>
          <w:numId w:val="23"/>
        </w:numPr>
      </w:pPr>
      <w:r>
        <w:t>were beyond the</w:t>
      </w:r>
      <w:r w:rsidR="009C0367">
        <w:t xml:space="preserve"> student’s </w:t>
      </w:r>
      <w:r>
        <w:t>reasonable control;</w:t>
      </w:r>
    </w:p>
    <w:p w14:paraId="484AAFEB" w14:textId="77777777" w:rsidR="00803B07" w:rsidRDefault="00803B07" w:rsidP="00BA1444">
      <w:pPr>
        <w:pStyle w:val="Clauselevelstyle"/>
        <w:numPr>
          <w:ilvl w:val="2"/>
          <w:numId w:val="23"/>
        </w:numPr>
      </w:pPr>
      <w:r>
        <w:t>did not fully impact them until on, or after, the relevant census date;</w:t>
      </w:r>
    </w:p>
    <w:p w14:paraId="744BA209" w14:textId="268D51C6" w:rsidR="00803B07" w:rsidRDefault="00803B07" w:rsidP="00BA1444">
      <w:pPr>
        <w:pStyle w:val="Clauselevelstyle"/>
        <w:numPr>
          <w:ilvl w:val="2"/>
          <w:numId w:val="23"/>
        </w:numPr>
      </w:pPr>
      <w:r>
        <w:t>made it impracticable for them to complete the requirements of the affected units of study;</w:t>
      </w:r>
      <w:r w:rsidR="009C0367">
        <w:t xml:space="preserve"> </w:t>
      </w:r>
    </w:p>
    <w:p w14:paraId="1494210B" w14:textId="77777777" w:rsidR="00803B07" w:rsidRDefault="00803B07" w:rsidP="00BA1444">
      <w:pPr>
        <w:pStyle w:val="Clauselevelstyle"/>
        <w:numPr>
          <w:ilvl w:val="2"/>
          <w:numId w:val="23"/>
        </w:numPr>
      </w:pPr>
      <w:r>
        <w:t xml:space="preserve">could not be addressed by special consideration or special arrangements; </w:t>
      </w:r>
    </w:p>
    <w:p w14:paraId="11C45A85" w14:textId="14832F8A" w:rsidR="00803B07" w:rsidRDefault="00803B07" w:rsidP="009C0367">
      <w:pPr>
        <w:pStyle w:val="NotesforL2subclause"/>
      </w:pPr>
      <w:r w:rsidRPr="00412D72">
        <w:rPr>
          <w:b/>
          <w:bCs/>
        </w:rPr>
        <w:t>Note</w:t>
      </w:r>
      <w:r w:rsidRPr="00C11B7C">
        <w:t>:</w:t>
      </w:r>
      <w:r w:rsidR="00DD2572">
        <w:tab/>
      </w:r>
      <w:r w:rsidR="006F06C4" w:rsidRPr="00203F7C">
        <w:t xml:space="preserve">See clauses </w:t>
      </w:r>
      <w:r w:rsidR="00C64CF2" w:rsidRPr="00203F7C">
        <w:t xml:space="preserve">5.5, 5.7, Parts 6 and 7 </w:t>
      </w:r>
      <w:r w:rsidR="006F06C4" w:rsidRPr="00203F7C">
        <w:t xml:space="preserve">of the </w:t>
      </w:r>
      <w:r w:rsidR="006F06C4" w:rsidRPr="00DD2572">
        <w:rPr>
          <w:rStyle w:val="HyperlinkBodytextCustomColorRGB2303515"/>
        </w:rPr>
        <w:t>Assessment Procedures</w:t>
      </w:r>
      <w:r w:rsidR="006F06C4" w:rsidRPr="00203F7C">
        <w:t>.</w:t>
      </w:r>
    </w:p>
    <w:p w14:paraId="34D16AA5" w14:textId="58672D30" w:rsidR="00803B07" w:rsidRDefault="00803B07" w:rsidP="00BA1444">
      <w:pPr>
        <w:pStyle w:val="Clauselevelstyle"/>
        <w:numPr>
          <w:ilvl w:val="2"/>
          <w:numId w:val="23"/>
        </w:numPr>
      </w:pPr>
      <w:r>
        <w:t>if they have successfully completed the requirements of other units in the same teaching block</w:t>
      </w:r>
      <w:r w:rsidR="009C0367">
        <w:t>, explain why only the affected units were impacted</w:t>
      </w:r>
      <w:r>
        <w:t>; and</w:t>
      </w:r>
    </w:p>
    <w:p w14:paraId="60F51CF9" w14:textId="77777777" w:rsidR="00803B07" w:rsidRDefault="00803B07" w:rsidP="00BA1444">
      <w:pPr>
        <w:pStyle w:val="Clauselevelstyle"/>
        <w:numPr>
          <w:ilvl w:val="1"/>
          <w:numId w:val="23"/>
        </w:numPr>
      </w:pPr>
      <w:r>
        <w:t>include relevant supporting documents.</w:t>
      </w:r>
    </w:p>
    <w:p w14:paraId="36655EEA" w14:textId="77777777" w:rsidR="00803B07" w:rsidRDefault="00803B07" w:rsidP="00BA1444">
      <w:pPr>
        <w:pStyle w:val="Clauselevelstyle"/>
        <w:numPr>
          <w:ilvl w:val="0"/>
          <w:numId w:val="23"/>
        </w:numPr>
      </w:pPr>
      <w:r>
        <w:t>The administrative unit acknowledges receipt of an application within 3 working days.</w:t>
      </w:r>
    </w:p>
    <w:p w14:paraId="69F70468" w14:textId="77777777" w:rsidR="00803B07" w:rsidRDefault="00803B07" w:rsidP="006F06C4">
      <w:pPr>
        <w:pStyle w:val="Heading2"/>
      </w:pPr>
      <w:bookmarkStart w:id="28" w:name="_Toc239756680"/>
      <w:r>
        <w:t>Supporting documents and evidence</w:t>
      </w:r>
      <w:bookmarkEnd w:id="28"/>
      <w:r>
        <w:t xml:space="preserve"> </w:t>
      </w:r>
    </w:p>
    <w:p w14:paraId="4470FBF9" w14:textId="77777777" w:rsidR="00803B07" w:rsidRDefault="00803B07" w:rsidP="00BA1444">
      <w:pPr>
        <w:pStyle w:val="Clauselevelstyle"/>
        <w:numPr>
          <w:ilvl w:val="0"/>
          <w:numId w:val="24"/>
        </w:numPr>
      </w:pPr>
      <w:r>
        <w:t xml:space="preserve">Students must provide supporting documents which allow us to form a view of the circumstances independently of the student’s personal statements. </w:t>
      </w:r>
    </w:p>
    <w:p w14:paraId="3D7F5267" w14:textId="426DF6CE" w:rsidR="00803B07" w:rsidRDefault="00803B07" w:rsidP="007808A6">
      <w:pPr>
        <w:pStyle w:val="Notesforclauses"/>
      </w:pPr>
      <w:r w:rsidRPr="006F06C4">
        <w:rPr>
          <w:b/>
          <w:bCs/>
        </w:rPr>
        <w:t>Note</w:t>
      </w:r>
      <w:r w:rsidRPr="00C11B7C">
        <w:t>:</w:t>
      </w:r>
      <w:r w:rsidR="00DD2572">
        <w:tab/>
      </w:r>
      <w:r>
        <w:t xml:space="preserve">See </w:t>
      </w:r>
      <w:hyperlink w:anchor="clause3_1_4" w:history="1">
        <w:r w:rsidRPr="006A17F0">
          <w:rPr>
            <w:rStyle w:val="Hyperlink"/>
          </w:rPr>
          <w:t>clause 3.1(4)</w:t>
        </w:r>
      </w:hyperlink>
      <w:r w:rsidRPr="006A17F0">
        <w:t>.</w:t>
      </w:r>
    </w:p>
    <w:p w14:paraId="5889162E" w14:textId="77777777" w:rsidR="00803B07" w:rsidRDefault="00803B07" w:rsidP="00BA1444">
      <w:pPr>
        <w:pStyle w:val="Clauselevelstyle"/>
        <w:numPr>
          <w:ilvl w:val="0"/>
          <w:numId w:val="24"/>
        </w:numPr>
      </w:pPr>
      <w:r>
        <w:t>Supporting documents and other evidence must:</w:t>
      </w:r>
    </w:p>
    <w:p w14:paraId="1E24B79B" w14:textId="77777777" w:rsidR="00803B07" w:rsidRDefault="00803B07" w:rsidP="00BA1444">
      <w:pPr>
        <w:pStyle w:val="Clauselevelstyle"/>
        <w:numPr>
          <w:ilvl w:val="1"/>
          <w:numId w:val="24"/>
        </w:numPr>
      </w:pPr>
      <w:r>
        <w:t>be in English; and</w:t>
      </w:r>
    </w:p>
    <w:p w14:paraId="01A4876F" w14:textId="093D8121" w:rsidR="00803B07" w:rsidRDefault="00803B07" w:rsidP="00BA1444">
      <w:pPr>
        <w:pStyle w:val="Clauselevelstyle"/>
        <w:numPr>
          <w:ilvl w:val="1"/>
          <w:numId w:val="24"/>
        </w:numPr>
      </w:pPr>
      <w:r>
        <w:t xml:space="preserve">include contact details for individuals or organisations providing the documents, so that </w:t>
      </w:r>
      <w:r w:rsidR="009A4FFC">
        <w:t xml:space="preserve">we may obtain </w:t>
      </w:r>
      <w:r>
        <w:t>further information if needed.</w:t>
      </w:r>
    </w:p>
    <w:p w14:paraId="1FEC63CD" w14:textId="11E56DAA" w:rsidR="00803B07" w:rsidRDefault="0094303E" w:rsidP="00BA1444">
      <w:pPr>
        <w:pStyle w:val="Clauselevelstyle"/>
        <w:numPr>
          <w:ilvl w:val="0"/>
          <w:numId w:val="24"/>
        </w:numPr>
      </w:pPr>
      <w:r>
        <w:t>D</w:t>
      </w:r>
      <w:r w:rsidR="00803B07">
        <w:t>igital copies</w:t>
      </w:r>
      <w:r w:rsidR="001613E1">
        <w:t>,</w:t>
      </w:r>
      <w:r w:rsidR="00803B07">
        <w:t xml:space="preserve"> provided in place of original documents, must be certified by a</w:t>
      </w:r>
      <w:r w:rsidR="001613E1">
        <w:t>n appropriately authorised</w:t>
      </w:r>
      <w:r w:rsidR="00803B07">
        <w:t xml:space="preserve"> person in the relevant jurisdiction.</w:t>
      </w:r>
    </w:p>
    <w:p w14:paraId="4ABD64F9" w14:textId="049233E5" w:rsidR="00803B07" w:rsidRDefault="00803B07" w:rsidP="00BA1444">
      <w:pPr>
        <w:pStyle w:val="Clauselevelstyle"/>
        <w:numPr>
          <w:ilvl w:val="0"/>
          <w:numId w:val="24"/>
        </w:numPr>
      </w:pPr>
      <w:bookmarkStart w:id="29" w:name="clause3_4_4"/>
      <w:bookmarkEnd w:id="29"/>
      <w:r>
        <w:t xml:space="preserve">If </w:t>
      </w:r>
      <w:r w:rsidR="00F547AF">
        <w:t xml:space="preserve">a </w:t>
      </w:r>
      <w:r>
        <w:t>student relies on a worsening of circumstances for which they have already received special consideration or arrangements, they must provide evidence of the worsening.</w:t>
      </w:r>
    </w:p>
    <w:p w14:paraId="5ED77DF5" w14:textId="29ACC868" w:rsidR="00803B07" w:rsidRDefault="00AD5314" w:rsidP="00BA1444">
      <w:pPr>
        <w:pStyle w:val="Clauselevelstyle"/>
        <w:numPr>
          <w:ilvl w:val="1"/>
          <w:numId w:val="24"/>
        </w:numPr>
      </w:pPr>
      <w:r>
        <w:t>T</w:t>
      </w:r>
      <w:r w:rsidR="00803B07">
        <w:t xml:space="preserve">his evidence must show how the </w:t>
      </w:r>
      <w:r w:rsidR="002005AD">
        <w:t xml:space="preserve">relevant </w:t>
      </w:r>
      <w:r w:rsidR="00803B07">
        <w:t>circumstances have become worse after the census date.</w:t>
      </w:r>
    </w:p>
    <w:p w14:paraId="0C080BE7" w14:textId="77777777" w:rsidR="00803B07" w:rsidRDefault="00803B07" w:rsidP="006F06C4">
      <w:pPr>
        <w:pStyle w:val="Heading2"/>
      </w:pPr>
      <w:bookmarkStart w:id="30" w:name="_Toc239756681"/>
      <w:r>
        <w:t>Application decisions and outcomes</w:t>
      </w:r>
      <w:bookmarkEnd w:id="30"/>
    </w:p>
    <w:p w14:paraId="2BBD65FA" w14:textId="77777777" w:rsidR="00803B07" w:rsidRDefault="00803B07" w:rsidP="00BA1444">
      <w:pPr>
        <w:pStyle w:val="Clauselevelstyle"/>
        <w:numPr>
          <w:ilvl w:val="0"/>
          <w:numId w:val="25"/>
        </w:numPr>
      </w:pPr>
      <w:r>
        <w:t>The administrative unit aims to inform a student of the outcome of their application within 20 working days of receiving it.</w:t>
      </w:r>
    </w:p>
    <w:p w14:paraId="1BFDDF1F" w14:textId="649119B7" w:rsidR="00803B07" w:rsidRDefault="0032477B" w:rsidP="00BA1444">
      <w:pPr>
        <w:pStyle w:val="Clauselevelstyle"/>
        <w:numPr>
          <w:ilvl w:val="1"/>
          <w:numId w:val="25"/>
        </w:numPr>
      </w:pPr>
      <w:r>
        <w:t>I</w:t>
      </w:r>
      <w:r w:rsidR="00803B07">
        <w:t>f this not possible, the unit informs the student in writing and provides a timeframe for the decision.</w:t>
      </w:r>
    </w:p>
    <w:p w14:paraId="75655DAF" w14:textId="470A2CE8" w:rsidR="00803B07" w:rsidRDefault="00803B07" w:rsidP="00BA1444">
      <w:pPr>
        <w:pStyle w:val="Clauselevelstyle"/>
        <w:numPr>
          <w:ilvl w:val="0"/>
          <w:numId w:val="25"/>
        </w:numPr>
      </w:pPr>
      <w:r>
        <w:lastRenderedPageBreak/>
        <w:t xml:space="preserve">If the administrative unit declines an application submitted after the deadlines in </w:t>
      </w:r>
      <w:hyperlink w:anchor="clause3_1_1" w:history="1">
        <w:r w:rsidRPr="006A17F0">
          <w:rPr>
            <w:rStyle w:val="Hyperlink"/>
            <w:i w:val="0"/>
            <w:iCs w:val="0"/>
          </w:rPr>
          <w:t>clause 3.1(1)</w:t>
        </w:r>
      </w:hyperlink>
      <w:r>
        <w:t>, the unit:</w:t>
      </w:r>
    </w:p>
    <w:p w14:paraId="0AA78790" w14:textId="77777777" w:rsidR="00803B07" w:rsidRDefault="00803B07" w:rsidP="00BA1444">
      <w:pPr>
        <w:pStyle w:val="Clauselevelstyle"/>
        <w:numPr>
          <w:ilvl w:val="1"/>
          <w:numId w:val="25"/>
        </w:numPr>
      </w:pPr>
      <w:r>
        <w:t>aims to inform the student within 5 working days of receiving the application;</w:t>
      </w:r>
    </w:p>
    <w:p w14:paraId="58085A34" w14:textId="2D947CD0" w:rsidR="00803B07" w:rsidRDefault="00803B07" w:rsidP="00BA1444">
      <w:pPr>
        <w:pStyle w:val="Clauselevelstyle"/>
        <w:numPr>
          <w:ilvl w:val="1"/>
          <w:numId w:val="25"/>
        </w:numPr>
      </w:pPr>
      <w:r>
        <w:t xml:space="preserve">is not required to assess </w:t>
      </w:r>
      <w:r w:rsidR="009C0367">
        <w:t>the</w:t>
      </w:r>
      <w:r>
        <w:t xml:space="preserve"> application; and</w:t>
      </w:r>
    </w:p>
    <w:p w14:paraId="53797440" w14:textId="77777777" w:rsidR="00803B07" w:rsidRDefault="00803B07" w:rsidP="00BA1444">
      <w:pPr>
        <w:pStyle w:val="Clauselevelstyle"/>
        <w:numPr>
          <w:ilvl w:val="1"/>
          <w:numId w:val="25"/>
        </w:numPr>
      </w:pPr>
      <w:r>
        <w:t>must inform the student how to apply for review of the decision.</w:t>
      </w:r>
    </w:p>
    <w:p w14:paraId="756DA2A6" w14:textId="3A3D5A96" w:rsidR="00803B07" w:rsidRDefault="00803B07" w:rsidP="00412D72">
      <w:pPr>
        <w:pStyle w:val="Notesforclauses"/>
      </w:pPr>
      <w:r w:rsidRPr="00412D72">
        <w:rPr>
          <w:b/>
          <w:bCs/>
        </w:rPr>
        <w:t>Note</w:t>
      </w:r>
      <w:r w:rsidRPr="00C11B7C">
        <w:t>:</w:t>
      </w:r>
      <w:r w:rsidR="00412D72">
        <w:tab/>
      </w:r>
      <w:r>
        <w:t xml:space="preserve">See </w:t>
      </w:r>
      <w:hyperlink w:anchor="clause3_6" w:history="1">
        <w:r w:rsidRPr="006A17F0">
          <w:rPr>
            <w:rStyle w:val="Hyperlink"/>
            <w:i w:val="0"/>
            <w:iCs/>
          </w:rPr>
          <w:t>clause 3.6</w:t>
        </w:r>
      </w:hyperlink>
      <w:r w:rsidRPr="006A17F0">
        <w:rPr>
          <w:i/>
          <w:iCs/>
        </w:rPr>
        <w:t>.</w:t>
      </w:r>
    </w:p>
    <w:p w14:paraId="0A05AD9F" w14:textId="77777777" w:rsidR="00803B07" w:rsidRDefault="00803B07" w:rsidP="00BA1444">
      <w:pPr>
        <w:pStyle w:val="Clauselevelstyle"/>
        <w:numPr>
          <w:ilvl w:val="0"/>
          <w:numId w:val="25"/>
        </w:numPr>
      </w:pPr>
      <w:bookmarkStart w:id="31" w:name="clause3_5_3"/>
      <w:bookmarkEnd w:id="31"/>
      <w:r>
        <w:t>In assessing an application, the administrative unit may:</w:t>
      </w:r>
    </w:p>
    <w:p w14:paraId="16E27538" w14:textId="77777777" w:rsidR="00803B07" w:rsidRDefault="00803B07" w:rsidP="00BA1444">
      <w:pPr>
        <w:pStyle w:val="Clauselevelstyle"/>
        <w:numPr>
          <w:ilvl w:val="1"/>
          <w:numId w:val="25"/>
        </w:numPr>
      </w:pPr>
      <w:r>
        <w:t>make the decision based only on the statements made in, and supporting documents provided with, the application;</w:t>
      </w:r>
    </w:p>
    <w:p w14:paraId="08B7B1A0" w14:textId="38954A92" w:rsidR="00803B07" w:rsidRDefault="00803B07" w:rsidP="00BA1444">
      <w:pPr>
        <w:pStyle w:val="Clauselevelstyle"/>
        <w:numPr>
          <w:ilvl w:val="1"/>
          <w:numId w:val="25"/>
        </w:numPr>
      </w:pPr>
      <w:r>
        <w:t>request further supporting documents from the student;</w:t>
      </w:r>
    </w:p>
    <w:p w14:paraId="0A25F728" w14:textId="348510A7" w:rsidR="00803B07" w:rsidRDefault="00803B07" w:rsidP="00BA1444">
      <w:pPr>
        <w:pStyle w:val="Clauselevelstyle"/>
        <w:numPr>
          <w:ilvl w:val="1"/>
          <w:numId w:val="25"/>
        </w:numPr>
      </w:pPr>
      <w:r>
        <w:t xml:space="preserve">seek further information on </w:t>
      </w:r>
      <w:r w:rsidR="00387D75">
        <w:t>their</w:t>
      </w:r>
      <w:r>
        <w:t xml:space="preserve"> progress, including from:</w:t>
      </w:r>
    </w:p>
    <w:p w14:paraId="6D877D90" w14:textId="77777777" w:rsidR="00803B07" w:rsidRDefault="00803B07" w:rsidP="00BA1444">
      <w:pPr>
        <w:pStyle w:val="Clauselevelstyle"/>
        <w:numPr>
          <w:ilvl w:val="2"/>
          <w:numId w:val="25"/>
        </w:numPr>
      </w:pPr>
      <w:r>
        <w:t>unit of study coordinators or other teaching staff;</w:t>
      </w:r>
    </w:p>
    <w:p w14:paraId="01E8FAD2" w14:textId="77777777" w:rsidR="00803B07" w:rsidRDefault="00803B07" w:rsidP="00BA1444">
      <w:pPr>
        <w:pStyle w:val="Clauselevelstyle"/>
        <w:numPr>
          <w:ilvl w:val="2"/>
          <w:numId w:val="25"/>
        </w:numPr>
      </w:pPr>
      <w:r>
        <w:t>program directors;</w:t>
      </w:r>
    </w:p>
    <w:p w14:paraId="61EB075B" w14:textId="00411ED8" w:rsidR="00803B07" w:rsidRDefault="009C0367" w:rsidP="00BA1444">
      <w:pPr>
        <w:pStyle w:val="Clauselevelstyle"/>
        <w:numPr>
          <w:ilvl w:val="2"/>
          <w:numId w:val="25"/>
        </w:numPr>
      </w:pPr>
      <w:r>
        <w:t>A</w:t>
      </w:r>
      <w:r w:rsidR="00803B07">
        <w:t xml:space="preserve">ssociate </w:t>
      </w:r>
      <w:r>
        <w:t>D</w:t>
      </w:r>
      <w:r w:rsidR="00803B07">
        <w:t>eans; or</w:t>
      </w:r>
    </w:p>
    <w:p w14:paraId="10860954" w14:textId="77777777" w:rsidR="00803B07" w:rsidRDefault="00803B07" w:rsidP="00BA1444">
      <w:pPr>
        <w:pStyle w:val="Clauselevelstyle"/>
        <w:numPr>
          <w:ilvl w:val="2"/>
          <w:numId w:val="25"/>
        </w:numPr>
      </w:pPr>
      <w:r>
        <w:t>academic or professional staff from the affected unit;</w:t>
      </w:r>
    </w:p>
    <w:p w14:paraId="012088C7" w14:textId="77777777" w:rsidR="00803B07" w:rsidRDefault="00803B07" w:rsidP="00BA1444">
      <w:pPr>
        <w:pStyle w:val="Clauselevelstyle"/>
        <w:numPr>
          <w:ilvl w:val="1"/>
          <w:numId w:val="25"/>
        </w:numPr>
      </w:pPr>
      <w:r>
        <w:t>seek further information or advice from an individual or organisations who have provided supporting documents;</w:t>
      </w:r>
    </w:p>
    <w:p w14:paraId="582BE2AE" w14:textId="4E29DAA4" w:rsidR="00803B07" w:rsidRDefault="00803B07" w:rsidP="00BA1444">
      <w:pPr>
        <w:pStyle w:val="Clauselevelstyle"/>
        <w:numPr>
          <w:ilvl w:val="1"/>
          <w:numId w:val="25"/>
        </w:numPr>
      </w:pPr>
      <w:r>
        <w:t xml:space="preserve">review the student’s prior applications for: </w:t>
      </w:r>
    </w:p>
    <w:p w14:paraId="26A40362" w14:textId="77777777" w:rsidR="00803B07" w:rsidRDefault="00803B07" w:rsidP="00BA1444">
      <w:pPr>
        <w:pStyle w:val="Clauselevelstyle"/>
        <w:numPr>
          <w:ilvl w:val="2"/>
          <w:numId w:val="25"/>
        </w:numPr>
      </w:pPr>
      <w:r>
        <w:t>special consideration;</w:t>
      </w:r>
    </w:p>
    <w:p w14:paraId="7D228131" w14:textId="77777777" w:rsidR="00803B07" w:rsidRDefault="00803B07" w:rsidP="00BA1444">
      <w:pPr>
        <w:pStyle w:val="Clauselevelstyle"/>
        <w:numPr>
          <w:ilvl w:val="2"/>
          <w:numId w:val="25"/>
        </w:numPr>
      </w:pPr>
      <w:r>
        <w:t>special arrangements; or</w:t>
      </w:r>
    </w:p>
    <w:p w14:paraId="2FC336A7" w14:textId="77777777" w:rsidR="00803B07" w:rsidRDefault="00803B07" w:rsidP="00BA1444">
      <w:pPr>
        <w:pStyle w:val="Clauselevelstyle"/>
        <w:numPr>
          <w:ilvl w:val="2"/>
          <w:numId w:val="25"/>
        </w:numPr>
      </w:pPr>
      <w:r>
        <w:t xml:space="preserve">late discontinuation under special circumstances. </w:t>
      </w:r>
    </w:p>
    <w:p w14:paraId="6F147643" w14:textId="4B8FCC3C" w:rsidR="00803B07" w:rsidRDefault="00803B07" w:rsidP="009C0367">
      <w:pPr>
        <w:pStyle w:val="NotesforL1subclause"/>
      </w:pPr>
      <w:r w:rsidRPr="006F06C4">
        <w:rPr>
          <w:b/>
          <w:bCs/>
        </w:rPr>
        <w:t>Note</w:t>
      </w:r>
      <w:r w:rsidRPr="00C11B7C">
        <w:t>:</w:t>
      </w:r>
      <w:r w:rsidRPr="006F06C4">
        <w:rPr>
          <w:b/>
          <w:bCs/>
        </w:rPr>
        <w:tab/>
      </w:r>
      <w:r>
        <w:t xml:space="preserve">This includes reviewing any supporting </w:t>
      </w:r>
      <w:r w:rsidR="006F06C4">
        <w:t>documents</w:t>
      </w:r>
      <w:r>
        <w:t xml:space="preserve"> or other evidence.</w:t>
      </w:r>
    </w:p>
    <w:p w14:paraId="7CE467ED" w14:textId="103A0E10" w:rsidR="009C0367" w:rsidRDefault="00803B07" w:rsidP="00BA1444">
      <w:pPr>
        <w:pStyle w:val="Clauselevelstyle"/>
        <w:numPr>
          <w:ilvl w:val="0"/>
          <w:numId w:val="25"/>
        </w:numPr>
      </w:pPr>
      <w:r>
        <w:t xml:space="preserve">If the administrative unit requests further information, </w:t>
      </w:r>
      <w:r w:rsidR="009C0367">
        <w:t xml:space="preserve">the student </w:t>
      </w:r>
      <w:r>
        <w:t>must provide</w:t>
      </w:r>
      <w:r w:rsidR="009C0367">
        <w:t xml:space="preserve"> it</w:t>
      </w:r>
      <w:r>
        <w:t xml:space="preserve"> within 10 working days. </w:t>
      </w:r>
    </w:p>
    <w:p w14:paraId="7F09E11F" w14:textId="1E3A4638" w:rsidR="00803B07" w:rsidRDefault="009C0367" w:rsidP="009C0367">
      <w:pPr>
        <w:pStyle w:val="Clauselevelstyle"/>
        <w:numPr>
          <w:ilvl w:val="1"/>
          <w:numId w:val="25"/>
        </w:numPr>
      </w:pPr>
      <w:r>
        <w:t>The administrative unit</w:t>
      </w:r>
      <w:r w:rsidR="00803B07">
        <w:t xml:space="preserve"> may, in its discretion, agree to longer periods.</w:t>
      </w:r>
    </w:p>
    <w:p w14:paraId="390E5AF9" w14:textId="77777777" w:rsidR="00803B07" w:rsidRDefault="00803B07" w:rsidP="00BA1444">
      <w:pPr>
        <w:pStyle w:val="Clauselevelstyle"/>
        <w:numPr>
          <w:ilvl w:val="0"/>
          <w:numId w:val="25"/>
        </w:numPr>
      </w:pPr>
      <w:bookmarkStart w:id="32" w:name="clause3_5_5"/>
      <w:bookmarkEnd w:id="32"/>
      <w:r>
        <w:t>If the administrative unit is satisfied that special circumstances have occurred, it:</w:t>
      </w:r>
    </w:p>
    <w:p w14:paraId="76C4CDE8" w14:textId="77777777" w:rsidR="00803B07" w:rsidRDefault="00803B07" w:rsidP="00BA1444">
      <w:pPr>
        <w:pStyle w:val="Clauselevelstyle"/>
        <w:numPr>
          <w:ilvl w:val="1"/>
          <w:numId w:val="25"/>
        </w:numPr>
      </w:pPr>
      <w:r>
        <w:t xml:space="preserve">informs the student of the decision in writing; </w:t>
      </w:r>
    </w:p>
    <w:p w14:paraId="771C3A1C" w14:textId="7289E137" w:rsidR="00803B07" w:rsidRDefault="00803B07" w:rsidP="00BA1444">
      <w:pPr>
        <w:pStyle w:val="Clauselevelstyle"/>
        <w:numPr>
          <w:ilvl w:val="1"/>
          <w:numId w:val="25"/>
        </w:numPr>
      </w:pPr>
      <w:bookmarkStart w:id="33" w:name="clause3_5_5_b"/>
      <w:bookmarkEnd w:id="33"/>
      <w:r>
        <w:t xml:space="preserve">applies the relevant outcomes set out in </w:t>
      </w:r>
      <w:hyperlink w:anchor="clause3_1_7" w:history="1">
        <w:r w:rsidRPr="009052DF">
          <w:rPr>
            <w:rStyle w:val="Hyperlink"/>
            <w:i w:val="0"/>
            <w:iCs w:val="0"/>
          </w:rPr>
          <w:t>clause 3.1(7)</w:t>
        </w:r>
      </w:hyperlink>
      <w:r>
        <w:t>; and</w:t>
      </w:r>
    </w:p>
    <w:p w14:paraId="10EE35B1" w14:textId="3CA493FB" w:rsidR="00803B07" w:rsidRDefault="00803B07" w:rsidP="00BA1444">
      <w:pPr>
        <w:pStyle w:val="Clauselevelstyle"/>
        <w:numPr>
          <w:ilvl w:val="1"/>
          <w:numId w:val="25"/>
        </w:numPr>
      </w:pPr>
      <w:r>
        <w:t>informs the unit of study coordinator and the Associate Dean.</w:t>
      </w:r>
    </w:p>
    <w:p w14:paraId="1D8E81F9" w14:textId="77777777" w:rsidR="00803B07" w:rsidRDefault="00803B07" w:rsidP="00BA1444">
      <w:pPr>
        <w:pStyle w:val="Clauselevelstyle"/>
        <w:numPr>
          <w:ilvl w:val="0"/>
          <w:numId w:val="25"/>
        </w:numPr>
      </w:pPr>
      <w:r>
        <w:t>If the administrative unit is not satisfied that special circumstances have occurred, it:</w:t>
      </w:r>
    </w:p>
    <w:p w14:paraId="7F1CE98C" w14:textId="77777777" w:rsidR="00803B07" w:rsidRDefault="00803B07" w:rsidP="00BA1444">
      <w:pPr>
        <w:pStyle w:val="Clauselevelstyle"/>
        <w:numPr>
          <w:ilvl w:val="1"/>
          <w:numId w:val="25"/>
        </w:numPr>
      </w:pPr>
      <w:r>
        <w:t>informs the student of the decision in writing;</w:t>
      </w:r>
    </w:p>
    <w:p w14:paraId="133893A0" w14:textId="77777777" w:rsidR="00803B07" w:rsidRDefault="00803B07" w:rsidP="00BA1444">
      <w:pPr>
        <w:pStyle w:val="Clauselevelstyle"/>
        <w:numPr>
          <w:ilvl w:val="1"/>
          <w:numId w:val="25"/>
        </w:numPr>
      </w:pPr>
      <w:r>
        <w:t xml:space="preserve">provides reasons; </w:t>
      </w:r>
    </w:p>
    <w:p w14:paraId="7C842D06" w14:textId="6A30AD79" w:rsidR="00803B07" w:rsidRDefault="00803B07" w:rsidP="009C0367">
      <w:pPr>
        <w:pStyle w:val="NotesforL1subclause"/>
      </w:pPr>
      <w:r w:rsidRPr="006F06C4">
        <w:rPr>
          <w:b/>
          <w:bCs/>
        </w:rPr>
        <w:t>Note</w:t>
      </w:r>
      <w:r w:rsidRPr="00C11B7C">
        <w:t>:</w:t>
      </w:r>
      <w:r>
        <w:t xml:space="preserve"> </w:t>
      </w:r>
      <w:r>
        <w:tab/>
      </w:r>
      <w:r w:rsidR="006F06C4" w:rsidRPr="00AB4123">
        <w:t xml:space="preserve">See clauses </w:t>
      </w:r>
      <w:hyperlink w:anchor="clause3_1_5" w:history="1">
        <w:r w:rsidR="006F06C4" w:rsidRPr="006A0DD4">
          <w:rPr>
            <w:rStyle w:val="Hyperlink"/>
            <w:i w:val="0"/>
            <w:iCs/>
          </w:rPr>
          <w:t>3.1(</w:t>
        </w:r>
        <w:r w:rsidR="00562B74" w:rsidRPr="006A0DD4">
          <w:rPr>
            <w:rStyle w:val="Hyperlink"/>
            <w:i w:val="0"/>
            <w:iCs/>
          </w:rPr>
          <w:t>5</w:t>
        </w:r>
        <w:r w:rsidR="006F06C4" w:rsidRPr="006A0DD4">
          <w:rPr>
            <w:rStyle w:val="Hyperlink"/>
            <w:i w:val="0"/>
            <w:iCs/>
          </w:rPr>
          <w:t>)</w:t>
        </w:r>
      </w:hyperlink>
      <w:r w:rsidR="00AB4123" w:rsidRPr="00AB4123">
        <w:t xml:space="preserve">, </w:t>
      </w:r>
      <w:hyperlink w:anchor="clause3_4_4" w:history="1">
        <w:r w:rsidR="006F06C4" w:rsidRPr="00D97E0D">
          <w:rPr>
            <w:rStyle w:val="Hyperlink"/>
            <w:i w:val="0"/>
            <w:iCs/>
          </w:rPr>
          <w:t>3.4(4)</w:t>
        </w:r>
      </w:hyperlink>
      <w:r w:rsidR="00D97E0D">
        <w:t xml:space="preserve">, </w:t>
      </w:r>
      <w:hyperlink w:anchor="clause3_5_3" w:history="1">
        <w:r w:rsidR="006F06C4" w:rsidRPr="00D97E0D">
          <w:rPr>
            <w:rStyle w:val="Hyperlink"/>
            <w:i w:val="0"/>
            <w:iCs/>
          </w:rPr>
          <w:t>3.5(3)</w:t>
        </w:r>
      </w:hyperlink>
      <w:r w:rsidR="00D97E0D" w:rsidRPr="00D97E0D">
        <w:rPr>
          <w:i/>
          <w:iCs/>
        </w:rPr>
        <w:t xml:space="preserve"> </w:t>
      </w:r>
      <w:r w:rsidR="00D97E0D">
        <w:t>and</w:t>
      </w:r>
      <w:r w:rsidR="00D97E0D" w:rsidRPr="00D97E0D">
        <w:t xml:space="preserve"> </w:t>
      </w:r>
      <w:hyperlink w:anchor="clause3_5_5_b" w:history="1">
        <w:r w:rsidR="00D97E0D" w:rsidRPr="00D97E0D">
          <w:rPr>
            <w:rStyle w:val="Hyperlink"/>
            <w:i w:val="0"/>
            <w:iCs/>
          </w:rPr>
          <w:t>3.5(5)(b)</w:t>
        </w:r>
      </w:hyperlink>
      <w:r w:rsidR="006F06C4" w:rsidRPr="00D97E0D">
        <w:rPr>
          <w:i/>
          <w:iCs/>
        </w:rPr>
        <w:t>.</w:t>
      </w:r>
    </w:p>
    <w:p w14:paraId="75C03F74" w14:textId="10CDE286" w:rsidR="00803B07" w:rsidRDefault="00803B07" w:rsidP="00BA1444">
      <w:pPr>
        <w:pStyle w:val="Clauselevelstyle"/>
        <w:numPr>
          <w:ilvl w:val="1"/>
          <w:numId w:val="25"/>
        </w:numPr>
      </w:pPr>
      <w:r>
        <w:t>informs the student how to apply for review of the decision; and</w:t>
      </w:r>
    </w:p>
    <w:p w14:paraId="6B4F4424" w14:textId="63C97293" w:rsidR="00803B07" w:rsidRDefault="00803B07" w:rsidP="009C0367">
      <w:pPr>
        <w:pStyle w:val="NotesforL1subclause"/>
      </w:pPr>
      <w:r w:rsidRPr="00C11B7C">
        <w:rPr>
          <w:b/>
          <w:bCs/>
        </w:rPr>
        <w:lastRenderedPageBreak/>
        <w:t>Note</w:t>
      </w:r>
      <w:r>
        <w:t>:</w:t>
      </w:r>
      <w:r w:rsidR="00C543C7">
        <w:tab/>
      </w:r>
      <w:r>
        <w:t xml:space="preserve">See </w:t>
      </w:r>
      <w:hyperlink w:anchor="clause3_6" w:history="1">
        <w:r w:rsidRPr="00B76B35">
          <w:rPr>
            <w:rStyle w:val="Hyperlink"/>
            <w:i w:val="0"/>
            <w:iCs/>
          </w:rPr>
          <w:t>clause 3.6</w:t>
        </w:r>
      </w:hyperlink>
      <w:r>
        <w:t xml:space="preserve"> of these Procedures.</w:t>
      </w:r>
    </w:p>
    <w:p w14:paraId="5AF614C9" w14:textId="4577D618" w:rsidR="00803B07" w:rsidRDefault="00803B07" w:rsidP="00BA1444">
      <w:pPr>
        <w:pStyle w:val="Clauselevelstyle"/>
        <w:numPr>
          <w:ilvl w:val="1"/>
          <w:numId w:val="25"/>
        </w:numPr>
      </w:pPr>
      <w:r>
        <w:t>informs the unit of study coordinator and the Associate Dean.</w:t>
      </w:r>
    </w:p>
    <w:p w14:paraId="2D8838AA" w14:textId="77777777" w:rsidR="00803B07" w:rsidRDefault="00803B07" w:rsidP="006F06C4">
      <w:pPr>
        <w:pStyle w:val="Heading2"/>
      </w:pPr>
      <w:bookmarkStart w:id="34" w:name="clause3_6"/>
      <w:bookmarkStart w:id="35" w:name="_Toc239756682"/>
      <w:bookmarkEnd w:id="34"/>
      <w:r>
        <w:t>Applying for a review</w:t>
      </w:r>
      <w:bookmarkEnd w:id="35"/>
    </w:p>
    <w:p w14:paraId="7C454B21" w14:textId="0C7C0DE3" w:rsidR="00803B07" w:rsidRDefault="00FD3645" w:rsidP="00BA1444">
      <w:pPr>
        <w:pStyle w:val="Clauselevelstyle"/>
        <w:numPr>
          <w:ilvl w:val="0"/>
          <w:numId w:val="26"/>
        </w:numPr>
      </w:pPr>
      <w:r>
        <w:t xml:space="preserve">Students must apply for a </w:t>
      </w:r>
      <w:r w:rsidR="00803B07">
        <w:t>review:</w:t>
      </w:r>
    </w:p>
    <w:p w14:paraId="096023B5" w14:textId="010A96F3" w:rsidR="00803B07" w:rsidRDefault="00803B07" w:rsidP="00BA1444">
      <w:pPr>
        <w:pStyle w:val="Clauselevelstyle"/>
        <w:numPr>
          <w:ilvl w:val="1"/>
          <w:numId w:val="26"/>
        </w:numPr>
      </w:pPr>
      <w:r>
        <w:t>within 20 working days of the date on which the</w:t>
      </w:r>
      <w:r w:rsidR="00FD3645">
        <w:t>y</w:t>
      </w:r>
      <w:r>
        <w:t xml:space="preserve"> receive</w:t>
      </w:r>
      <w:r w:rsidR="00FD3645">
        <w:t>d</w:t>
      </w:r>
      <w:r>
        <w:t xml:space="preserve"> written notice of the decision; and</w:t>
      </w:r>
    </w:p>
    <w:p w14:paraId="48468DD3" w14:textId="2ADE340B" w:rsidR="00803B07" w:rsidRDefault="00FD3645" w:rsidP="00BA1444">
      <w:pPr>
        <w:pStyle w:val="Clauselevelstyle"/>
        <w:numPr>
          <w:ilvl w:val="1"/>
          <w:numId w:val="26"/>
        </w:numPr>
      </w:pPr>
      <w:r>
        <w:t xml:space="preserve">using </w:t>
      </w:r>
      <w:r w:rsidR="00803B07">
        <w:t xml:space="preserve">the required online </w:t>
      </w:r>
      <w:r w:rsidR="006F06C4">
        <w:t>form.</w:t>
      </w:r>
    </w:p>
    <w:p w14:paraId="55BBC4E6" w14:textId="52B45D91" w:rsidR="00803B07" w:rsidRDefault="003A6AFA" w:rsidP="00BA1444">
      <w:pPr>
        <w:pStyle w:val="Clauselevelstyle"/>
        <w:numPr>
          <w:ilvl w:val="0"/>
          <w:numId w:val="26"/>
        </w:numPr>
      </w:pPr>
      <w:r>
        <w:t>We will not consider a</w:t>
      </w:r>
      <w:r w:rsidR="00803B07">
        <w:t>pplications submitted by other means unless serious extenuating circumstances make it impractical to use the required form.</w:t>
      </w:r>
    </w:p>
    <w:p w14:paraId="1F7D7EF4" w14:textId="6C767650" w:rsidR="00803B07" w:rsidRDefault="00CA0736" w:rsidP="00BA1444">
      <w:pPr>
        <w:pStyle w:val="Clauselevelstyle"/>
        <w:numPr>
          <w:ilvl w:val="1"/>
          <w:numId w:val="26"/>
        </w:numPr>
      </w:pPr>
      <w:r>
        <w:t>T</w:t>
      </w:r>
      <w:r w:rsidR="00803B07">
        <w:t>he review decision-maker decides if serious extenuating circumstances exist.</w:t>
      </w:r>
    </w:p>
    <w:p w14:paraId="602A6545" w14:textId="77777777" w:rsidR="00FD3645" w:rsidRDefault="00803B07" w:rsidP="00BA1444">
      <w:pPr>
        <w:pStyle w:val="Clauselevelstyle"/>
        <w:numPr>
          <w:ilvl w:val="0"/>
          <w:numId w:val="26"/>
        </w:numPr>
      </w:pPr>
      <w:r>
        <w:t xml:space="preserve">A student may request an extension of time to apply for review. </w:t>
      </w:r>
    </w:p>
    <w:p w14:paraId="2C7C107D" w14:textId="64A31A07" w:rsidR="00803B07" w:rsidRDefault="00803B07" w:rsidP="00FD3645">
      <w:pPr>
        <w:pStyle w:val="Clauselevelstyle"/>
        <w:numPr>
          <w:ilvl w:val="1"/>
          <w:numId w:val="26"/>
        </w:numPr>
      </w:pPr>
      <w:r>
        <w:t>The review decision-maker decides this request, in their absolute discretion.</w:t>
      </w:r>
    </w:p>
    <w:p w14:paraId="2E914794" w14:textId="17A5D7D2" w:rsidR="00803B07" w:rsidRDefault="00803B07" w:rsidP="00BA1444">
      <w:pPr>
        <w:pStyle w:val="Clauselevelstyle"/>
        <w:numPr>
          <w:ilvl w:val="0"/>
          <w:numId w:val="26"/>
        </w:numPr>
      </w:pPr>
      <w:r>
        <w:t xml:space="preserve">Students may </w:t>
      </w:r>
      <w:r w:rsidR="00FD3645">
        <w:t xml:space="preserve">base their application for </w:t>
      </w:r>
      <w:r>
        <w:t>review based on any of:</w:t>
      </w:r>
    </w:p>
    <w:p w14:paraId="1673CD23" w14:textId="77777777" w:rsidR="00803B07" w:rsidRDefault="00803B07" w:rsidP="00BA1444">
      <w:pPr>
        <w:pStyle w:val="Clauselevelstyle"/>
        <w:numPr>
          <w:ilvl w:val="1"/>
          <w:numId w:val="26"/>
        </w:numPr>
      </w:pPr>
      <w:r>
        <w:t>the merits of the decision;</w:t>
      </w:r>
    </w:p>
    <w:p w14:paraId="73917F6B" w14:textId="77777777" w:rsidR="00803B07" w:rsidRDefault="00803B07" w:rsidP="00FD3645">
      <w:pPr>
        <w:pStyle w:val="Clauselevelstyle"/>
        <w:keepNext/>
        <w:numPr>
          <w:ilvl w:val="1"/>
          <w:numId w:val="26"/>
        </w:numPr>
      </w:pPr>
      <w:r>
        <w:t xml:space="preserve">a material mistake as to the facts; or </w:t>
      </w:r>
    </w:p>
    <w:p w14:paraId="2FD2258E" w14:textId="2C291061" w:rsidR="00803B07" w:rsidRDefault="00803B07" w:rsidP="00BF7CB7">
      <w:pPr>
        <w:pStyle w:val="NotesforL1subclause"/>
      </w:pPr>
      <w:r w:rsidRPr="006F06C4">
        <w:rPr>
          <w:b/>
          <w:bCs/>
        </w:rPr>
        <w:t>Note</w:t>
      </w:r>
      <w:r w:rsidRPr="00C11B7C">
        <w:t>:</w:t>
      </w:r>
      <w:r w:rsidRPr="006F06C4">
        <w:rPr>
          <w:b/>
          <w:bCs/>
        </w:rPr>
        <w:tab/>
      </w:r>
      <w:r>
        <w:t xml:space="preserve"> See clauses </w:t>
      </w:r>
      <w:hyperlink w:anchor="clause3_1_4" w:history="1">
        <w:r w:rsidRPr="00B76B35">
          <w:rPr>
            <w:rStyle w:val="Hyperlink"/>
            <w:i w:val="0"/>
            <w:iCs/>
          </w:rPr>
          <w:t>3.1(4)</w:t>
        </w:r>
      </w:hyperlink>
      <w:r w:rsidR="00526BC4">
        <w:t>,</w:t>
      </w:r>
      <w:r>
        <w:t xml:space="preserve"> </w:t>
      </w:r>
      <w:hyperlink w:anchor="clause3_1_5" w:history="1">
        <w:r w:rsidRPr="00B76B35">
          <w:rPr>
            <w:rStyle w:val="Hyperlink"/>
            <w:i w:val="0"/>
            <w:iCs/>
          </w:rPr>
          <w:t>3.1(5)</w:t>
        </w:r>
      </w:hyperlink>
      <w:r>
        <w:t xml:space="preserve"> and </w:t>
      </w:r>
      <w:hyperlink w:anchor="clause3_3_5" w:history="1">
        <w:r w:rsidRPr="00B76B35">
          <w:rPr>
            <w:rStyle w:val="Hyperlink"/>
            <w:i w:val="0"/>
            <w:iCs/>
          </w:rPr>
          <w:t>3.3(5)</w:t>
        </w:r>
      </w:hyperlink>
      <w:r w:rsidRPr="00B76B35">
        <w:t>.</w:t>
      </w:r>
    </w:p>
    <w:p w14:paraId="2BF791D4" w14:textId="50555766" w:rsidR="00803B07" w:rsidRDefault="00803B07" w:rsidP="00BA1444">
      <w:pPr>
        <w:pStyle w:val="Clauselevelstyle"/>
        <w:numPr>
          <w:ilvl w:val="1"/>
          <w:numId w:val="26"/>
        </w:numPr>
      </w:pPr>
      <w:r>
        <w:t>procedural errors</w:t>
      </w:r>
      <w:r w:rsidR="00FD3645">
        <w:t>.</w:t>
      </w:r>
    </w:p>
    <w:p w14:paraId="53A2324E" w14:textId="77777777" w:rsidR="00803B07" w:rsidRDefault="00803B07" w:rsidP="00BA1444">
      <w:pPr>
        <w:pStyle w:val="Clauselevelstyle"/>
        <w:numPr>
          <w:ilvl w:val="0"/>
          <w:numId w:val="26"/>
        </w:numPr>
      </w:pPr>
      <w:r>
        <w:t>An application for review based on the merits of the decision:</w:t>
      </w:r>
    </w:p>
    <w:p w14:paraId="1070AE55" w14:textId="77777777" w:rsidR="00803B07" w:rsidRDefault="00803B07" w:rsidP="00BA1444">
      <w:pPr>
        <w:pStyle w:val="Clauselevelstyle"/>
        <w:numPr>
          <w:ilvl w:val="1"/>
          <w:numId w:val="26"/>
        </w:numPr>
      </w:pPr>
      <w:r>
        <w:t>must clearly set out the reasons why the student believes the decision did not take full account of the relevant circumstances; and</w:t>
      </w:r>
    </w:p>
    <w:p w14:paraId="4DDCBE1B" w14:textId="7506C229" w:rsidR="00803B07" w:rsidRDefault="00803B07" w:rsidP="00BA1444">
      <w:pPr>
        <w:pStyle w:val="Clauselevelstyle"/>
        <w:numPr>
          <w:ilvl w:val="1"/>
          <w:numId w:val="26"/>
        </w:numPr>
      </w:pPr>
      <w:r>
        <w:t>include supporting documents.</w:t>
      </w:r>
    </w:p>
    <w:p w14:paraId="2875F9BC" w14:textId="77777777" w:rsidR="00803B07" w:rsidRDefault="00803B07" w:rsidP="00BA1444">
      <w:pPr>
        <w:pStyle w:val="Clauselevelstyle"/>
        <w:numPr>
          <w:ilvl w:val="0"/>
          <w:numId w:val="26"/>
        </w:numPr>
      </w:pPr>
      <w:r>
        <w:t>An application for review based on procedural errors must identify specific clauses of our rules, policies or procedures that the student believes have been misapplied.</w:t>
      </w:r>
    </w:p>
    <w:p w14:paraId="50FA78AA" w14:textId="77777777" w:rsidR="00803B07" w:rsidRDefault="00803B07" w:rsidP="00BA1444">
      <w:pPr>
        <w:pStyle w:val="Clauselevelstyle"/>
        <w:numPr>
          <w:ilvl w:val="0"/>
          <w:numId w:val="26"/>
        </w:numPr>
      </w:pPr>
      <w:r>
        <w:t>The review decision-maker acknowledges receipt of an application for review within 3 working days.</w:t>
      </w:r>
    </w:p>
    <w:p w14:paraId="33F3E3A8" w14:textId="77777777" w:rsidR="00803B07" w:rsidRDefault="00803B07" w:rsidP="006F06C4">
      <w:pPr>
        <w:pStyle w:val="Heading2"/>
      </w:pPr>
      <w:bookmarkStart w:id="36" w:name="clause3_7"/>
      <w:bookmarkStart w:id="37" w:name="_Toc239756683"/>
      <w:bookmarkEnd w:id="36"/>
      <w:r>
        <w:t>Review decisions and outcomes</w:t>
      </w:r>
      <w:bookmarkEnd w:id="37"/>
    </w:p>
    <w:p w14:paraId="2E716BF7" w14:textId="77777777" w:rsidR="00803B07" w:rsidRDefault="00803B07" w:rsidP="00BA1444">
      <w:pPr>
        <w:pStyle w:val="Clauselevelstyle"/>
        <w:numPr>
          <w:ilvl w:val="0"/>
          <w:numId w:val="27"/>
        </w:numPr>
      </w:pPr>
      <w:r>
        <w:t>The review decision-maker aims to decide an application for review within 20 working days.</w:t>
      </w:r>
    </w:p>
    <w:p w14:paraId="5047A497" w14:textId="1F53A47E" w:rsidR="00803B07" w:rsidRDefault="00803B07" w:rsidP="00BA1444">
      <w:pPr>
        <w:pStyle w:val="Clauselevelstyle"/>
        <w:numPr>
          <w:ilvl w:val="0"/>
          <w:numId w:val="27"/>
        </w:numPr>
      </w:pPr>
      <w:r>
        <w:t>The review decision-maker may request further information. This includes information about any additional supporting documents provided with the application.</w:t>
      </w:r>
    </w:p>
    <w:p w14:paraId="67822818" w14:textId="77777777" w:rsidR="00803B07" w:rsidRDefault="00803B07" w:rsidP="00BA1444">
      <w:pPr>
        <w:pStyle w:val="Clauselevelstyle"/>
        <w:numPr>
          <w:ilvl w:val="0"/>
          <w:numId w:val="27"/>
        </w:numPr>
      </w:pPr>
      <w:r>
        <w:t>The review decision-maker may:</w:t>
      </w:r>
    </w:p>
    <w:p w14:paraId="07490880" w14:textId="77777777" w:rsidR="00803B07" w:rsidRDefault="00803B07" w:rsidP="00BA1444">
      <w:pPr>
        <w:pStyle w:val="Clauselevelstyle"/>
        <w:numPr>
          <w:ilvl w:val="1"/>
          <w:numId w:val="27"/>
        </w:numPr>
      </w:pPr>
      <w:r>
        <w:t>affirm the initial decision; or</w:t>
      </w:r>
    </w:p>
    <w:p w14:paraId="17D7B992" w14:textId="5F699480" w:rsidR="00803B07" w:rsidRDefault="00803B07" w:rsidP="00BA1444">
      <w:pPr>
        <w:pStyle w:val="Clauselevelstyle"/>
        <w:numPr>
          <w:ilvl w:val="1"/>
          <w:numId w:val="27"/>
        </w:numPr>
      </w:pPr>
      <w:r>
        <w:t xml:space="preserve">make a new decision to </w:t>
      </w:r>
      <w:r w:rsidR="00FD3645">
        <w:t xml:space="preserve">approve </w:t>
      </w:r>
      <w:r>
        <w:t>the application.</w:t>
      </w:r>
    </w:p>
    <w:p w14:paraId="1BA91E1C" w14:textId="67F122C0" w:rsidR="00803B07" w:rsidRDefault="00803B07" w:rsidP="00C11B7C">
      <w:pPr>
        <w:pStyle w:val="Clauselevelstyle"/>
        <w:numPr>
          <w:ilvl w:val="0"/>
          <w:numId w:val="27"/>
        </w:numPr>
      </w:pPr>
      <w:r>
        <w:lastRenderedPageBreak/>
        <w:t>If the review decision-maker affirms the initial decision</w:t>
      </w:r>
      <w:r w:rsidR="00C11B7C">
        <w:t>, they:</w:t>
      </w:r>
    </w:p>
    <w:p w14:paraId="41F4E114" w14:textId="77777777" w:rsidR="00803B07" w:rsidRDefault="00803B07" w:rsidP="00F5669E">
      <w:pPr>
        <w:pStyle w:val="Clauselevelstyle"/>
        <w:numPr>
          <w:ilvl w:val="1"/>
          <w:numId w:val="27"/>
        </w:numPr>
      </w:pPr>
      <w:r>
        <w:t>inform the student in writing;</w:t>
      </w:r>
    </w:p>
    <w:p w14:paraId="6A6B8BFD" w14:textId="77777777" w:rsidR="00803B07" w:rsidRDefault="00803B07" w:rsidP="00F5669E">
      <w:pPr>
        <w:pStyle w:val="Clauselevelstyle"/>
        <w:numPr>
          <w:ilvl w:val="1"/>
          <w:numId w:val="27"/>
        </w:numPr>
      </w:pPr>
      <w:r>
        <w:t>provide reasons;</w:t>
      </w:r>
    </w:p>
    <w:p w14:paraId="3AE64CF1" w14:textId="77777777" w:rsidR="00803B07" w:rsidRDefault="00803B07" w:rsidP="00F5669E">
      <w:pPr>
        <w:pStyle w:val="Clauselevelstyle"/>
        <w:numPr>
          <w:ilvl w:val="1"/>
          <w:numId w:val="27"/>
        </w:numPr>
      </w:pPr>
      <w:r>
        <w:t xml:space="preserve">inform the student of available avenues for external review; </w:t>
      </w:r>
    </w:p>
    <w:p w14:paraId="0B214E58" w14:textId="7072D793" w:rsidR="00803B07" w:rsidRDefault="00803B07" w:rsidP="00F5669E">
      <w:pPr>
        <w:pStyle w:val="Clauselevelstyle"/>
        <w:numPr>
          <w:ilvl w:val="1"/>
          <w:numId w:val="27"/>
        </w:numPr>
      </w:pPr>
      <w:r>
        <w:t>inform the unit of study coordinator and the Associate Dean; and</w:t>
      </w:r>
    </w:p>
    <w:p w14:paraId="17C73613" w14:textId="00C523E2" w:rsidR="00803B07" w:rsidRDefault="00803B07" w:rsidP="00BA1444">
      <w:pPr>
        <w:pStyle w:val="Clauselevelstyle"/>
        <w:numPr>
          <w:ilvl w:val="1"/>
          <w:numId w:val="27"/>
        </w:numPr>
      </w:pPr>
      <w:r>
        <w:t>will not accept any further applications for review</w:t>
      </w:r>
      <w:r w:rsidR="00FD3645">
        <w:t>.</w:t>
      </w:r>
    </w:p>
    <w:p w14:paraId="507241E8" w14:textId="77777777" w:rsidR="00803B07" w:rsidRDefault="00803B07" w:rsidP="00BA1444">
      <w:pPr>
        <w:pStyle w:val="Clauselevelstyle"/>
        <w:numPr>
          <w:ilvl w:val="0"/>
          <w:numId w:val="27"/>
        </w:numPr>
      </w:pPr>
      <w:r>
        <w:t>If the review decision-maker makes a new decision to grant the student’s application, they:</w:t>
      </w:r>
    </w:p>
    <w:p w14:paraId="4A57344D" w14:textId="77777777" w:rsidR="00803B07" w:rsidRDefault="00803B07" w:rsidP="00BA1444">
      <w:pPr>
        <w:pStyle w:val="Clauselevelstyle"/>
        <w:numPr>
          <w:ilvl w:val="1"/>
          <w:numId w:val="27"/>
        </w:numPr>
      </w:pPr>
      <w:r>
        <w:t xml:space="preserve">inform the student in writing; </w:t>
      </w:r>
    </w:p>
    <w:p w14:paraId="0E7E51B5" w14:textId="5FF1D8A1" w:rsidR="00803B07" w:rsidRDefault="00803B07" w:rsidP="00BA1444">
      <w:pPr>
        <w:pStyle w:val="Clauselevelstyle"/>
        <w:numPr>
          <w:ilvl w:val="1"/>
          <w:numId w:val="27"/>
        </w:numPr>
      </w:pPr>
      <w:r>
        <w:t xml:space="preserve">apply the relevant outcomes specified in </w:t>
      </w:r>
      <w:hyperlink w:anchor="clause3_1_7" w:history="1">
        <w:r w:rsidRPr="00B931CB">
          <w:rPr>
            <w:rStyle w:val="Hyperlink"/>
            <w:i w:val="0"/>
            <w:iCs w:val="0"/>
          </w:rPr>
          <w:t>clause 3.1(7)</w:t>
        </w:r>
      </w:hyperlink>
      <w:r w:rsidRPr="00C1773B">
        <w:t>;</w:t>
      </w:r>
      <w:r>
        <w:t xml:space="preserve"> and</w:t>
      </w:r>
    </w:p>
    <w:p w14:paraId="1F11372A" w14:textId="5059C332" w:rsidR="00803B07" w:rsidRDefault="00803B07" w:rsidP="00BA1444">
      <w:pPr>
        <w:pStyle w:val="Clauselevelstyle"/>
        <w:numPr>
          <w:ilvl w:val="1"/>
          <w:numId w:val="27"/>
        </w:numPr>
      </w:pPr>
      <w:r>
        <w:t>notify the relevant unit of study coordinator and Associate Dean</w:t>
      </w:r>
      <w:r w:rsidR="00FD3645">
        <w:t>.</w:t>
      </w:r>
    </w:p>
    <w:p w14:paraId="32C868FB" w14:textId="77777777" w:rsidR="00DD2572" w:rsidRDefault="00DD2572" w:rsidP="00DD2572">
      <w:pPr>
        <w:pStyle w:val="Clauselevelstyle"/>
      </w:pPr>
    </w:p>
    <w:p w14:paraId="71BEF1B9" w14:textId="2C540037" w:rsidR="00241DA8" w:rsidRDefault="00241DA8">
      <w:pPr>
        <w:spacing w:line="240" w:lineRule="auto"/>
        <w:sectPr w:rsidR="00241DA8" w:rsidSect="00A97506">
          <w:headerReference w:type="default" r:id="rId34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  <w:bookmarkStart w:id="38" w:name="_Toc234504704"/>
    </w:p>
    <w:p w14:paraId="1F447A63" w14:textId="4C6BB449" w:rsidR="00DB57D2" w:rsidRDefault="00DB57D2" w:rsidP="00DB57D2">
      <w:pPr>
        <w:pStyle w:val="Level1Partheading"/>
        <w:numPr>
          <w:ilvl w:val="0"/>
          <w:numId w:val="2"/>
        </w:numPr>
        <w:ind w:left="1701"/>
      </w:pPr>
      <w:bookmarkStart w:id="39" w:name="Part4"/>
      <w:bookmarkStart w:id="40" w:name="_Toc239756684"/>
      <w:bookmarkEnd w:id="39"/>
      <w:r>
        <w:lastRenderedPageBreak/>
        <w:t>Show</w:t>
      </w:r>
      <w:r w:rsidR="00FD3645">
        <w:t>ing</w:t>
      </w:r>
      <w:r>
        <w:t xml:space="preserve"> good cause</w:t>
      </w:r>
      <w:bookmarkEnd w:id="38"/>
      <w:bookmarkEnd w:id="40"/>
      <w:r>
        <w:t xml:space="preserve"> </w:t>
      </w:r>
    </w:p>
    <w:p w14:paraId="4E2DFE8E" w14:textId="61EC59E3" w:rsidR="00DB57D2" w:rsidRPr="00DB57D2" w:rsidRDefault="00DB57D2" w:rsidP="00DB57D2">
      <w:pPr>
        <w:pStyle w:val="Heading2"/>
      </w:pPr>
      <w:bookmarkStart w:id="41" w:name="_Toc239756685"/>
      <w:r w:rsidRPr="00DB57D2">
        <w:t>Students not meeting progression requirements – show good cause</w:t>
      </w:r>
      <w:bookmarkEnd w:id="41"/>
    </w:p>
    <w:p w14:paraId="6B09CADD" w14:textId="77777777" w:rsidR="00DB57D2" w:rsidRDefault="00DB57D2" w:rsidP="00BA1444">
      <w:pPr>
        <w:pStyle w:val="Clauselevelstyle"/>
        <w:numPr>
          <w:ilvl w:val="0"/>
          <w:numId w:val="28"/>
        </w:numPr>
      </w:pPr>
      <w:bookmarkStart w:id="42" w:name="clause4_1"/>
      <w:bookmarkEnd w:id="42"/>
      <w:r>
        <w:t>An Associate Dean may require a student who is not meeting progression requirements to show good cause why they should be permitted to re-enrol if:</w:t>
      </w:r>
    </w:p>
    <w:p w14:paraId="71B87D0A" w14:textId="77777777" w:rsidR="00DB57D2" w:rsidRDefault="00DB57D2" w:rsidP="00BA1444">
      <w:pPr>
        <w:pStyle w:val="Clauselevelstyle"/>
        <w:numPr>
          <w:ilvl w:val="1"/>
          <w:numId w:val="28"/>
        </w:numPr>
      </w:pPr>
      <w:r>
        <w:t>they have not met the required course completion rate for a second or later time;</w:t>
      </w:r>
    </w:p>
    <w:p w14:paraId="4DA1D31B" w14:textId="77777777" w:rsidR="00DB57D2" w:rsidRDefault="00DB57D2" w:rsidP="00BA1444">
      <w:pPr>
        <w:pStyle w:val="Clauselevelstyle"/>
        <w:numPr>
          <w:ilvl w:val="1"/>
          <w:numId w:val="28"/>
        </w:numPr>
      </w:pPr>
      <w:r>
        <w:t xml:space="preserve">they have failed: </w:t>
      </w:r>
    </w:p>
    <w:p w14:paraId="542C90FE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a barrier unit of study; </w:t>
      </w:r>
    </w:p>
    <w:p w14:paraId="4CC3467A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compulsory unit of study; </w:t>
      </w:r>
    </w:p>
    <w:p w14:paraId="7A7386DD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field work; </w:t>
      </w:r>
    </w:p>
    <w:p w14:paraId="3D09D69A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clinical work; </w:t>
      </w:r>
    </w:p>
    <w:p w14:paraId="3D7AB7C6" w14:textId="7737CA58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practicum; </w:t>
      </w:r>
      <w:r w:rsidR="00FD3645">
        <w:t xml:space="preserve">or </w:t>
      </w:r>
    </w:p>
    <w:p w14:paraId="27E8FB00" w14:textId="43413135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other </w:t>
      </w:r>
      <w:r w:rsidR="00FD3645">
        <w:t xml:space="preserve">required </w:t>
      </w:r>
      <w:r>
        <w:t xml:space="preserve">professional experience; </w:t>
      </w:r>
    </w:p>
    <w:p w14:paraId="2FF20133" w14:textId="77777777" w:rsidR="00DB57D2" w:rsidRDefault="00DB57D2" w:rsidP="0055358C">
      <w:pPr>
        <w:pStyle w:val="Clauselevelstyle"/>
        <w:ind w:left="1985"/>
      </w:pPr>
      <w:r>
        <w:t>more than twice;</w:t>
      </w:r>
    </w:p>
    <w:p w14:paraId="7224BEF7" w14:textId="4415E919" w:rsidR="00DB57D2" w:rsidRDefault="00DB57D2" w:rsidP="00BA1444">
      <w:pPr>
        <w:pStyle w:val="Clauselevelstyle"/>
        <w:numPr>
          <w:ilvl w:val="1"/>
          <w:numId w:val="28"/>
        </w:numPr>
      </w:pPr>
      <w:r>
        <w:t xml:space="preserve">they are unable to meet the requirements for award within the applicable maximum time limit while carrying a </w:t>
      </w:r>
      <w:r w:rsidR="00AE1D08">
        <w:t>full-time</w:t>
      </w:r>
      <w:r>
        <w:t xml:space="preserve"> study load;</w:t>
      </w:r>
    </w:p>
    <w:p w14:paraId="06BF07D7" w14:textId="2B796673" w:rsidR="00DB57D2" w:rsidRDefault="00DB57D2" w:rsidP="00BA1444">
      <w:pPr>
        <w:pStyle w:val="Clauselevelstyle"/>
        <w:numPr>
          <w:ilvl w:val="1"/>
          <w:numId w:val="28"/>
        </w:numPr>
      </w:pPr>
      <w:r>
        <w:t xml:space="preserve">they have not met standards set out in applicable faculty resolutions or local provisions; </w:t>
      </w:r>
    </w:p>
    <w:p w14:paraId="699C6B31" w14:textId="77777777" w:rsidR="00DB57D2" w:rsidRDefault="00DB57D2" w:rsidP="00BA1444">
      <w:pPr>
        <w:pStyle w:val="Clauselevelstyle"/>
        <w:numPr>
          <w:ilvl w:val="1"/>
          <w:numId w:val="28"/>
        </w:numPr>
      </w:pPr>
      <w:r>
        <w:t>they have made repeated applications for late discontinuation under special circumstances; or</w:t>
      </w:r>
    </w:p>
    <w:p w14:paraId="30C91776" w14:textId="0464D62E" w:rsidR="00DB57D2" w:rsidRPr="00FD3645" w:rsidRDefault="00DB57D2" w:rsidP="00BA1444">
      <w:pPr>
        <w:pStyle w:val="Clauselevelstyle"/>
        <w:numPr>
          <w:ilvl w:val="1"/>
          <w:numId w:val="28"/>
        </w:numPr>
      </w:pPr>
      <w:r>
        <w:t xml:space="preserve">there are reasonable grounds for </w:t>
      </w:r>
      <w:r w:rsidR="00FD3645">
        <w:t xml:space="preserve">believing </w:t>
      </w:r>
      <w:r>
        <w:t xml:space="preserve">that they may not be </w:t>
      </w:r>
      <w:r w:rsidR="00FD3645">
        <w:t xml:space="preserve">a </w:t>
      </w:r>
      <w:r>
        <w:t>genuine</w:t>
      </w:r>
      <w:r w:rsidR="00FD3645">
        <w:t xml:space="preserve"> </w:t>
      </w:r>
      <w:r w:rsidR="00FD3645" w:rsidRPr="00FD3645">
        <w:t>student</w:t>
      </w:r>
      <w:r w:rsidRPr="00FD3645">
        <w:t>.</w:t>
      </w:r>
    </w:p>
    <w:p w14:paraId="2D95C97C" w14:textId="77777777" w:rsidR="00DB57D2" w:rsidRPr="00FD3645" w:rsidRDefault="00DB57D2" w:rsidP="00BA1444">
      <w:pPr>
        <w:pStyle w:val="Clauselevelstyle"/>
        <w:numPr>
          <w:ilvl w:val="0"/>
          <w:numId w:val="28"/>
        </w:numPr>
      </w:pPr>
      <w:r w:rsidRPr="00FD3645">
        <w:t>A student will have shown good cause if they can show that they have reasonable prospects of meeting progression requirements:</w:t>
      </w:r>
    </w:p>
    <w:p w14:paraId="665F55B0" w14:textId="77777777" w:rsidR="00DB57D2" w:rsidRDefault="00DB57D2" w:rsidP="00BA1444">
      <w:pPr>
        <w:pStyle w:val="Clauselevelstyle"/>
        <w:numPr>
          <w:ilvl w:val="1"/>
          <w:numId w:val="28"/>
        </w:numPr>
      </w:pPr>
      <w:r>
        <w:t>in the following and later teaching periods; and</w:t>
      </w:r>
    </w:p>
    <w:p w14:paraId="72673141" w14:textId="7FEB42CA" w:rsidR="00DB57D2" w:rsidRDefault="00DB57D2" w:rsidP="00BA1444">
      <w:pPr>
        <w:pStyle w:val="Clauselevelstyle"/>
        <w:numPr>
          <w:ilvl w:val="1"/>
          <w:numId w:val="28"/>
        </w:numPr>
      </w:pPr>
      <w:r>
        <w:t>within</w:t>
      </w:r>
      <w:r w:rsidR="00FD3645">
        <w:t>:</w:t>
      </w:r>
    </w:p>
    <w:p w14:paraId="7BD96F2A" w14:textId="42932CF1" w:rsidR="00DB57D2" w:rsidRDefault="00FD3645" w:rsidP="00BA1444">
      <w:pPr>
        <w:pStyle w:val="Clauselevelstyle"/>
        <w:numPr>
          <w:ilvl w:val="2"/>
          <w:numId w:val="28"/>
        </w:numPr>
      </w:pPr>
      <w:r>
        <w:t xml:space="preserve">the maximum time limit set out for completion of the award course in </w:t>
      </w:r>
      <w:r w:rsidR="00DB57D2">
        <w:t xml:space="preserve">the </w:t>
      </w:r>
      <w:hyperlink r:id="rId35" w:history="1">
        <w:r w:rsidR="00DB57D2" w:rsidRPr="00DB57D2">
          <w:rPr>
            <w:rStyle w:val="Hyperlink"/>
          </w:rPr>
          <w:t>Coursework Rule</w:t>
        </w:r>
      </w:hyperlink>
      <w:r w:rsidR="00DB57D2">
        <w:t>; or</w:t>
      </w:r>
    </w:p>
    <w:p w14:paraId="5F8A9578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>where applicable, the shorter period specified in the award course resolutions.</w:t>
      </w:r>
    </w:p>
    <w:p w14:paraId="6294F622" w14:textId="77777777" w:rsidR="00DB57D2" w:rsidRDefault="00DB57D2" w:rsidP="00BA1444">
      <w:pPr>
        <w:pStyle w:val="Clauselevelstyle"/>
        <w:numPr>
          <w:ilvl w:val="0"/>
          <w:numId w:val="28"/>
        </w:numPr>
      </w:pPr>
      <w:r>
        <w:t>A student may be asked to show good cause more than once.</w:t>
      </w:r>
    </w:p>
    <w:p w14:paraId="07B35284" w14:textId="76077A9D" w:rsidR="00DB57D2" w:rsidRDefault="00DB57D2" w:rsidP="00BA1444">
      <w:pPr>
        <w:pStyle w:val="Clauselevelstyle"/>
        <w:numPr>
          <w:ilvl w:val="0"/>
          <w:numId w:val="28"/>
        </w:numPr>
      </w:pPr>
      <w:r>
        <w:t xml:space="preserve">A student who is asked to show good cause will be </w:t>
      </w:r>
      <w:r w:rsidR="006D7FBC">
        <w:t xml:space="preserve">asked </w:t>
      </w:r>
      <w:r>
        <w:t xml:space="preserve">to provide written reasons why they should be </w:t>
      </w:r>
      <w:r w:rsidR="006D7FBC">
        <w:t xml:space="preserve">allowed </w:t>
      </w:r>
      <w:r>
        <w:t>to re-enrol in their award course.</w:t>
      </w:r>
    </w:p>
    <w:p w14:paraId="05715578" w14:textId="0E987361" w:rsidR="00DB57D2" w:rsidRDefault="00DB57D2" w:rsidP="00BA1444">
      <w:pPr>
        <w:pStyle w:val="Clauselevelstyle"/>
        <w:numPr>
          <w:ilvl w:val="0"/>
          <w:numId w:val="28"/>
        </w:numPr>
      </w:pPr>
      <w:r>
        <w:lastRenderedPageBreak/>
        <w:t>The relevant Associate Dean may require a student who is asked to show good cause to consult an adviser before responding to the</w:t>
      </w:r>
      <w:r w:rsidR="006D7FBC">
        <w:t>ir</w:t>
      </w:r>
      <w:r>
        <w:t xml:space="preserve"> request.</w:t>
      </w:r>
    </w:p>
    <w:p w14:paraId="3E61A76E" w14:textId="77777777" w:rsidR="00E8762D" w:rsidRDefault="00E8762D" w:rsidP="00E8762D">
      <w:pPr>
        <w:pStyle w:val="Clauselevelstyle"/>
        <w:numPr>
          <w:ilvl w:val="0"/>
          <w:numId w:val="28"/>
        </w:numPr>
      </w:pPr>
      <w:r>
        <w:t>The student is responsible for providing sufficient evidence to establish good cause.</w:t>
      </w:r>
    </w:p>
    <w:p w14:paraId="67E882F4" w14:textId="680FB767" w:rsidR="00DB57D2" w:rsidRDefault="00DB57D2" w:rsidP="00BA1444">
      <w:pPr>
        <w:pStyle w:val="Clauselevelstyle"/>
        <w:numPr>
          <w:ilvl w:val="0"/>
          <w:numId w:val="28"/>
        </w:numPr>
      </w:pPr>
      <w:r>
        <w:t xml:space="preserve">A student’s response to a request to show good cause should </w:t>
      </w:r>
      <w:r w:rsidR="00E8762D">
        <w:t>include</w:t>
      </w:r>
      <w:r w:rsidR="00363DE8">
        <w:t>:</w:t>
      </w:r>
    </w:p>
    <w:p w14:paraId="7571C6B2" w14:textId="77777777" w:rsidR="00E8762D" w:rsidRDefault="00E8762D" w:rsidP="00BA1444">
      <w:pPr>
        <w:pStyle w:val="Clauselevelstyle"/>
        <w:numPr>
          <w:ilvl w:val="1"/>
          <w:numId w:val="28"/>
        </w:numPr>
      </w:pPr>
      <w:r>
        <w:t>any circumstances that have negatively affected their study performance;</w:t>
      </w:r>
    </w:p>
    <w:p w14:paraId="5DF4CAD7" w14:textId="51FDED94" w:rsidR="00DB57D2" w:rsidRDefault="00E8762D" w:rsidP="00BA1444">
      <w:pPr>
        <w:pStyle w:val="Clauselevelstyle"/>
        <w:numPr>
          <w:ilvl w:val="1"/>
          <w:numId w:val="28"/>
        </w:numPr>
      </w:pPr>
      <w:r>
        <w:t xml:space="preserve">details of </w:t>
      </w:r>
      <w:r w:rsidR="00DB57D2">
        <w:t>the specific effects of those circumstances</w:t>
      </w:r>
      <w:r>
        <w:t>;</w:t>
      </w:r>
      <w:r w:rsidR="00DB57D2">
        <w:t xml:space="preserve"> </w:t>
      </w:r>
    </w:p>
    <w:p w14:paraId="13169225" w14:textId="77777777" w:rsidR="00DB57D2" w:rsidRDefault="00DB57D2" w:rsidP="00BA1444">
      <w:pPr>
        <w:pStyle w:val="Clauselevelstyle"/>
        <w:numPr>
          <w:ilvl w:val="1"/>
          <w:numId w:val="28"/>
        </w:numPr>
      </w:pPr>
      <w:r>
        <w:t>their planned unit of study enrolments in the following and subsequent teaching periods;</w:t>
      </w:r>
    </w:p>
    <w:p w14:paraId="63F14877" w14:textId="1590251A" w:rsidR="00DB57D2" w:rsidRDefault="00DB57D2" w:rsidP="00BA1444">
      <w:pPr>
        <w:pStyle w:val="Clauselevelstyle"/>
        <w:numPr>
          <w:ilvl w:val="1"/>
          <w:numId w:val="28"/>
        </w:numPr>
      </w:pPr>
      <w:r>
        <w:t>an outline of the steps they have taken, or will take, to minimise any further negative impact</w:t>
      </w:r>
      <w:r w:rsidR="00E8762D">
        <w:t>s</w:t>
      </w:r>
      <w:r>
        <w:t xml:space="preserve">; </w:t>
      </w:r>
    </w:p>
    <w:p w14:paraId="3A75F1D2" w14:textId="55EC2438" w:rsidR="00DB57D2" w:rsidRDefault="00DB57D2" w:rsidP="00BA1444">
      <w:pPr>
        <w:pStyle w:val="Clauselevelstyle"/>
        <w:numPr>
          <w:ilvl w:val="1"/>
          <w:numId w:val="28"/>
        </w:numPr>
      </w:pPr>
      <w:r>
        <w:t>if they have previously been asked to show good cause:</w:t>
      </w:r>
    </w:p>
    <w:p w14:paraId="59CAD10A" w14:textId="451AC2CB" w:rsidR="00DB57D2" w:rsidRDefault="00E8762D" w:rsidP="00BA1444">
      <w:pPr>
        <w:pStyle w:val="Clauselevelstyle"/>
        <w:numPr>
          <w:ilvl w:val="2"/>
          <w:numId w:val="28"/>
        </w:numPr>
      </w:pPr>
      <w:r>
        <w:t xml:space="preserve">an explanation of how any </w:t>
      </w:r>
      <w:r w:rsidR="00DB57D2">
        <w:t>previously identified factors affecting their study performance have recurred; and</w:t>
      </w:r>
    </w:p>
    <w:p w14:paraId="54C25EF9" w14:textId="2EAFC462" w:rsidR="00DB57D2" w:rsidRDefault="00DB57D2" w:rsidP="00BA1444">
      <w:pPr>
        <w:pStyle w:val="Clauselevelstyle"/>
        <w:numPr>
          <w:ilvl w:val="2"/>
          <w:numId w:val="28"/>
        </w:numPr>
      </w:pPr>
      <w:r>
        <w:t>reasons why previous strategies to address those factors have been ineffective; and</w:t>
      </w:r>
    </w:p>
    <w:p w14:paraId="3FC25757" w14:textId="7B4C454A" w:rsidR="00DB57D2" w:rsidRDefault="00DB57D2" w:rsidP="00BA1444">
      <w:pPr>
        <w:pStyle w:val="Clauselevelstyle"/>
        <w:numPr>
          <w:ilvl w:val="1"/>
          <w:numId w:val="28"/>
        </w:numPr>
      </w:pPr>
      <w:r>
        <w:t xml:space="preserve">relevant documentary evidence, </w:t>
      </w:r>
      <w:r w:rsidR="00E8762D">
        <w:t>such as:</w:t>
      </w:r>
    </w:p>
    <w:p w14:paraId="1D9D7921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medical certificates; </w:t>
      </w:r>
    </w:p>
    <w:p w14:paraId="3D3C9645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police reports; </w:t>
      </w:r>
    </w:p>
    <w:p w14:paraId="585DA025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 xml:space="preserve">statutory declarations; or </w:t>
      </w:r>
    </w:p>
    <w:p w14:paraId="1AD5856F" w14:textId="77777777" w:rsidR="00DB57D2" w:rsidRDefault="00DB57D2" w:rsidP="00BA1444">
      <w:pPr>
        <w:pStyle w:val="Clauselevelstyle"/>
        <w:numPr>
          <w:ilvl w:val="2"/>
          <w:numId w:val="28"/>
        </w:numPr>
      </w:pPr>
      <w:r>
        <w:t>academic transcripts.</w:t>
      </w:r>
    </w:p>
    <w:p w14:paraId="0C6CAC93" w14:textId="77777777" w:rsidR="00DB57D2" w:rsidRDefault="00DB57D2" w:rsidP="00E8762D">
      <w:pPr>
        <w:pStyle w:val="NotesforL1subclause"/>
      </w:pPr>
      <w:r w:rsidRPr="000B7B1E">
        <w:rPr>
          <w:b/>
          <w:bCs/>
        </w:rPr>
        <w:t>Note</w:t>
      </w:r>
      <w:r w:rsidRPr="00C11B7C">
        <w:t>:</w:t>
      </w:r>
      <w:r>
        <w:tab/>
        <w:t>A response to a request to show good cause does not replace a special consideration or special arrangement application, which should also be lodged as appropriate in accordance with these Procedures.</w:t>
      </w:r>
    </w:p>
    <w:p w14:paraId="40252E30" w14:textId="69DAE9C6" w:rsidR="00DB57D2" w:rsidRDefault="00DB57D2" w:rsidP="00BA1444">
      <w:pPr>
        <w:pStyle w:val="Clauselevelstyle"/>
        <w:numPr>
          <w:ilvl w:val="0"/>
          <w:numId w:val="28"/>
        </w:numPr>
      </w:pPr>
      <w:r>
        <w:t xml:space="preserve">A student’s response to a request to show good cause may also propose a strategy for monitoring and maintaining their academic progress if they are </w:t>
      </w:r>
      <w:r w:rsidR="00EF711C">
        <w:t xml:space="preserve">allowed </w:t>
      </w:r>
      <w:r>
        <w:t>to re-enrol.</w:t>
      </w:r>
    </w:p>
    <w:p w14:paraId="0B87C538" w14:textId="7F6569C9" w:rsidR="00DB57D2" w:rsidRDefault="00445ECB" w:rsidP="00DB57D2">
      <w:pPr>
        <w:pStyle w:val="Heading2"/>
      </w:pPr>
      <w:bookmarkStart w:id="43" w:name="_Toc239756686"/>
      <w:r>
        <w:t>Show good cause o</w:t>
      </w:r>
      <w:r w:rsidR="00DB57D2">
        <w:t>utcomes</w:t>
      </w:r>
      <w:bookmarkEnd w:id="43"/>
      <w:r w:rsidR="00DB57D2">
        <w:t xml:space="preserve"> </w:t>
      </w:r>
    </w:p>
    <w:p w14:paraId="72A5BE8C" w14:textId="77777777" w:rsidR="00DB57D2" w:rsidRDefault="00DB57D2" w:rsidP="00BA1444">
      <w:pPr>
        <w:pStyle w:val="Clauselevelstyle"/>
        <w:numPr>
          <w:ilvl w:val="0"/>
          <w:numId w:val="29"/>
        </w:numPr>
      </w:pPr>
      <w:r>
        <w:t>The relevant Associate Dean decides if a student has shown good cause.</w:t>
      </w:r>
    </w:p>
    <w:p w14:paraId="5B8BEC74" w14:textId="77777777" w:rsidR="00DB57D2" w:rsidRDefault="00DB57D2" w:rsidP="00BA1444">
      <w:pPr>
        <w:pStyle w:val="Clauselevelstyle"/>
        <w:numPr>
          <w:ilvl w:val="1"/>
          <w:numId w:val="29"/>
        </w:numPr>
      </w:pPr>
      <w:r>
        <w:t>The Associate Dean may consider:</w:t>
      </w:r>
    </w:p>
    <w:p w14:paraId="21FB180D" w14:textId="54BF19BC" w:rsidR="00DB57D2" w:rsidRDefault="00DB57D2" w:rsidP="00BA1444">
      <w:pPr>
        <w:pStyle w:val="Clauselevelstyle"/>
        <w:numPr>
          <w:ilvl w:val="2"/>
          <w:numId w:val="29"/>
        </w:numPr>
      </w:pPr>
      <w:r>
        <w:t>the student’s response and the provided documents;</w:t>
      </w:r>
    </w:p>
    <w:p w14:paraId="38D67281" w14:textId="709844D2" w:rsidR="00DB57D2" w:rsidRDefault="00DB57D2" w:rsidP="00BA1444">
      <w:pPr>
        <w:pStyle w:val="Clauselevelstyle"/>
        <w:numPr>
          <w:ilvl w:val="2"/>
          <w:numId w:val="29"/>
        </w:numPr>
      </w:pPr>
      <w:r>
        <w:t xml:space="preserve">information in </w:t>
      </w:r>
      <w:r w:rsidR="00EC71AC">
        <w:t>their</w:t>
      </w:r>
      <w:r>
        <w:t xml:space="preserve"> progression record; and</w:t>
      </w:r>
    </w:p>
    <w:p w14:paraId="15F39928" w14:textId="1C950F6C" w:rsidR="00DB57D2" w:rsidRDefault="00DB57D2" w:rsidP="00BA1444">
      <w:pPr>
        <w:pStyle w:val="Clauselevelstyle"/>
        <w:numPr>
          <w:ilvl w:val="2"/>
          <w:numId w:val="29"/>
        </w:numPr>
      </w:pPr>
      <w:r>
        <w:t xml:space="preserve">if provided by the student, relevant aspects of </w:t>
      </w:r>
      <w:r w:rsidR="00EC71AC">
        <w:t>their</w:t>
      </w:r>
      <w:r>
        <w:t xml:space="preserve"> record in other courses or units of study with us or another institution.</w:t>
      </w:r>
    </w:p>
    <w:p w14:paraId="3D474249" w14:textId="4FEF33B7" w:rsidR="00DB57D2" w:rsidRDefault="00DB57D2" w:rsidP="00BA1444">
      <w:pPr>
        <w:pStyle w:val="Clauselevelstyle"/>
        <w:numPr>
          <w:ilvl w:val="0"/>
          <w:numId w:val="29"/>
        </w:numPr>
      </w:pPr>
      <w:r>
        <w:t xml:space="preserve">The faculty must inform the student of the decision and the reasons for it, and record these on the student’s progression record. </w:t>
      </w:r>
    </w:p>
    <w:p w14:paraId="71C6D18B" w14:textId="77777777" w:rsidR="00DB57D2" w:rsidRDefault="00DB57D2" w:rsidP="00BA1444">
      <w:pPr>
        <w:pStyle w:val="Clauselevelstyle"/>
        <w:numPr>
          <w:ilvl w:val="0"/>
          <w:numId w:val="29"/>
        </w:numPr>
      </w:pPr>
      <w:r>
        <w:lastRenderedPageBreak/>
        <w:t>If the Associate Dean decides that a student has shown good cause, they must permit them to re-enrol without conditions.</w:t>
      </w:r>
    </w:p>
    <w:p w14:paraId="7361B854" w14:textId="77777777" w:rsidR="00DB57D2" w:rsidRDefault="00DB57D2" w:rsidP="00BA1444">
      <w:pPr>
        <w:pStyle w:val="Clauselevelstyle"/>
        <w:numPr>
          <w:ilvl w:val="0"/>
          <w:numId w:val="29"/>
        </w:numPr>
      </w:pPr>
      <w:r>
        <w:t>If the Associate Dean decides that a student has not shown good cause they may:</w:t>
      </w:r>
    </w:p>
    <w:p w14:paraId="06E97205" w14:textId="1D7D61B3" w:rsidR="00DB57D2" w:rsidRDefault="00DB57D2" w:rsidP="00BA1444">
      <w:pPr>
        <w:pStyle w:val="Clauselevelstyle"/>
        <w:numPr>
          <w:ilvl w:val="1"/>
          <w:numId w:val="29"/>
        </w:numPr>
      </w:pPr>
      <w:r>
        <w:t xml:space="preserve">exclude </w:t>
      </w:r>
      <w:r w:rsidR="004864D4">
        <w:t>them</w:t>
      </w:r>
      <w:r>
        <w:t xml:space="preserve"> from the relevant award course;</w:t>
      </w:r>
    </w:p>
    <w:p w14:paraId="44C7D4E6" w14:textId="72506547" w:rsidR="00DB57D2" w:rsidRDefault="00DB57D2" w:rsidP="00BA1444">
      <w:pPr>
        <w:pStyle w:val="Clauselevelstyle"/>
        <w:numPr>
          <w:ilvl w:val="1"/>
          <w:numId w:val="29"/>
        </w:numPr>
      </w:pPr>
      <w:r>
        <w:t xml:space="preserve">permit </w:t>
      </w:r>
      <w:r w:rsidR="004864D4">
        <w:t>them</w:t>
      </w:r>
      <w:r>
        <w:t xml:space="preserve"> to re-enrol in the relevant award course subject to </w:t>
      </w:r>
      <w:r w:rsidR="004864D4">
        <w:t xml:space="preserve">unit of study </w:t>
      </w:r>
      <w:r>
        <w:t>restrictions, including:</w:t>
      </w:r>
    </w:p>
    <w:p w14:paraId="413F6667" w14:textId="1819C598" w:rsidR="00DB57D2" w:rsidRDefault="00DB57D2" w:rsidP="00BA1444">
      <w:pPr>
        <w:pStyle w:val="Clauselevelstyle"/>
        <w:numPr>
          <w:ilvl w:val="2"/>
          <w:numId w:val="29"/>
        </w:numPr>
      </w:pPr>
      <w:r>
        <w:t>passing a unit within a specified time;</w:t>
      </w:r>
    </w:p>
    <w:p w14:paraId="38485802" w14:textId="50CD19D3" w:rsidR="00DB57D2" w:rsidRDefault="00DB57D2" w:rsidP="00BA1444">
      <w:pPr>
        <w:pStyle w:val="Clauselevelstyle"/>
        <w:numPr>
          <w:ilvl w:val="2"/>
          <w:numId w:val="29"/>
        </w:numPr>
      </w:pPr>
      <w:r>
        <w:t xml:space="preserve">exclusion from units; </w:t>
      </w:r>
    </w:p>
    <w:p w14:paraId="4A650F5B" w14:textId="198BF5D1" w:rsidR="00DB57D2" w:rsidRDefault="00DB57D2" w:rsidP="00BA1444">
      <w:pPr>
        <w:pStyle w:val="Clauselevelstyle"/>
        <w:numPr>
          <w:ilvl w:val="2"/>
          <w:numId w:val="29"/>
        </w:numPr>
      </w:pPr>
      <w:r>
        <w:t xml:space="preserve">specifying the earliest date when </w:t>
      </w:r>
      <w:r w:rsidR="00113AB4">
        <w:t>they</w:t>
      </w:r>
      <w:r>
        <w:t xml:space="preserve"> may re-enrol in a unit; </w:t>
      </w:r>
    </w:p>
    <w:p w14:paraId="220AEC9A" w14:textId="31B3428C" w:rsidR="00DB57D2" w:rsidRDefault="00DB57D2" w:rsidP="00BA1444">
      <w:pPr>
        <w:pStyle w:val="Clauselevelstyle"/>
        <w:numPr>
          <w:ilvl w:val="2"/>
          <w:numId w:val="29"/>
        </w:numPr>
      </w:pPr>
      <w:r>
        <w:t xml:space="preserve">limiting the number of credit points </w:t>
      </w:r>
      <w:r w:rsidR="00113AB4">
        <w:t>they</w:t>
      </w:r>
      <w:r>
        <w:t xml:space="preserve"> may attempt within a specified period; or</w:t>
      </w:r>
    </w:p>
    <w:p w14:paraId="1823A1EB" w14:textId="1990E04A" w:rsidR="00DB57D2" w:rsidRDefault="00DB57D2" w:rsidP="00BA1444">
      <w:pPr>
        <w:pStyle w:val="Clauselevelstyle"/>
        <w:numPr>
          <w:ilvl w:val="1"/>
          <w:numId w:val="29"/>
        </w:numPr>
      </w:pPr>
      <w:r>
        <w:t xml:space="preserve">permit </w:t>
      </w:r>
      <w:r w:rsidR="00113AB4">
        <w:t>them</w:t>
      </w:r>
      <w:r>
        <w:t xml:space="preserve"> to re-enrol if they comply with the</w:t>
      </w:r>
      <w:r w:rsidR="00E8762D">
        <w:t xml:space="preserve"> </w:t>
      </w:r>
      <w:r>
        <w:t xml:space="preserve">strategy for managing their academic </w:t>
      </w:r>
      <w:r w:rsidR="006715C2">
        <w:t>progression proposed</w:t>
      </w:r>
      <w:r w:rsidR="00E8762D">
        <w:t xml:space="preserve"> </w:t>
      </w:r>
      <w:r>
        <w:t>in their response to the request to show good cause.</w:t>
      </w:r>
    </w:p>
    <w:p w14:paraId="2A078346" w14:textId="22650266" w:rsidR="00DB57D2" w:rsidRDefault="00DB57D2" w:rsidP="00BA1444">
      <w:pPr>
        <w:pStyle w:val="Clauselevelstyle"/>
        <w:numPr>
          <w:ilvl w:val="0"/>
          <w:numId w:val="29"/>
        </w:numPr>
      </w:pPr>
      <w:r>
        <w:t>An Associate Dean m</w:t>
      </w:r>
      <w:r w:rsidR="00E4108F">
        <w:t>ust</w:t>
      </w:r>
      <w:r>
        <w:t xml:space="preserve"> not exclude a student who later fails to meet or comply with any conditions on their re-enrolment without allowing </w:t>
      </w:r>
      <w:r w:rsidR="00C73520">
        <w:t>them</w:t>
      </w:r>
      <w:r>
        <w:t xml:space="preserve"> a further opportunity to show good cause.</w:t>
      </w:r>
    </w:p>
    <w:p w14:paraId="7D43D22B" w14:textId="2A8F2593" w:rsidR="00DB57D2" w:rsidRDefault="00DB57D2" w:rsidP="00B117A4">
      <w:pPr>
        <w:pStyle w:val="Notesforclauses"/>
      </w:pPr>
      <w:r w:rsidRPr="00B117A4">
        <w:rPr>
          <w:b/>
          <w:bCs/>
        </w:rPr>
        <w:t>Note</w:t>
      </w:r>
      <w:r>
        <w:t>:</w:t>
      </w:r>
      <w:r>
        <w:tab/>
        <w:t xml:space="preserve">For information on student appeals against decisions made by an Associate Dean under this clause, see the </w:t>
      </w:r>
      <w:hyperlink r:id="rId36" w:history="1">
        <w:r w:rsidRPr="00DB57D2">
          <w:rPr>
            <w:rStyle w:val="Hyperlink"/>
          </w:rPr>
          <w:t>Student Academic Appeals Rule</w:t>
        </w:r>
      </w:hyperlink>
      <w:r>
        <w:t>.</w:t>
      </w:r>
    </w:p>
    <w:p w14:paraId="2DE2AF3D" w14:textId="2FBE1716" w:rsidR="00DB57D2" w:rsidRDefault="00DB57D2" w:rsidP="00DB57D2">
      <w:pPr>
        <w:pStyle w:val="Heading2"/>
      </w:pPr>
      <w:bookmarkStart w:id="44" w:name="_Toc239756687"/>
      <w:r>
        <w:t xml:space="preserve">Show good cause </w:t>
      </w:r>
      <w:r w:rsidR="00E8762D">
        <w:t xml:space="preserve">after </w:t>
      </w:r>
      <w:r>
        <w:t>failure, discontinuation or exclusion</w:t>
      </w:r>
      <w:bookmarkEnd w:id="44"/>
      <w:r>
        <w:t xml:space="preserve"> </w:t>
      </w:r>
    </w:p>
    <w:p w14:paraId="467B9E19" w14:textId="4E4B0503" w:rsidR="00E61C99" w:rsidRDefault="00DB57D2" w:rsidP="00BA1444">
      <w:pPr>
        <w:pStyle w:val="Clauselevelstyle"/>
        <w:numPr>
          <w:ilvl w:val="0"/>
          <w:numId w:val="30"/>
        </w:numPr>
      </w:pPr>
      <w:bookmarkStart w:id="45" w:name="clause4_3_1"/>
      <w:bookmarkEnd w:id="45"/>
      <w:r>
        <w:t xml:space="preserve">The Associate Dean may require a </w:t>
      </w:r>
      <w:r w:rsidR="00E4108F">
        <w:t xml:space="preserve">person </w:t>
      </w:r>
      <w:r w:rsidR="001D3A26">
        <w:t xml:space="preserve">to show good cause </w:t>
      </w:r>
      <w:r w:rsidR="00E61C99">
        <w:t xml:space="preserve">before re-enrolling in a unit of study </w:t>
      </w:r>
      <w:r w:rsidR="00E4108F">
        <w:t xml:space="preserve">or a year of candidature </w:t>
      </w:r>
      <w:r w:rsidR="00E61C99">
        <w:t>if the</w:t>
      </w:r>
      <w:r w:rsidR="00E4108F">
        <w:t>y</w:t>
      </w:r>
      <w:r w:rsidR="00E61C99">
        <w:t>:</w:t>
      </w:r>
    </w:p>
    <w:p w14:paraId="6E794DDF" w14:textId="42973A93" w:rsidR="00E61C99" w:rsidRDefault="00E4108F" w:rsidP="00E61C99">
      <w:pPr>
        <w:pStyle w:val="Clauselevelstyle"/>
        <w:numPr>
          <w:ilvl w:val="1"/>
          <w:numId w:val="30"/>
        </w:numPr>
      </w:pPr>
      <w:r>
        <w:t>are seeking</w:t>
      </w:r>
      <w:r w:rsidR="00DB57D2">
        <w:t xml:space="preserve"> re-admi</w:t>
      </w:r>
      <w:r>
        <w:t>ssion</w:t>
      </w:r>
      <w:r w:rsidR="00DB57D2">
        <w:t xml:space="preserve"> after exclusion</w:t>
      </w:r>
      <w:r w:rsidR="00E61C99">
        <w:t>;</w:t>
      </w:r>
      <w:r w:rsidR="00567F45">
        <w:t xml:space="preserve"> and</w:t>
      </w:r>
    </w:p>
    <w:p w14:paraId="6C697520" w14:textId="3EAEE442" w:rsidR="00DB57D2" w:rsidRDefault="00DB57D2" w:rsidP="00E61C99">
      <w:pPr>
        <w:pStyle w:val="Clauselevelstyle"/>
        <w:numPr>
          <w:ilvl w:val="1"/>
          <w:numId w:val="30"/>
        </w:numPr>
      </w:pPr>
      <w:r>
        <w:t xml:space="preserve">have failed or discontinued </w:t>
      </w:r>
      <w:r w:rsidR="00567F45">
        <w:t>that unit</w:t>
      </w:r>
      <w:r w:rsidR="00E4108F">
        <w:t xml:space="preserve"> or year</w:t>
      </w:r>
      <w:r w:rsidR="00567F45">
        <w:t xml:space="preserve"> </w:t>
      </w:r>
      <w:r>
        <w:t>more than once.</w:t>
      </w:r>
    </w:p>
    <w:p w14:paraId="0FDFE2A2" w14:textId="678C8ED7" w:rsidR="004E1464" w:rsidRDefault="00567F45" w:rsidP="00567F45">
      <w:pPr>
        <w:pStyle w:val="Clauselevelstyle"/>
        <w:numPr>
          <w:ilvl w:val="0"/>
          <w:numId w:val="30"/>
        </w:numPr>
      </w:pPr>
      <w:hyperlink w:anchor="clause4_3_1" w:history="1">
        <w:r w:rsidRPr="00B76B35">
          <w:rPr>
            <w:rStyle w:val="Hyperlink"/>
            <w:i w:val="0"/>
            <w:iCs w:val="0"/>
          </w:rPr>
          <w:t>Clause 4.3(1)</w:t>
        </w:r>
      </w:hyperlink>
      <w:r>
        <w:t xml:space="preserve"> </w:t>
      </w:r>
      <w:r w:rsidR="00DB57D2">
        <w:t xml:space="preserve">applies whether </w:t>
      </w:r>
      <w:r w:rsidR="003D365B">
        <w:t xml:space="preserve">the </w:t>
      </w:r>
      <w:r w:rsidR="00E4108F">
        <w:t>person</w:t>
      </w:r>
      <w:r w:rsidR="003D365B">
        <w:t xml:space="preserve"> </w:t>
      </w:r>
      <w:r w:rsidR="00DB57D2">
        <w:t xml:space="preserve">failed or discontinued </w:t>
      </w:r>
      <w:r w:rsidR="003D365B">
        <w:t>the unit of study</w:t>
      </w:r>
      <w:r w:rsidR="004E1464">
        <w:t xml:space="preserve"> while </w:t>
      </w:r>
      <w:r w:rsidR="00DB57D2">
        <w:t>enrolled in an award course offered by</w:t>
      </w:r>
      <w:r w:rsidR="004E1464">
        <w:t>:</w:t>
      </w:r>
    </w:p>
    <w:p w14:paraId="2BAEAEED" w14:textId="0F8B0A6A" w:rsidR="004E1464" w:rsidRDefault="00DB57D2" w:rsidP="004E1464">
      <w:pPr>
        <w:pStyle w:val="Clauselevelstyle"/>
        <w:numPr>
          <w:ilvl w:val="1"/>
          <w:numId w:val="30"/>
        </w:numPr>
      </w:pPr>
      <w:r>
        <w:t>the current</w:t>
      </w:r>
      <w:r w:rsidR="004E1464">
        <w:t>;</w:t>
      </w:r>
      <w:r>
        <w:t xml:space="preserve"> or </w:t>
      </w:r>
    </w:p>
    <w:p w14:paraId="24BF2EC8" w14:textId="641B2ADF" w:rsidR="00DB57D2" w:rsidRDefault="00DB57D2" w:rsidP="004E1464">
      <w:pPr>
        <w:pStyle w:val="Clauselevelstyle"/>
        <w:numPr>
          <w:ilvl w:val="1"/>
          <w:numId w:val="30"/>
        </w:numPr>
      </w:pPr>
      <w:r>
        <w:t>another faculty.</w:t>
      </w:r>
    </w:p>
    <w:p w14:paraId="557286B2" w14:textId="762D0CD3" w:rsidR="00DB57D2" w:rsidRDefault="00DB57D2" w:rsidP="00BA1444">
      <w:pPr>
        <w:pStyle w:val="Clauselevelstyle"/>
        <w:numPr>
          <w:ilvl w:val="0"/>
          <w:numId w:val="30"/>
        </w:numPr>
      </w:pPr>
      <w:r>
        <w:t xml:space="preserve">The Associate Dean may require a student </w:t>
      </w:r>
      <w:r w:rsidR="000F556A" w:rsidRPr="000F556A">
        <w:t xml:space="preserve">to show good cause </w:t>
      </w:r>
      <w:r w:rsidR="000F556A">
        <w:t xml:space="preserve">before </w:t>
      </w:r>
      <w:r w:rsidR="000F556A" w:rsidRPr="000F556A">
        <w:t>re-enrol</w:t>
      </w:r>
      <w:r w:rsidR="00D61D1B">
        <w:t>ling</w:t>
      </w:r>
      <w:r w:rsidR="000F556A" w:rsidRPr="000F556A">
        <w:t xml:space="preserve"> in a year of candidature or a unit of study</w:t>
      </w:r>
      <w:r w:rsidR="00D61D1B">
        <w:t xml:space="preserve"> if the student</w:t>
      </w:r>
      <w:r>
        <w:t>:</w:t>
      </w:r>
    </w:p>
    <w:p w14:paraId="25A644EA" w14:textId="2E334FA1" w:rsidR="00DB57D2" w:rsidRDefault="00DB57D2" w:rsidP="00BA1444">
      <w:pPr>
        <w:pStyle w:val="Clauselevelstyle"/>
        <w:numPr>
          <w:ilvl w:val="1"/>
          <w:numId w:val="30"/>
        </w:numPr>
      </w:pPr>
      <w:r>
        <w:t>has had their candidature in an award course with us, or at another institution, terminated due to failure or discontinuation</w:t>
      </w:r>
      <w:r w:rsidR="00D61D1B" w:rsidRPr="00D61D1B">
        <w:t xml:space="preserve"> </w:t>
      </w:r>
      <w:r w:rsidR="00D61D1B" w:rsidRPr="00C95F4F">
        <w:t>in the year immediately after the admission or re-admission</w:t>
      </w:r>
      <w:r w:rsidRPr="00C95F4F">
        <w:t>;</w:t>
      </w:r>
      <w:r>
        <w:t xml:space="preserve"> and</w:t>
      </w:r>
    </w:p>
    <w:p w14:paraId="76AE8E36" w14:textId="2736153D" w:rsidR="00DB57D2" w:rsidRDefault="00DB57D2" w:rsidP="00BA1444">
      <w:pPr>
        <w:pStyle w:val="Clauselevelstyle"/>
        <w:numPr>
          <w:ilvl w:val="1"/>
          <w:numId w:val="30"/>
        </w:numPr>
      </w:pPr>
      <w:r>
        <w:t>has later been admitted or re-admitted to an award course with us</w:t>
      </w:r>
      <w:r w:rsidR="00D61D1B">
        <w:t>.</w:t>
      </w:r>
    </w:p>
    <w:p w14:paraId="505D50D3" w14:textId="77777777" w:rsidR="00DB57D2" w:rsidRDefault="00DB57D2" w:rsidP="00BA1444">
      <w:pPr>
        <w:pStyle w:val="Clauselevelstyle"/>
        <w:numPr>
          <w:ilvl w:val="0"/>
          <w:numId w:val="30"/>
        </w:numPr>
      </w:pPr>
      <w:r>
        <w:t>If the Associate Dean decides that a student has not shown good cause, they may:</w:t>
      </w:r>
    </w:p>
    <w:p w14:paraId="26F288F1" w14:textId="77777777" w:rsidR="00DB57D2" w:rsidRDefault="00DB57D2" w:rsidP="00BA1444">
      <w:pPr>
        <w:pStyle w:val="Clauselevelstyle"/>
        <w:numPr>
          <w:ilvl w:val="1"/>
          <w:numId w:val="30"/>
        </w:numPr>
      </w:pPr>
      <w:r>
        <w:t>exclude them from the relevant award course; or</w:t>
      </w:r>
    </w:p>
    <w:p w14:paraId="417C5AAB" w14:textId="7E84698F" w:rsidR="00DB57D2" w:rsidRDefault="00764426" w:rsidP="00BA1444">
      <w:pPr>
        <w:pStyle w:val="Clauselevelstyle"/>
        <w:numPr>
          <w:ilvl w:val="1"/>
          <w:numId w:val="30"/>
        </w:numPr>
      </w:pPr>
      <w:r>
        <w:lastRenderedPageBreak/>
        <w:t xml:space="preserve">allow </w:t>
      </w:r>
      <w:r w:rsidR="00DB57D2">
        <w:t>them to re-enrol in the relevant award course subject to conditions on units of study, including:</w:t>
      </w:r>
    </w:p>
    <w:p w14:paraId="5AAF3925" w14:textId="77777777" w:rsidR="00DB57D2" w:rsidRDefault="00DB57D2" w:rsidP="00BA1444">
      <w:pPr>
        <w:pStyle w:val="Clauselevelstyle"/>
        <w:numPr>
          <w:ilvl w:val="2"/>
          <w:numId w:val="30"/>
        </w:numPr>
      </w:pPr>
      <w:r>
        <w:t>passing a unit or units of study within a specified time;</w:t>
      </w:r>
    </w:p>
    <w:p w14:paraId="0F303748" w14:textId="77777777" w:rsidR="00DB57D2" w:rsidRDefault="00DB57D2" w:rsidP="00BA1444">
      <w:pPr>
        <w:pStyle w:val="Clauselevelstyle"/>
        <w:numPr>
          <w:ilvl w:val="2"/>
          <w:numId w:val="30"/>
        </w:numPr>
      </w:pPr>
      <w:r>
        <w:t>exclusion from a unit or units of study;</w:t>
      </w:r>
    </w:p>
    <w:p w14:paraId="47C57BC7" w14:textId="45D3A640" w:rsidR="00DB57D2" w:rsidRDefault="008F0109" w:rsidP="00BA1444">
      <w:pPr>
        <w:pStyle w:val="Clauselevelstyle"/>
        <w:numPr>
          <w:ilvl w:val="2"/>
          <w:numId w:val="30"/>
        </w:numPr>
      </w:pPr>
      <w:r>
        <w:t>setting</w:t>
      </w:r>
      <w:r w:rsidR="006021CB">
        <w:t xml:space="preserve"> an</w:t>
      </w:r>
      <w:r w:rsidR="00DB57D2">
        <w:t xml:space="preserve"> earliest date </w:t>
      </w:r>
      <w:r>
        <w:t xml:space="preserve">on </w:t>
      </w:r>
      <w:r w:rsidR="00DB57D2">
        <w:t xml:space="preserve">which </w:t>
      </w:r>
      <w:r w:rsidR="006021CB">
        <w:t>they</w:t>
      </w:r>
      <w:r w:rsidR="00DB57D2">
        <w:t xml:space="preserve"> may re-enrol in </w:t>
      </w:r>
      <w:r w:rsidR="003249EE">
        <w:t>one o</w:t>
      </w:r>
      <w:r w:rsidR="00DB57D2">
        <w:t xml:space="preserve">r </w:t>
      </w:r>
      <w:r w:rsidR="003249EE">
        <w:t xml:space="preserve">more </w:t>
      </w:r>
      <w:r w:rsidR="00DB57D2">
        <w:t>units of study; or</w:t>
      </w:r>
    </w:p>
    <w:p w14:paraId="7E2A6B17" w14:textId="52FDEAFA" w:rsidR="00DB57D2" w:rsidRDefault="003249EE" w:rsidP="00BA1444">
      <w:pPr>
        <w:pStyle w:val="Clauselevelstyle"/>
        <w:numPr>
          <w:ilvl w:val="2"/>
          <w:numId w:val="30"/>
        </w:numPr>
      </w:pPr>
      <w:r>
        <w:t>limiting</w:t>
      </w:r>
      <w:r w:rsidR="00DB57D2">
        <w:t xml:space="preserve"> the maximum number of </w:t>
      </w:r>
      <w:proofErr w:type="gramStart"/>
      <w:r w:rsidR="00DB57D2">
        <w:t>credit</w:t>
      </w:r>
      <w:proofErr w:type="gramEnd"/>
      <w:r w:rsidR="00DB57D2">
        <w:t xml:space="preserve"> </w:t>
      </w:r>
      <w:proofErr w:type="gramStart"/>
      <w:r w:rsidR="00DB57D2">
        <w:t>points</w:t>
      </w:r>
      <w:proofErr w:type="gramEnd"/>
      <w:r w:rsidR="00DB57D2">
        <w:t xml:space="preserve"> </w:t>
      </w:r>
      <w:r w:rsidR="006021CB">
        <w:t>they</w:t>
      </w:r>
      <w:r w:rsidR="00DB57D2">
        <w:t xml:space="preserve"> may attempt in the following teaching periods but within a specified time.</w:t>
      </w:r>
    </w:p>
    <w:p w14:paraId="3C5B3D7A" w14:textId="27D0E190" w:rsidR="00DB57D2" w:rsidRDefault="00DB57D2" w:rsidP="00BA1444">
      <w:pPr>
        <w:pStyle w:val="Clauselevelstyle"/>
        <w:numPr>
          <w:ilvl w:val="0"/>
          <w:numId w:val="30"/>
        </w:numPr>
      </w:pPr>
      <w:r>
        <w:t xml:space="preserve">An Associate Dean </w:t>
      </w:r>
      <w:r w:rsidR="00E4108F">
        <w:t xml:space="preserve">must </w:t>
      </w:r>
      <w:r>
        <w:t xml:space="preserve">not exclude a student who later fails to meet or comply with any </w:t>
      </w:r>
      <w:r w:rsidR="00E9659B">
        <w:t xml:space="preserve">restrictions or </w:t>
      </w:r>
      <w:r>
        <w:t xml:space="preserve">conditions on their re-enrolment without allowing </w:t>
      </w:r>
      <w:r w:rsidR="006B0832">
        <w:t>them</w:t>
      </w:r>
      <w:r>
        <w:t xml:space="preserve"> a further opportunity to show good cause.</w:t>
      </w:r>
    </w:p>
    <w:p w14:paraId="13524F5C" w14:textId="53E65F24" w:rsidR="00DB57D2" w:rsidRDefault="00DB57D2" w:rsidP="00B117A4">
      <w:pPr>
        <w:pStyle w:val="Notesforclauses"/>
      </w:pPr>
      <w:r w:rsidRPr="00B117A4">
        <w:rPr>
          <w:b/>
          <w:bCs/>
        </w:rPr>
        <w:t>Note</w:t>
      </w:r>
      <w:r w:rsidRPr="00C11B7C">
        <w:t>:</w:t>
      </w:r>
      <w:r>
        <w:tab/>
        <w:t xml:space="preserve">For information on student appeals against decisions made by an Associate Dean under this clause, see the </w:t>
      </w:r>
      <w:hyperlink r:id="rId37" w:history="1">
        <w:r w:rsidRPr="00DB57D2">
          <w:rPr>
            <w:rStyle w:val="Hyperlink"/>
          </w:rPr>
          <w:t>Student Academic Appeals Rule</w:t>
        </w:r>
      </w:hyperlink>
      <w:r>
        <w:t>.</w:t>
      </w:r>
    </w:p>
    <w:p w14:paraId="2833CB61" w14:textId="5AFB6825" w:rsidR="00585591" w:rsidRDefault="00585591" w:rsidP="00DB57D2">
      <w:pPr>
        <w:pStyle w:val="Clauselevelstyle"/>
      </w:pPr>
    </w:p>
    <w:p w14:paraId="75386A75" w14:textId="7EEB92FB" w:rsidR="003C2403" w:rsidRDefault="003C2403">
      <w:pPr>
        <w:spacing w:line="240" w:lineRule="auto"/>
        <w:sectPr w:rsidR="003C2403" w:rsidSect="00A97506">
          <w:headerReference w:type="default" r:id="rId38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  <w:bookmarkStart w:id="46" w:name="_Toc234504708"/>
    </w:p>
    <w:p w14:paraId="6651173F" w14:textId="77777777" w:rsidR="00DB57D2" w:rsidRDefault="00DB57D2" w:rsidP="00DB57D2">
      <w:pPr>
        <w:pStyle w:val="Level1Partheading"/>
        <w:numPr>
          <w:ilvl w:val="0"/>
          <w:numId w:val="2"/>
        </w:numPr>
        <w:ind w:left="1701"/>
      </w:pPr>
      <w:bookmarkStart w:id="47" w:name="Rolesandresponsibilites"/>
      <w:bookmarkStart w:id="48" w:name="_Toc239756688"/>
      <w:bookmarkEnd w:id="47"/>
      <w:r>
        <w:lastRenderedPageBreak/>
        <w:t>Roles and responsibilities</w:t>
      </w:r>
      <w:bookmarkEnd w:id="46"/>
      <w:bookmarkEnd w:id="48"/>
    </w:p>
    <w:p w14:paraId="4B33D51F" w14:textId="55F97B5C" w:rsidR="00DB57D2" w:rsidRPr="00DB57D2" w:rsidRDefault="00DB57D2" w:rsidP="00DB57D2">
      <w:pPr>
        <w:pStyle w:val="Heading2"/>
      </w:pPr>
      <w:bookmarkStart w:id="49" w:name="_Toc239756689"/>
      <w:r>
        <w:t>Students</w:t>
      </w:r>
      <w:bookmarkEnd w:id="49"/>
    </w:p>
    <w:p w14:paraId="392B3D63" w14:textId="014886DB" w:rsidR="00DB57D2" w:rsidRDefault="00DB57D2" w:rsidP="00BA1444">
      <w:pPr>
        <w:pStyle w:val="Clauselevelstyle"/>
        <w:numPr>
          <w:ilvl w:val="0"/>
          <w:numId w:val="31"/>
        </w:numPr>
      </w:pPr>
      <w:r>
        <w:t>satisfactorily attend or complete compulsory teaching and assessmen</w:t>
      </w:r>
      <w:r w:rsidR="00E4108F">
        <w:t xml:space="preserve">ts; </w:t>
      </w:r>
    </w:p>
    <w:p w14:paraId="117BF969" w14:textId="77777777" w:rsidR="00E4108F" w:rsidRDefault="00DB57D2" w:rsidP="00BA1444">
      <w:pPr>
        <w:pStyle w:val="Clauselevelstyle"/>
        <w:numPr>
          <w:ilvl w:val="0"/>
          <w:numId w:val="31"/>
        </w:numPr>
      </w:pPr>
      <w:r>
        <w:t>take steps to address circumstances negatively affecting their study performance</w:t>
      </w:r>
      <w:r w:rsidR="00E4108F">
        <w:t>;</w:t>
      </w:r>
    </w:p>
    <w:p w14:paraId="4ADEC4DF" w14:textId="41FB600A" w:rsidR="00DB57D2" w:rsidRDefault="00E4108F" w:rsidP="00BA1444">
      <w:pPr>
        <w:pStyle w:val="Clauselevelstyle"/>
        <w:numPr>
          <w:ilvl w:val="0"/>
          <w:numId w:val="31"/>
        </w:numPr>
      </w:pPr>
      <w:r>
        <w:t>ap</w:t>
      </w:r>
      <w:r w:rsidR="00F92F32">
        <w:t>ply</w:t>
      </w:r>
      <w:r w:rsidR="00423350">
        <w:t xml:space="preserve"> for an early intervention strategy or </w:t>
      </w:r>
      <w:r w:rsidR="004C2C6E">
        <w:t>study plan</w:t>
      </w:r>
      <w:r w:rsidR="002F11A8">
        <w:t xml:space="preserve"> if concerned about meeting progression requirements</w:t>
      </w:r>
      <w:r w:rsidR="00DB57D2">
        <w:t>;</w:t>
      </w:r>
    </w:p>
    <w:p w14:paraId="5F338AE8" w14:textId="2D389D5C" w:rsidR="00DB57D2" w:rsidRDefault="00DB57D2" w:rsidP="00BA1444">
      <w:pPr>
        <w:pStyle w:val="Clauselevelstyle"/>
        <w:numPr>
          <w:ilvl w:val="0"/>
          <w:numId w:val="31"/>
        </w:numPr>
      </w:pPr>
      <w:r>
        <w:t xml:space="preserve">meet any requirements or conditions imposed under these Procedures and the </w:t>
      </w:r>
      <w:r w:rsidRPr="00B45D1A">
        <w:rPr>
          <w:rStyle w:val="HyperlinkBodytextCustomColorRGB2303515"/>
        </w:rPr>
        <w:t>Policy</w:t>
      </w:r>
      <w:r>
        <w:t xml:space="preserve">; </w:t>
      </w:r>
    </w:p>
    <w:p w14:paraId="5764D5B3" w14:textId="77777777" w:rsidR="00DB57D2" w:rsidRDefault="00DB57D2" w:rsidP="00BA1444">
      <w:pPr>
        <w:pStyle w:val="Clauselevelstyle"/>
        <w:numPr>
          <w:ilvl w:val="0"/>
          <w:numId w:val="31"/>
        </w:numPr>
      </w:pPr>
      <w:r>
        <w:t>respond to a request to show good cause within the specified deadline;</w:t>
      </w:r>
    </w:p>
    <w:p w14:paraId="526711B0" w14:textId="4AAC94F4" w:rsidR="00DB57D2" w:rsidRDefault="00DB57D2" w:rsidP="00BA1444">
      <w:pPr>
        <w:pStyle w:val="Clauselevelstyle"/>
        <w:numPr>
          <w:ilvl w:val="0"/>
          <w:numId w:val="31"/>
        </w:numPr>
      </w:pPr>
      <w:r>
        <w:t>seek academic advice on the impact of late discontinuation on progression and, if relevant, visa compliance;</w:t>
      </w:r>
      <w:r w:rsidR="004F1744">
        <w:t xml:space="preserve"> and</w:t>
      </w:r>
    </w:p>
    <w:p w14:paraId="39C1550F" w14:textId="018CDC8D" w:rsidR="00DB57D2" w:rsidRDefault="00DB57D2" w:rsidP="00E4108F">
      <w:pPr>
        <w:pStyle w:val="Clauselevelstyle"/>
        <w:numPr>
          <w:ilvl w:val="0"/>
          <w:numId w:val="31"/>
        </w:numPr>
      </w:pPr>
      <w:r>
        <w:t>submit applications</w:t>
      </w:r>
      <w:r w:rsidR="00150EE7">
        <w:t xml:space="preserve"> for late discontinuation</w:t>
      </w:r>
      <w:r w:rsidR="00E4108F">
        <w:t xml:space="preserve"> under special circumstances consistently with these Procedures</w:t>
      </w:r>
    </w:p>
    <w:p w14:paraId="48E8F604" w14:textId="13F5C68C" w:rsidR="00DB57D2" w:rsidRPr="00E61D08" w:rsidRDefault="00DB57D2" w:rsidP="00DB57D2">
      <w:pPr>
        <w:pStyle w:val="Heading2"/>
      </w:pPr>
      <w:bookmarkStart w:id="50" w:name="_Toc239756690"/>
      <w:r w:rsidRPr="00E61D08">
        <w:t>The Deputy Vice-Chancellor (Education and Students</w:t>
      </w:r>
      <w:r w:rsidR="00617F57" w:rsidRPr="00E61D08">
        <w:t>)</w:t>
      </w:r>
      <w:bookmarkEnd w:id="50"/>
    </w:p>
    <w:p w14:paraId="2E4F5F34" w14:textId="73088318" w:rsidR="00E61D08" w:rsidRDefault="00E61D08" w:rsidP="00BA1444">
      <w:pPr>
        <w:pStyle w:val="Clauselevelstyle"/>
        <w:numPr>
          <w:ilvl w:val="0"/>
          <w:numId w:val="32"/>
        </w:numPr>
      </w:pPr>
      <w:r>
        <w:t>establishes and maintains processes and systems to monitor students’ academic progress; and</w:t>
      </w:r>
    </w:p>
    <w:p w14:paraId="7A899F4E" w14:textId="2CB53C20" w:rsidR="00E61D08" w:rsidRDefault="00E61D08" w:rsidP="00BA1444">
      <w:pPr>
        <w:pStyle w:val="Clauselevelstyle"/>
        <w:numPr>
          <w:ilvl w:val="0"/>
          <w:numId w:val="32"/>
        </w:numPr>
      </w:pPr>
      <w:r>
        <w:t>Receives recommendations from the Academic Board.</w:t>
      </w:r>
    </w:p>
    <w:p w14:paraId="025232C9" w14:textId="7D6754B1" w:rsidR="00E4108F" w:rsidRDefault="00E4108F" w:rsidP="00312645">
      <w:pPr>
        <w:pStyle w:val="Heading2"/>
      </w:pPr>
      <w:bookmarkStart w:id="51" w:name="_Toc239756691"/>
      <w:r>
        <w:t>The Deputy Vice-Chancellor (Education and Students) Portfolio</w:t>
      </w:r>
    </w:p>
    <w:p w14:paraId="25FAE3EB" w14:textId="77777777" w:rsidR="00E61D08" w:rsidRDefault="00E61D08" w:rsidP="00E61D08">
      <w:pPr>
        <w:pStyle w:val="Clauselevelstyle"/>
        <w:numPr>
          <w:ilvl w:val="0"/>
          <w:numId w:val="43"/>
        </w:numPr>
      </w:pPr>
      <w:r>
        <w:t>provides advisory, learning and wellbeing support services and programs for students;</w:t>
      </w:r>
    </w:p>
    <w:p w14:paraId="5FD3C69F" w14:textId="77777777" w:rsidR="00E61D08" w:rsidRDefault="00E61D08" w:rsidP="00E61D08">
      <w:pPr>
        <w:pStyle w:val="Clauselevelstyle"/>
        <w:numPr>
          <w:ilvl w:val="0"/>
          <w:numId w:val="43"/>
        </w:numPr>
      </w:pPr>
      <w:r>
        <w:t>works with faculties and Associate Deans to ensure consistency of practice and standards in:</w:t>
      </w:r>
    </w:p>
    <w:p w14:paraId="5A77B779" w14:textId="77777777" w:rsidR="00E61D08" w:rsidRDefault="00E61D08" w:rsidP="00E61D08">
      <w:pPr>
        <w:pStyle w:val="Clauselevelstyle"/>
        <w:numPr>
          <w:ilvl w:val="1"/>
          <w:numId w:val="43"/>
        </w:numPr>
      </w:pPr>
      <w:r>
        <w:t>monitoring progression;</w:t>
      </w:r>
    </w:p>
    <w:p w14:paraId="3DC68482" w14:textId="77777777" w:rsidR="00E61D08" w:rsidRDefault="00E61D08" w:rsidP="00E61D08">
      <w:pPr>
        <w:pStyle w:val="Clauselevelstyle"/>
        <w:numPr>
          <w:ilvl w:val="1"/>
          <w:numId w:val="43"/>
        </w:numPr>
      </w:pPr>
      <w:r>
        <w:t xml:space="preserve">providing advice and support; and </w:t>
      </w:r>
    </w:p>
    <w:p w14:paraId="03D64A1E" w14:textId="77777777" w:rsidR="00E61D08" w:rsidRDefault="00E61D08" w:rsidP="00E61D08">
      <w:pPr>
        <w:pStyle w:val="Clauselevelstyle"/>
        <w:numPr>
          <w:ilvl w:val="1"/>
          <w:numId w:val="43"/>
        </w:numPr>
      </w:pPr>
      <w:r>
        <w:t>decision-making; and</w:t>
      </w:r>
    </w:p>
    <w:p w14:paraId="4EE62109" w14:textId="4E461D36" w:rsidR="00E61D08" w:rsidRDefault="00E61D08" w:rsidP="00E61D08">
      <w:pPr>
        <w:pStyle w:val="Clauselevelstyle"/>
        <w:numPr>
          <w:ilvl w:val="0"/>
          <w:numId w:val="43"/>
        </w:numPr>
      </w:pPr>
      <w:r>
        <w:t>provides Associate Deans with information on progression trends.</w:t>
      </w:r>
    </w:p>
    <w:p w14:paraId="6D8E42B0" w14:textId="77777777" w:rsidR="00E61D08" w:rsidRDefault="00E61D08" w:rsidP="00E61D08">
      <w:pPr>
        <w:pStyle w:val="Notesforclauses"/>
      </w:pPr>
      <w:r w:rsidRPr="00B117A4">
        <w:rPr>
          <w:b/>
          <w:bCs/>
        </w:rPr>
        <w:t>Note</w:t>
      </w:r>
      <w:r w:rsidRPr="00C11B7C">
        <w:t>:</w:t>
      </w:r>
      <w:r>
        <w:t xml:space="preserve"> </w:t>
      </w:r>
      <w:r>
        <w:tab/>
        <w:t xml:space="preserve">See the </w:t>
      </w:r>
      <w:hyperlink r:id="rId39" w:history="1">
        <w:r w:rsidRPr="00312645">
          <w:rPr>
            <w:rStyle w:val="Hyperlink"/>
          </w:rPr>
          <w:t>Privacy Policy</w:t>
        </w:r>
      </w:hyperlink>
      <w:r>
        <w:t xml:space="preserve"> and the </w:t>
      </w:r>
      <w:hyperlink r:id="rId40" w:history="1">
        <w:r w:rsidRPr="00312645">
          <w:rPr>
            <w:rStyle w:val="Hyperlink"/>
          </w:rPr>
          <w:t>Recordkeeping Policy</w:t>
        </w:r>
      </w:hyperlink>
      <w:r>
        <w:t>.</w:t>
      </w:r>
    </w:p>
    <w:p w14:paraId="2EC2D0AB" w14:textId="3BFCB99B" w:rsidR="00DB57D2" w:rsidRDefault="00DB57D2" w:rsidP="00312645">
      <w:pPr>
        <w:pStyle w:val="Heading2"/>
      </w:pPr>
      <w:r>
        <w:t>The Academic Board</w:t>
      </w:r>
      <w:bookmarkEnd w:id="51"/>
    </w:p>
    <w:p w14:paraId="3AF591C7" w14:textId="02F48031" w:rsidR="00E96FBE" w:rsidRDefault="00E61D08" w:rsidP="009A409C">
      <w:pPr>
        <w:pStyle w:val="Clauselevelstyle"/>
        <w:numPr>
          <w:ilvl w:val="0"/>
          <w:numId w:val="33"/>
        </w:numPr>
      </w:pPr>
      <w:r>
        <w:t xml:space="preserve">receives and </w:t>
      </w:r>
      <w:r w:rsidR="00D26F0A">
        <w:t xml:space="preserve">reviews progression </w:t>
      </w:r>
      <w:r w:rsidR="00DB57D2">
        <w:t>reports</w:t>
      </w:r>
      <w:r w:rsidR="00D26F0A">
        <w:t>;</w:t>
      </w:r>
      <w:r w:rsidR="00DB57D2">
        <w:t xml:space="preserve"> </w:t>
      </w:r>
    </w:p>
    <w:p w14:paraId="1ACFC97D" w14:textId="77777777" w:rsidR="00E96FBE" w:rsidRDefault="00DB57D2" w:rsidP="00BA1444">
      <w:pPr>
        <w:pStyle w:val="Clauselevelstyle"/>
        <w:numPr>
          <w:ilvl w:val="0"/>
          <w:numId w:val="33"/>
        </w:numPr>
      </w:pPr>
      <w:r>
        <w:t>makes recommendations to</w:t>
      </w:r>
      <w:r w:rsidR="00E96FBE">
        <w:t>:</w:t>
      </w:r>
      <w:r>
        <w:t xml:space="preserve"> </w:t>
      </w:r>
    </w:p>
    <w:p w14:paraId="26D870F2" w14:textId="041D3611" w:rsidR="00E96FBE" w:rsidRDefault="00DB57D2" w:rsidP="00E96FBE">
      <w:pPr>
        <w:pStyle w:val="Clauselevelstyle"/>
        <w:numPr>
          <w:ilvl w:val="1"/>
          <w:numId w:val="33"/>
        </w:numPr>
      </w:pPr>
      <w:r>
        <w:t>faculties</w:t>
      </w:r>
      <w:r w:rsidR="00E96FBE">
        <w:t>;</w:t>
      </w:r>
    </w:p>
    <w:p w14:paraId="736603CC" w14:textId="08A6D5A3" w:rsidR="00E96FBE" w:rsidRDefault="00DB57D2" w:rsidP="00E96FBE">
      <w:pPr>
        <w:pStyle w:val="Clauselevelstyle"/>
        <w:numPr>
          <w:ilvl w:val="1"/>
          <w:numId w:val="33"/>
        </w:numPr>
      </w:pPr>
      <w:r>
        <w:t>the Deputy Vice-Chancellor (Education and Students)</w:t>
      </w:r>
      <w:r w:rsidR="00E96FBE">
        <w:t xml:space="preserve">; </w:t>
      </w:r>
      <w:r>
        <w:t xml:space="preserve">and </w:t>
      </w:r>
    </w:p>
    <w:p w14:paraId="68C9727C" w14:textId="190BC3DF" w:rsidR="00DB57D2" w:rsidRDefault="00DB57D2" w:rsidP="00E96FBE">
      <w:pPr>
        <w:pStyle w:val="Clauselevelstyle"/>
        <w:numPr>
          <w:ilvl w:val="1"/>
          <w:numId w:val="33"/>
        </w:numPr>
      </w:pPr>
      <w:r>
        <w:lastRenderedPageBreak/>
        <w:t>the Vice-Chancellor.</w:t>
      </w:r>
    </w:p>
    <w:p w14:paraId="1339F3B7" w14:textId="78E68AD3" w:rsidR="00DB57D2" w:rsidRPr="006715C2" w:rsidRDefault="00DB57D2" w:rsidP="00312645">
      <w:pPr>
        <w:pStyle w:val="Heading2"/>
      </w:pPr>
      <w:bookmarkStart w:id="52" w:name="_Toc239756692"/>
      <w:r w:rsidRPr="006715C2">
        <w:t>Faculties</w:t>
      </w:r>
      <w:bookmarkEnd w:id="52"/>
    </w:p>
    <w:p w14:paraId="314776D8" w14:textId="3F68B53E" w:rsidR="00DB57D2" w:rsidRDefault="00DB57D2" w:rsidP="00F5669E">
      <w:pPr>
        <w:pStyle w:val="Clauselevelstyle"/>
        <w:numPr>
          <w:ilvl w:val="0"/>
          <w:numId w:val="37"/>
        </w:numPr>
      </w:pPr>
      <w:r>
        <w:t xml:space="preserve">implement and monitor compliance with these Procedures and the </w:t>
      </w:r>
      <w:hyperlink r:id="rId41" w:history="1">
        <w:r w:rsidRPr="00312645">
          <w:rPr>
            <w:rStyle w:val="Hyperlink"/>
          </w:rPr>
          <w:t xml:space="preserve">Policy </w:t>
        </w:r>
      </w:hyperlink>
      <w:r>
        <w:t xml:space="preserve">and any </w:t>
      </w:r>
      <w:r w:rsidR="00B8702F">
        <w:t>processes</w:t>
      </w:r>
      <w:r>
        <w:t xml:space="preserve"> within the faculty;</w:t>
      </w:r>
    </w:p>
    <w:p w14:paraId="15229B26" w14:textId="77777777" w:rsidR="00785154" w:rsidRDefault="00513257" w:rsidP="00F5669E">
      <w:pPr>
        <w:pStyle w:val="Clauselevelstyle"/>
        <w:numPr>
          <w:ilvl w:val="0"/>
          <w:numId w:val="37"/>
        </w:numPr>
      </w:pPr>
      <w:r>
        <w:t xml:space="preserve">work with the </w:t>
      </w:r>
      <w:r w:rsidR="00785154">
        <w:t>Deputy Vice-Chancellor (Education and Students) Portfolio to ensure consistent practice and standards in:</w:t>
      </w:r>
    </w:p>
    <w:p w14:paraId="73461ED0" w14:textId="77777777" w:rsidR="00785154" w:rsidRDefault="00785154" w:rsidP="00785154">
      <w:pPr>
        <w:pStyle w:val="Clauselevelstyle"/>
        <w:numPr>
          <w:ilvl w:val="1"/>
          <w:numId w:val="37"/>
        </w:numPr>
      </w:pPr>
      <w:r>
        <w:t>monitoring progression;</w:t>
      </w:r>
    </w:p>
    <w:p w14:paraId="64190C25" w14:textId="77777777" w:rsidR="00785154" w:rsidRDefault="00785154" w:rsidP="00785154">
      <w:pPr>
        <w:pStyle w:val="Clauselevelstyle"/>
        <w:numPr>
          <w:ilvl w:val="1"/>
          <w:numId w:val="37"/>
        </w:numPr>
      </w:pPr>
      <w:r>
        <w:t xml:space="preserve">providing advice and support; and </w:t>
      </w:r>
    </w:p>
    <w:p w14:paraId="2FF3C793" w14:textId="481460CA" w:rsidR="00785154" w:rsidRDefault="00785154" w:rsidP="00785154">
      <w:pPr>
        <w:pStyle w:val="Clauselevelstyle"/>
        <w:numPr>
          <w:ilvl w:val="1"/>
          <w:numId w:val="37"/>
        </w:numPr>
      </w:pPr>
      <w:r>
        <w:t xml:space="preserve">decision-making; </w:t>
      </w:r>
    </w:p>
    <w:p w14:paraId="77D56D27" w14:textId="452A7DB7" w:rsidR="00307303" w:rsidRDefault="00DB57D2" w:rsidP="00F5669E">
      <w:pPr>
        <w:pStyle w:val="Clauselevelstyle"/>
        <w:numPr>
          <w:ilvl w:val="0"/>
          <w:numId w:val="37"/>
        </w:numPr>
      </w:pPr>
      <w:r>
        <w:t xml:space="preserve">monitor each student’s progression </w:t>
      </w:r>
      <w:r w:rsidR="009B432E">
        <w:t>consistently</w:t>
      </w:r>
      <w:r>
        <w:t xml:space="preserve"> with</w:t>
      </w:r>
      <w:r w:rsidR="00307303">
        <w:t>:</w:t>
      </w:r>
    </w:p>
    <w:p w14:paraId="6F7D84A4" w14:textId="4FA98906" w:rsidR="00B63FB7" w:rsidRDefault="007D3643" w:rsidP="00307303">
      <w:pPr>
        <w:pStyle w:val="Clauselevelstyle"/>
        <w:numPr>
          <w:ilvl w:val="1"/>
          <w:numId w:val="37"/>
        </w:numPr>
      </w:pPr>
      <w:r>
        <w:t xml:space="preserve">the </w:t>
      </w:r>
      <w:r w:rsidRPr="007D3643">
        <w:rPr>
          <w:rStyle w:val="HyperlinkBodytextCustomColorRGB2303515"/>
        </w:rPr>
        <w:t>Policy</w:t>
      </w:r>
      <w:r>
        <w:t xml:space="preserve"> and </w:t>
      </w:r>
      <w:r w:rsidR="00DB57D2">
        <w:t>these Procedures</w:t>
      </w:r>
      <w:r w:rsidR="00B63FB7">
        <w:t>;</w:t>
      </w:r>
    </w:p>
    <w:p w14:paraId="2A01F50F" w14:textId="13D92285" w:rsidR="00DB57D2" w:rsidRDefault="00DB57D2" w:rsidP="00307303">
      <w:pPr>
        <w:pStyle w:val="Clauselevelstyle"/>
        <w:numPr>
          <w:ilvl w:val="1"/>
          <w:numId w:val="37"/>
        </w:numPr>
      </w:pPr>
      <w:r>
        <w:t>the specific requirements of each award course;</w:t>
      </w:r>
    </w:p>
    <w:p w14:paraId="1106681C" w14:textId="71BB1D16" w:rsidR="00785154" w:rsidRDefault="00785154" w:rsidP="00F5669E">
      <w:pPr>
        <w:pStyle w:val="Clauselevelstyle"/>
        <w:numPr>
          <w:ilvl w:val="0"/>
          <w:numId w:val="37"/>
        </w:numPr>
      </w:pPr>
      <w:r>
        <w:t>manage early intervention strategies and study plans for relevant students;</w:t>
      </w:r>
    </w:p>
    <w:p w14:paraId="76534DB5" w14:textId="129D35BF" w:rsidR="00785154" w:rsidRDefault="00785154" w:rsidP="00F5669E">
      <w:pPr>
        <w:pStyle w:val="Clauselevelstyle"/>
        <w:numPr>
          <w:ilvl w:val="0"/>
          <w:numId w:val="37"/>
        </w:numPr>
      </w:pPr>
      <w:r>
        <w:t>identify and inform students who are:</w:t>
      </w:r>
    </w:p>
    <w:p w14:paraId="0D1C5596" w14:textId="08CEB0D4" w:rsidR="00785154" w:rsidRDefault="00785154" w:rsidP="00785154">
      <w:pPr>
        <w:pStyle w:val="Clauselevelstyle"/>
        <w:numPr>
          <w:ilvl w:val="1"/>
          <w:numId w:val="37"/>
        </w:numPr>
      </w:pPr>
      <w:r>
        <w:t>at risk of not meeting progression requirements; or</w:t>
      </w:r>
    </w:p>
    <w:p w14:paraId="14822D02" w14:textId="688759D5" w:rsidR="00785154" w:rsidRDefault="00785154" w:rsidP="00785154">
      <w:pPr>
        <w:pStyle w:val="Clauselevelstyle"/>
        <w:numPr>
          <w:ilvl w:val="1"/>
          <w:numId w:val="37"/>
        </w:numPr>
      </w:pPr>
      <w:r>
        <w:t>not meeting progression requirements.</w:t>
      </w:r>
    </w:p>
    <w:p w14:paraId="2C59209F" w14:textId="2603FD7D" w:rsidR="00554676" w:rsidRDefault="00554676" w:rsidP="00F5669E">
      <w:pPr>
        <w:pStyle w:val="Clauselevelstyle"/>
        <w:numPr>
          <w:ilvl w:val="0"/>
          <w:numId w:val="37"/>
        </w:numPr>
      </w:pPr>
      <w:r>
        <w:t xml:space="preserve">inform students of the outcome of a show good cause </w:t>
      </w:r>
      <w:r w:rsidR="0062599F">
        <w:t xml:space="preserve">outcome </w:t>
      </w:r>
      <w:r>
        <w:t>and the reasons;</w:t>
      </w:r>
    </w:p>
    <w:p w14:paraId="5EE345E8" w14:textId="542CBC7C" w:rsidR="00554676" w:rsidRDefault="00554676" w:rsidP="00F5669E">
      <w:pPr>
        <w:pStyle w:val="Clauselevelstyle"/>
        <w:numPr>
          <w:ilvl w:val="0"/>
          <w:numId w:val="37"/>
        </w:numPr>
      </w:pPr>
      <w:r>
        <w:t xml:space="preserve">maintaining </w:t>
      </w:r>
      <w:r w:rsidR="0062599F">
        <w:t>students’</w:t>
      </w:r>
      <w:r>
        <w:t xml:space="preserve"> progression record; and  </w:t>
      </w:r>
    </w:p>
    <w:p w14:paraId="4E0C6E33" w14:textId="1FECEA3F" w:rsidR="00DB57D2" w:rsidRDefault="00785154" w:rsidP="00F5669E">
      <w:pPr>
        <w:pStyle w:val="Clauselevelstyle"/>
        <w:numPr>
          <w:ilvl w:val="0"/>
          <w:numId w:val="37"/>
        </w:numPr>
      </w:pPr>
      <w:r>
        <w:t xml:space="preserve">provide reports to, and receive </w:t>
      </w:r>
      <w:r w:rsidR="006715C2">
        <w:t>recommendations</w:t>
      </w:r>
      <w:r>
        <w:t xml:space="preserve"> from</w:t>
      </w:r>
      <w:r w:rsidR="006715C2">
        <w:t>,</w:t>
      </w:r>
      <w:r>
        <w:t xml:space="preserve"> </w:t>
      </w:r>
      <w:r w:rsidR="00DB57D2">
        <w:t xml:space="preserve">the Academic Board </w:t>
      </w:r>
      <w:r>
        <w:t>about student academic progression.</w:t>
      </w:r>
    </w:p>
    <w:p w14:paraId="7AB9445C" w14:textId="079CB227" w:rsidR="00065C41" w:rsidRDefault="00065C41" w:rsidP="00EC0F17">
      <w:pPr>
        <w:pStyle w:val="Heading2"/>
      </w:pPr>
      <w:bookmarkStart w:id="53" w:name="_Toc239756693"/>
      <w:r>
        <w:t>Associate Deans</w:t>
      </w:r>
    </w:p>
    <w:p w14:paraId="4159B81F" w14:textId="7F3D68CE" w:rsidR="006715C2" w:rsidRDefault="006715C2" w:rsidP="006715C2">
      <w:pPr>
        <w:pStyle w:val="Clauselevelstyle"/>
        <w:numPr>
          <w:ilvl w:val="0"/>
          <w:numId w:val="45"/>
        </w:numPr>
      </w:pPr>
      <w:r>
        <w:t>work with the Deputy Vice-Chancellor (Education and Students) Portfolio and the faculty to ensure consistent practice and standards in:</w:t>
      </w:r>
    </w:p>
    <w:p w14:paraId="29F949FD" w14:textId="77777777" w:rsidR="006715C2" w:rsidRDefault="006715C2" w:rsidP="006715C2">
      <w:pPr>
        <w:pStyle w:val="Clauselevelstyle"/>
        <w:numPr>
          <w:ilvl w:val="1"/>
          <w:numId w:val="45"/>
        </w:numPr>
      </w:pPr>
      <w:r>
        <w:t>monitoring progression;</w:t>
      </w:r>
    </w:p>
    <w:p w14:paraId="5B9848BF" w14:textId="77777777" w:rsidR="006715C2" w:rsidRDefault="006715C2" w:rsidP="006715C2">
      <w:pPr>
        <w:pStyle w:val="Clauselevelstyle"/>
        <w:numPr>
          <w:ilvl w:val="1"/>
          <w:numId w:val="45"/>
        </w:numPr>
      </w:pPr>
      <w:r>
        <w:t xml:space="preserve">providing advice and support; and </w:t>
      </w:r>
    </w:p>
    <w:p w14:paraId="7C2BBF6B" w14:textId="77777777" w:rsidR="006715C2" w:rsidRDefault="006715C2" w:rsidP="006715C2">
      <w:pPr>
        <w:pStyle w:val="Clauselevelstyle"/>
        <w:numPr>
          <w:ilvl w:val="1"/>
          <w:numId w:val="45"/>
        </w:numPr>
      </w:pPr>
      <w:r>
        <w:t xml:space="preserve">decision-making; </w:t>
      </w:r>
    </w:p>
    <w:p w14:paraId="45FF7A32" w14:textId="335454BE" w:rsidR="00785154" w:rsidRDefault="006715C2" w:rsidP="006715C2">
      <w:pPr>
        <w:pStyle w:val="Clauselevelstyle"/>
        <w:numPr>
          <w:ilvl w:val="0"/>
          <w:numId w:val="45"/>
        </w:numPr>
      </w:pPr>
      <w:r>
        <w:t>receive information about student academic progression trends from the central records system;</w:t>
      </w:r>
    </w:p>
    <w:p w14:paraId="5E8AAA91" w14:textId="5DDD683E" w:rsidR="006715C2" w:rsidRDefault="006715C2" w:rsidP="006715C2">
      <w:pPr>
        <w:pStyle w:val="Clauselevelstyle"/>
        <w:numPr>
          <w:ilvl w:val="0"/>
          <w:numId w:val="45"/>
        </w:numPr>
      </w:pPr>
      <w:r>
        <w:t>monitor student academic progression;</w:t>
      </w:r>
    </w:p>
    <w:p w14:paraId="5594930C" w14:textId="451BDE71" w:rsidR="006715C2" w:rsidRDefault="006715C2" w:rsidP="006715C2">
      <w:pPr>
        <w:pStyle w:val="Clauselevelstyle"/>
        <w:numPr>
          <w:ilvl w:val="0"/>
          <w:numId w:val="45"/>
        </w:numPr>
      </w:pPr>
      <w:r>
        <w:t>decide whether a student’s attendance has been unsatisfactory;</w:t>
      </w:r>
    </w:p>
    <w:p w14:paraId="0F452FFC" w14:textId="098ABF13" w:rsidR="006715C2" w:rsidRDefault="006715C2" w:rsidP="006715C2">
      <w:pPr>
        <w:pStyle w:val="Clauselevelstyle"/>
        <w:numPr>
          <w:ilvl w:val="0"/>
          <w:numId w:val="45"/>
        </w:numPr>
      </w:pPr>
      <w:r>
        <w:t>may require a student who is not meeting progression requirements to show good cause why they should be permitted to re-enrol;</w:t>
      </w:r>
    </w:p>
    <w:p w14:paraId="1A1D2606" w14:textId="586DC16B" w:rsidR="006715C2" w:rsidRDefault="006715C2" w:rsidP="006715C2">
      <w:pPr>
        <w:pStyle w:val="Clauselevelstyle"/>
        <w:numPr>
          <w:ilvl w:val="0"/>
          <w:numId w:val="45"/>
        </w:numPr>
      </w:pPr>
      <w:r>
        <w:t>decide if a student has shown good cause; and</w:t>
      </w:r>
    </w:p>
    <w:p w14:paraId="35350945" w14:textId="400974D2" w:rsidR="006715C2" w:rsidRPr="00785154" w:rsidRDefault="006715C2" w:rsidP="006715C2">
      <w:pPr>
        <w:pStyle w:val="Clauselevelstyle"/>
        <w:numPr>
          <w:ilvl w:val="0"/>
          <w:numId w:val="45"/>
        </w:numPr>
      </w:pPr>
      <w:r>
        <w:lastRenderedPageBreak/>
        <w:t>decide outcomes for students who fail to show good cause; consistently with the Policy and these Procedures.</w:t>
      </w:r>
    </w:p>
    <w:p w14:paraId="0A197348" w14:textId="7451A1CE" w:rsidR="00EC0F17" w:rsidRDefault="00EC0F17" w:rsidP="00EC0F17">
      <w:pPr>
        <w:pStyle w:val="Heading2"/>
      </w:pPr>
      <w:r>
        <w:t>Administrative unit</w:t>
      </w:r>
      <w:bookmarkEnd w:id="53"/>
    </w:p>
    <w:p w14:paraId="4DEC89A5" w14:textId="67D657DC" w:rsidR="00DB57D2" w:rsidRDefault="00DB57D2" w:rsidP="00EC0F17">
      <w:pPr>
        <w:pStyle w:val="Clauselevelstyle"/>
        <w:numPr>
          <w:ilvl w:val="0"/>
          <w:numId w:val="38"/>
        </w:numPr>
      </w:pPr>
      <w:r>
        <w:t>acknowledge</w:t>
      </w:r>
      <w:r w:rsidR="00E61D08">
        <w:t>s</w:t>
      </w:r>
      <w:r>
        <w:t xml:space="preserve"> receipt of applications </w:t>
      </w:r>
      <w:r w:rsidR="004365F1">
        <w:t xml:space="preserve">for late discontinuation </w:t>
      </w:r>
      <w:r>
        <w:t>within 3 working days;</w:t>
      </w:r>
    </w:p>
    <w:p w14:paraId="06696718" w14:textId="3CD6CDA4" w:rsidR="00DB57D2" w:rsidRDefault="00DB57D2" w:rsidP="00EC0F17">
      <w:pPr>
        <w:pStyle w:val="Clauselevelstyle"/>
        <w:numPr>
          <w:ilvl w:val="0"/>
          <w:numId w:val="38"/>
        </w:numPr>
      </w:pPr>
      <w:r>
        <w:t xml:space="preserve">assesses applications consistently with the </w:t>
      </w:r>
      <w:hyperlink r:id="rId42" w:history="1">
        <w:r w:rsidRPr="00312645">
          <w:rPr>
            <w:rStyle w:val="Hyperlink"/>
          </w:rPr>
          <w:t xml:space="preserve">Policy </w:t>
        </w:r>
      </w:hyperlink>
      <w:r>
        <w:t>and these Procedures;</w:t>
      </w:r>
    </w:p>
    <w:p w14:paraId="14A4C9A1" w14:textId="3E82AB33" w:rsidR="00DB57D2" w:rsidRDefault="00DB57D2" w:rsidP="00EC0F17">
      <w:pPr>
        <w:pStyle w:val="Clauselevelstyle"/>
        <w:numPr>
          <w:ilvl w:val="0"/>
          <w:numId w:val="38"/>
        </w:numPr>
      </w:pPr>
      <w:r>
        <w:t>notifies students of decisions within 20 working days</w:t>
      </w:r>
      <w:r w:rsidR="00C438B7">
        <w:t>,</w:t>
      </w:r>
      <w:r>
        <w:t xml:space="preserve"> or </w:t>
      </w:r>
      <w:r w:rsidR="00C438B7">
        <w:t>advise</w:t>
      </w:r>
      <w:r w:rsidR="006715C2">
        <w:t>s</w:t>
      </w:r>
      <w:r w:rsidR="00C438B7">
        <w:t xml:space="preserve"> the student of a revised timeframe</w:t>
      </w:r>
      <w:r>
        <w:t xml:space="preserve"> if delayed;</w:t>
      </w:r>
    </w:p>
    <w:p w14:paraId="10D7EB06" w14:textId="367CBB31" w:rsidR="00DB57D2" w:rsidRDefault="00DB57D2" w:rsidP="00EC0F17">
      <w:pPr>
        <w:pStyle w:val="Clauselevelstyle"/>
        <w:numPr>
          <w:ilvl w:val="0"/>
          <w:numId w:val="38"/>
        </w:numPr>
      </w:pPr>
      <w:r>
        <w:t xml:space="preserve">provides reasons in writing </w:t>
      </w:r>
      <w:r w:rsidR="009D6622">
        <w:t xml:space="preserve">for </w:t>
      </w:r>
      <w:r w:rsidR="00231EDA">
        <w:t xml:space="preserve">any decision to </w:t>
      </w:r>
      <w:r w:rsidR="009D6622">
        <w:t>declin</w:t>
      </w:r>
      <w:r w:rsidR="00231EDA">
        <w:t>e</w:t>
      </w:r>
      <w:r w:rsidR="009D6622">
        <w:t xml:space="preserve"> an application </w:t>
      </w:r>
      <w:r>
        <w:t>and advises students how to apply for a review; and</w:t>
      </w:r>
    </w:p>
    <w:p w14:paraId="46600E3C" w14:textId="6A262489" w:rsidR="00DB57D2" w:rsidRDefault="00DB57D2" w:rsidP="00EC0F17">
      <w:pPr>
        <w:pStyle w:val="Clauselevelstyle"/>
        <w:numPr>
          <w:ilvl w:val="0"/>
          <w:numId w:val="38"/>
        </w:numPr>
      </w:pPr>
      <w:r>
        <w:t>notifies the unit of study coordinator and Associate Dean of the decision.</w:t>
      </w:r>
    </w:p>
    <w:p w14:paraId="78B429C6" w14:textId="77777777" w:rsidR="00FC537C" w:rsidRDefault="00DB57D2" w:rsidP="00FC537C">
      <w:pPr>
        <w:pStyle w:val="Heading2"/>
      </w:pPr>
      <w:bookmarkStart w:id="54" w:name="_Toc239756694"/>
      <w:r>
        <w:t>Review decision-makers</w:t>
      </w:r>
      <w:bookmarkEnd w:id="54"/>
      <w:r>
        <w:t xml:space="preserve"> </w:t>
      </w:r>
    </w:p>
    <w:p w14:paraId="6E0EF174" w14:textId="202CFB5F" w:rsidR="00DB57D2" w:rsidRDefault="00DB57D2" w:rsidP="00FC537C">
      <w:pPr>
        <w:pStyle w:val="Clauselevelstyle"/>
        <w:numPr>
          <w:ilvl w:val="0"/>
          <w:numId w:val="40"/>
        </w:numPr>
      </w:pPr>
      <w:r>
        <w:t>acknowledge receipt of review applications within 3 working days;</w:t>
      </w:r>
    </w:p>
    <w:p w14:paraId="4E51F14A" w14:textId="7223658D" w:rsidR="00DB57D2" w:rsidRDefault="00065C41" w:rsidP="00FC537C">
      <w:pPr>
        <w:pStyle w:val="Clauselevelstyle"/>
        <w:numPr>
          <w:ilvl w:val="0"/>
          <w:numId w:val="40"/>
        </w:numPr>
      </w:pPr>
      <w:r>
        <w:t xml:space="preserve">aim to </w:t>
      </w:r>
      <w:r w:rsidR="00DB57D2">
        <w:t>decide review applications within 20 working days;</w:t>
      </w:r>
    </w:p>
    <w:p w14:paraId="192EB46B" w14:textId="3FC2AFC7" w:rsidR="002862A1" w:rsidRDefault="00DB57D2" w:rsidP="00065C41">
      <w:pPr>
        <w:pStyle w:val="Clauselevelstyle"/>
        <w:numPr>
          <w:ilvl w:val="0"/>
          <w:numId w:val="40"/>
        </w:numPr>
      </w:pPr>
      <w:r>
        <w:t>decide review outcomes and inform the student</w:t>
      </w:r>
      <w:r w:rsidR="00065C41">
        <w:t xml:space="preserve"> and others as required by these Procedures.</w:t>
      </w:r>
    </w:p>
    <w:p w14:paraId="13AE389B" w14:textId="77777777" w:rsidR="002862A1" w:rsidRDefault="002862A1" w:rsidP="00312645">
      <w:pPr>
        <w:ind w:left="794"/>
        <w:sectPr w:rsidR="002862A1" w:rsidSect="00A97506">
          <w:headerReference w:type="default" r:id="rId43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31AA532F" w14:textId="6FE101E0" w:rsidR="00086BD2" w:rsidRDefault="00312645" w:rsidP="00312645">
      <w:pPr>
        <w:pStyle w:val="Level1Partheading"/>
        <w:numPr>
          <w:ilvl w:val="0"/>
          <w:numId w:val="2"/>
        </w:numPr>
        <w:ind w:left="1701"/>
      </w:pPr>
      <w:bookmarkStart w:id="55" w:name="Definitions"/>
      <w:bookmarkStart w:id="56" w:name="_Toc234504713"/>
      <w:bookmarkStart w:id="57" w:name="_Toc239756695"/>
      <w:bookmarkEnd w:id="55"/>
      <w:r>
        <w:lastRenderedPageBreak/>
        <w:t>Definitions</w:t>
      </w:r>
      <w:bookmarkEnd w:id="56"/>
      <w:bookmarkEnd w:id="57"/>
    </w:p>
    <w:p w14:paraId="079644A7" w14:textId="77777777" w:rsidR="00977381" w:rsidRDefault="00977381" w:rsidP="00BA1444">
      <w:pPr>
        <w:pStyle w:val="Clauselevelstyle"/>
        <w:numPr>
          <w:ilvl w:val="0"/>
          <w:numId w:val="13"/>
        </w:numPr>
      </w:pPr>
      <w:r>
        <w:t>In these Procedures:</w:t>
      </w:r>
    </w:p>
    <w:p w14:paraId="2AD469A6" w14:textId="77777777" w:rsidR="00977381" w:rsidRDefault="00977381" w:rsidP="00BA1444">
      <w:pPr>
        <w:pStyle w:val="Clauselevelstyle"/>
        <w:numPr>
          <w:ilvl w:val="1"/>
          <w:numId w:val="13"/>
        </w:numPr>
      </w:pPr>
      <w:r>
        <w:t>a reference to ‘we’, ‘our’ or ‘us’ means the University; and</w:t>
      </w:r>
    </w:p>
    <w:p w14:paraId="5C5FA187" w14:textId="2074882C" w:rsidR="00E37F58" w:rsidRDefault="00977381" w:rsidP="00BA1444">
      <w:pPr>
        <w:pStyle w:val="Clauselevelstyle"/>
        <w:numPr>
          <w:ilvl w:val="1"/>
          <w:numId w:val="13"/>
        </w:numPr>
      </w:pPr>
      <w:r>
        <w:t>words and phrases used and not otherwise defined in this document have the meanings they have in the Policy.</w:t>
      </w:r>
    </w:p>
    <w:tbl>
      <w:tblPr>
        <w:tblStyle w:val="TableGrid"/>
        <w:tblW w:w="10065" w:type="dxa"/>
        <w:tblBorders>
          <w:top w:val="dotted" w:sz="4" w:space="0" w:color="000000"/>
          <w:bottom w:val="dotted" w:sz="4" w:space="0" w:color="000000"/>
          <w:insideH w:val="dotted" w:sz="4" w:space="0" w:color="000000"/>
        </w:tblBorders>
        <w:tblLook w:val="04A0" w:firstRow="1" w:lastRow="0" w:firstColumn="1" w:lastColumn="0" w:noHBand="0" w:noVBand="1"/>
      </w:tblPr>
      <w:tblGrid>
        <w:gridCol w:w="3119"/>
        <w:gridCol w:w="6946"/>
      </w:tblGrid>
      <w:tr w:rsidR="00086BD2" w:rsidRPr="000018F4" w14:paraId="6EF11C89" w14:textId="77777777" w:rsidTr="00D067A0">
        <w:trPr>
          <w:cantSplit/>
          <w:trHeight w:val="430"/>
        </w:trPr>
        <w:tc>
          <w:tcPr>
            <w:tcW w:w="3119" w:type="dxa"/>
          </w:tcPr>
          <w:p w14:paraId="0B93E104" w14:textId="337A7368" w:rsidR="00086BD2" w:rsidRPr="000018F4" w:rsidRDefault="007A5853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administrative unit</w:t>
            </w:r>
          </w:p>
        </w:tc>
        <w:tc>
          <w:tcPr>
            <w:tcW w:w="6946" w:type="dxa"/>
          </w:tcPr>
          <w:p w14:paraId="7F2CA634" w14:textId="31D0D6BD" w:rsidR="00697763" w:rsidRPr="007D657C" w:rsidRDefault="007A5853" w:rsidP="007A5853">
            <w:pPr>
              <w:pStyle w:val="Tablebody"/>
              <w:framePr w:wrap="around"/>
            </w:pPr>
            <w:r>
              <w:t>the business unit responsible for managing applications for late discontinuation under special circumstances.</w:t>
            </w:r>
          </w:p>
        </w:tc>
      </w:tr>
      <w:tr w:rsidR="00086BD2" w:rsidRPr="000018F4" w14:paraId="31452C29" w14:textId="77777777" w:rsidTr="00D067A0">
        <w:trPr>
          <w:cantSplit/>
          <w:trHeight w:val="430"/>
        </w:trPr>
        <w:tc>
          <w:tcPr>
            <w:tcW w:w="3119" w:type="dxa"/>
          </w:tcPr>
          <w:p w14:paraId="32E0B985" w14:textId="25090034" w:rsidR="00086BD2" w:rsidRPr="000018F4" w:rsidRDefault="00D95116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review decision</w:t>
            </w:r>
          </w:p>
        </w:tc>
        <w:tc>
          <w:tcPr>
            <w:tcW w:w="6946" w:type="dxa"/>
          </w:tcPr>
          <w:p w14:paraId="7239DFA2" w14:textId="7F445CB4" w:rsidR="00D562B1" w:rsidRPr="00DD25DE" w:rsidRDefault="00D95116" w:rsidP="00864063">
            <w:pPr>
              <w:pStyle w:val="Tablebody"/>
              <w:framePr w:wrap="around"/>
            </w:pPr>
            <w:r>
              <w:t xml:space="preserve">a decision about an application for review under </w:t>
            </w:r>
            <w:hyperlink w:anchor="clause3_7" w:history="1">
              <w:r w:rsidRPr="00B76B35">
                <w:rPr>
                  <w:rStyle w:val="Hyperlink"/>
                  <w:i w:val="0"/>
                  <w:iCs/>
                </w:rPr>
                <w:t>clause 3.7</w:t>
              </w:r>
            </w:hyperlink>
            <w:r>
              <w:t>.</w:t>
            </w:r>
            <w:r w:rsidR="00C6295A">
              <w:t xml:space="preserve"> </w:t>
            </w:r>
          </w:p>
        </w:tc>
      </w:tr>
      <w:tr w:rsidR="00086BD2" w:rsidRPr="000018F4" w14:paraId="7BFB9CF7" w14:textId="77777777" w:rsidTr="00D067A0">
        <w:trPr>
          <w:cantSplit/>
          <w:trHeight w:val="430"/>
        </w:trPr>
        <w:tc>
          <w:tcPr>
            <w:tcW w:w="3119" w:type="dxa"/>
          </w:tcPr>
          <w:p w14:paraId="45BBE05C" w14:textId="2C58A5BF" w:rsidR="00086BD2" w:rsidRPr="000018F4" w:rsidRDefault="00D95116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review decision-maker</w:t>
            </w:r>
          </w:p>
        </w:tc>
        <w:tc>
          <w:tcPr>
            <w:tcW w:w="6946" w:type="dxa"/>
          </w:tcPr>
          <w:p w14:paraId="539AFD7E" w14:textId="706B07A3" w:rsidR="00086BD2" w:rsidRPr="000018F4" w:rsidRDefault="00D95116" w:rsidP="00F65CC7">
            <w:pPr>
              <w:pStyle w:val="Tablebody"/>
              <w:framePr w:wrap="around"/>
            </w:pPr>
            <w:r>
              <w:t>the staff member responsible for reviewing a decision to decline an application for late discontinuation under special circumstances.</w:t>
            </w:r>
            <w:r w:rsidR="00C6295A">
              <w:t xml:space="preserve"> </w:t>
            </w:r>
          </w:p>
        </w:tc>
      </w:tr>
    </w:tbl>
    <w:p w14:paraId="3F43127F" w14:textId="5E636032" w:rsidR="00D55378" w:rsidRPr="00D55378" w:rsidRDefault="00D55378" w:rsidP="00D95116">
      <w:pPr>
        <w:framePr w:h="3295" w:hRule="exact" w:wrap="auto" w:hAnchor="text"/>
        <w:tabs>
          <w:tab w:val="left" w:pos="5625"/>
        </w:tabs>
        <w:sectPr w:rsidR="00D55378" w:rsidRPr="00D55378" w:rsidSect="00A97506">
          <w:headerReference w:type="even" r:id="rId44"/>
          <w:headerReference w:type="default" r:id="rId45"/>
          <w:headerReference w:type="first" r:id="rId46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B2976B2" w14:textId="77777777" w:rsidR="000A2993" w:rsidRDefault="00F51515" w:rsidP="00A40C4A">
      <w:pPr>
        <w:pStyle w:val="Heading1"/>
      </w:pPr>
      <w:bookmarkStart w:id="58" w:name="_Toc239756696"/>
      <w:r>
        <w:lastRenderedPageBreak/>
        <w:t>Notes</w:t>
      </w:r>
      <w:bookmarkEnd w:id="58"/>
    </w:p>
    <w:p w14:paraId="2A459622" w14:textId="1755F432" w:rsidR="00312645" w:rsidRPr="00D067A0" w:rsidRDefault="00312645" w:rsidP="00312645">
      <w:pPr>
        <w:spacing w:after="120" w:line="276" w:lineRule="auto"/>
        <w:rPr>
          <w:b/>
          <w:bCs/>
        </w:rPr>
      </w:pPr>
      <w:bookmarkStart w:id="59" w:name="_Toc135744609"/>
      <w:bookmarkStart w:id="60" w:name="_Toc135747361"/>
      <w:r w:rsidRPr="00D067A0">
        <w:rPr>
          <w:b/>
          <w:bCs/>
        </w:rPr>
        <w:t>Re</w:t>
      </w:r>
      <w:r w:rsidR="00F5669E">
        <w:rPr>
          <w:b/>
          <w:bCs/>
        </w:rPr>
        <w:t>s</w:t>
      </w:r>
      <w:r w:rsidRPr="00D067A0">
        <w:rPr>
          <w:b/>
          <w:bCs/>
        </w:rPr>
        <w:t>cissions and replacements</w:t>
      </w:r>
    </w:p>
    <w:p w14:paraId="2A1C5FAB" w14:textId="77777777" w:rsidR="00312645" w:rsidRDefault="00312645" w:rsidP="00312645">
      <w:pPr>
        <w:spacing w:after="120" w:line="276" w:lineRule="auto"/>
      </w:pPr>
      <w:r w:rsidRPr="001914FB">
        <w:t>This document replaces the following, which are rescinded from the date this document commences</w:t>
      </w:r>
      <w:r>
        <w:t>:</w:t>
      </w:r>
    </w:p>
    <w:p w14:paraId="1D8EE390" w14:textId="629606DE" w:rsidR="00312645" w:rsidRDefault="00312645" w:rsidP="00BA1444">
      <w:pPr>
        <w:pStyle w:val="Level3subclause"/>
        <w:numPr>
          <w:ilvl w:val="0"/>
          <w:numId w:val="14"/>
        </w:numPr>
      </w:pPr>
      <w:r>
        <w:t>Late Discontinuation Under Special Circumstances Procedures 2025, which commenced on 28 January 2025</w:t>
      </w:r>
      <w:r w:rsidR="004127DC">
        <w:t>.</w:t>
      </w:r>
    </w:p>
    <w:p w14:paraId="6D0BE338" w14:textId="77777777" w:rsidR="007F55C2" w:rsidRDefault="007F55C2" w:rsidP="001D29C1"/>
    <w:p w14:paraId="7C18C97C" w14:textId="50604D35" w:rsidR="006731A1" w:rsidRPr="00D067A0" w:rsidRDefault="00312645" w:rsidP="00BF10E8">
      <w:pPr>
        <w:spacing w:after="120" w:line="276" w:lineRule="auto"/>
        <w:rPr>
          <w:b/>
          <w:bCs/>
        </w:rPr>
      </w:pPr>
      <w:r w:rsidRPr="00312645">
        <w:rPr>
          <w:b/>
          <w:bCs/>
        </w:rPr>
        <w:t>DRAFT Academic Progress Procedures 2027</w:t>
      </w:r>
    </w:p>
    <w:tbl>
      <w:tblPr>
        <w:tblStyle w:val="TableGrid"/>
        <w:tblW w:w="0" w:type="auto"/>
        <w:tblBorders>
          <w:top w:val="none" w:sz="0" w:space="0" w:color="auto"/>
          <w:bottom w:val="none" w:sz="0" w:space="0" w:color="auto"/>
          <w:insideH w:val="none" w:sz="0" w:space="0" w:color="auto"/>
        </w:tblBorders>
        <w:tblCellMar>
          <w:top w:w="0" w:type="dxa"/>
          <w:left w:w="0" w:type="dxa"/>
          <w:bottom w:w="0" w:type="dxa"/>
          <w:right w:w="0" w:type="dxa"/>
        </w:tblCellMar>
        <w:tblLook w:val="04A0" w:firstRow="1" w:lastRow="0" w:firstColumn="1" w:lastColumn="0" w:noHBand="0" w:noVBand="1"/>
      </w:tblPr>
      <w:tblGrid>
        <w:gridCol w:w="3402"/>
        <w:gridCol w:w="6236"/>
      </w:tblGrid>
      <w:tr w:rsidR="006731A1" w14:paraId="744B181E" w14:textId="77777777" w:rsidTr="006731A1">
        <w:tc>
          <w:tcPr>
            <w:tcW w:w="3402" w:type="dxa"/>
          </w:tcPr>
          <w:p w14:paraId="5DF69AD9" w14:textId="61211DE5" w:rsidR="006731A1" w:rsidRDefault="006731A1" w:rsidP="00BF10E8">
            <w:pPr>
              <w:spacing w:after="120" w:line="276" w:lineRule="auto"/>
            </w:pPr>
            <w:r w:rsidRPr="00A64041">
              <w:t xml:space="preserve">Date </w:t>
            </w:r>
            <w:r w:rsidR="00CF4E2E">
              <w:t>approved</w:t>
            </w:r>
          </w:p>
        </w:tc>
        <w:tc>
          <w:tcPr>
            <w:tcW w:w="6236" w:type="dxa"/>
          </w:tcPr>
          <w:p w14:paraId="589F59F6" w14:textId="77777777" w:rsidR="006731A1" w:rsidRDefault="006731A1" w:rsidP="00BF10E8">
            <w:pPr>
              <w:spacing w:after="120" w:line="276" w:lineRule="auto"/>
            </w:pPr>
            <w:r>
              <w:t>[date]</w:t>
            </w:r>
          </w:p>
        </w:tc>
      </w:tr>
      <w:tr w:rsidR="006731A1" w14:paraId="554590D2" w14:textId="77777777" w:rsidTr="006731A1">
        <w:tc>
          <w:tcPr>
            <w:tcW w:w="3402" w:type="dxa"/>
          </w:tcPr>
          <w:p w14:paraId="7FE92A5C" w14:textId="77777777" w:rsidR="006731A1" w:rsidRDefault="006731A1" w:rsidP="00BF10E8">
            <w:pPr>
              <w:spacing w:after="120" w:line="276" w:lineRule="auto"/>
            </w:pPr>
            <w:r w:rsidRPr="00A64041">
              <w:t>Date commenced</w:t>
            </w:r>
          </w:p>
        </w:tc>
        <w:tc>
          <w:tcPr>
            <w:tcW w:w="6236" w:type="dxa"/>
          </w:tcPr>
          <w:p w14:paraId="2F0B082E" w14:textId="77777777" w:rsidR="006731A1" w:rsidRDefault="006731A1" w:rsidP="00BF10E8">
            <w:pPr>
              <w:spacing w:after="120" w:line="276" w:lineRule="auto"/>
            </w:pPr>
            <w:r>
              <w:t>[date]</w:t>
            </w:r>
          </w:p>
        </w:tc>
      </w:tr>
      <w:tr w:rsidR="00583F16" w14:paraId="68A1F153" w14:textId="77777777" w:rsidTr="006731A1">
        <w:tc>
          <w:tcPr>
            <w:tcW w:w="3402" w:type="dxa"/>
          </w:tcPr>
          <w:p w14:paraId="6A307FCE" w14:textId="08C4FC89" w:rsidR="00583F16" w:rsidRPr="00A64041" w:rsidRDefault="00DA588D" w:rsidP="00583F16">
            <w:pPr>
              <w:spacing w:after="120" w:line="276" w:lineRule="auto"/>
            </w:pPr>
            <w:r>
              <w:t>D</w:t>
            </w:r>
            <w:r w:rsidR="00583F16">
              <w:t>ate</w:t>
            </w:r>
            <w:r>
              <w:t xml:space="preserve"> for review</w:t>
            </w:r>
          </w:p>
        </w:tc>
        <w:tc>
          <w:tcPr>
            <w:tcW w:w="6236" w:type="dxa"/>
          </w:tcPr>
          <w:p w14:paraId="61A3EC02" w14:textId="28B57406" w:rsidR="00583F16" w:rsidRDefault="00583F16" w:rsidP="00583F16">
            <w:pPr>
              <w:spacing w:after="120" w:line="276" w:lineRule="auto"/>
            </w:pPr>
            <w:r>
              <w:t>[date]</w:t>
            </w:r>
          </w:p>
        </w:tc>
      </w:tr>
      <w:tr w:rsidR="00D7648F" w14:paraId="712C9901" w14:textId="77777777" w:rsidTr="006731A1">
        <w:tc>
          <w:tcPr>
            <w:tcW w:w="3402" w:type="dxa"/>
          </w:tcPr>
          <w:p w14:paraId="35A46AC9" w14:textId="0B586AC5" w:rsidR="00D7648F" w:rsidRPr="00A64041" w:rsidRDefault="00D7648F" w:rsidP="00D7648F">
            <w:pPr>
              <w:spacing w:after="120" w:line="276" w:lineRule="auto"/>
            </w:pPr>
            <w:r>
              <w:t>Approver</w:t>
            </w:r>
          </w:p>
        </w:tc>
        <w:tc>
          <w:tcPr>
            <w:tcW w:w="6236" w:type="dxa"/>
          </w:tcPr>
          <w:p w14:paraId="7FA17C5B" w14:textId="6578D2D4" w:rsidR="00D7648F" w:rsidRDefault="000139B0" w:rsidP="00D7648F">
            <w:pPr>
              <w:spacing w:after="120" w:line="276" w:lineRule="auto"/>
            </w:pPr>
            <w:r>
              <w:t>Deputy Vice-Chancellor (Education and Students)</w:t>
            </w:r>
          </w:p>
        </w:tc>
      </w:tr>
      <w:tr w:rsidR="000139B0" w14:paraId="0CB22F3A" w14:textId="77777777" w:rsidTr="006731A1">
        <w:tc>
          <w:tcPr>
            <w:tcW w:w="3402" w:type="dxa"/>
          </w:tcPr>
          <w:p w14:paraId="122009CE" w14:textId="70DEDC3B" w:rsidR="000139B0" w:rsidRDefault="000139B0" w:rsidP="000139B0">
            <w:pPr>
              <w:spacing w:after="120" w:line="276" w:lineRule="auto"/>
            </w:pPr>
            <w:r>
              <w:t>Owner(s)</w:t>
            </w:r>
          </w:p>
        </w:tc>
        <w:tc>
          <w:tcPr>
            <w:tcW w:w="6236" w:type="dxa"/>
          </w:tcPr>
          <w:p w14:paraId="7224E6AB" w14:textId="7034F54E" w:rsidR="000139B0" w:rsidRDefault="000139B0" w:rsidP="000139B0">
            <w:pPr>
              <w:spacing w:after="120" w:line="276" w:lineRule="auto"/>
            </w:pPr>
            <w:r>
              <w:t>Deputy Vice-Chancellor (Education and Students)</w:t>
            </w:r>
          </w:p>
        </w:tc>
      </w:tr>
      <w:tr w:rsidR="00583F16" w14:paraId="715B431C" w14:textId="77777777" w:rsidTr="006731A1">
        <w:tc>
          <w:tcPr>
            <w:tcW w:w="3402" w:type="dxa"/>
          </w:tcPr>
          <w:p w14:paraId="3D25EE17" w14:textId="05FA667E" w:rsidR="00583F16" w:rsidRDefault="00583F16" w:rsidP="00583F16">
            <w:pPr>
              <w:spacing w:after="120" w:line="276" w:lineRule="auto"/>
            </w:pPr>
            <w:r w:rsidRPr="00A64041">
              <w:t xml:space="preserve">Date </w:t>
            </w:r>
            <w:r>
              <w:t>last amended</w:t>
            </w:r>
          </w:p>
        </w:tc>
        <w:tc>
          <w:tcPr>
            <w:tcW w:w="6236" w:type="dxa"/>
          </w:tcPr>
          <w:p w14:paraId="732BC617" w14:textId="2B1F508E" w:rsidR="00583F16" w:rsidRDefault="00583F16" w:rsidP="00583F16">
            <w:pPr>
              <w:spacing w:after="120" w:line="276" w:lineRule="auto"/>
            </w:pPr>
          </w:p>
        </w:tc>
      </w:tr>
      <w:tr w:rsidR="006731A1" w14:paraId="3F1106B1" w14:textId="77777777" w:rsidTr="006731A1">
        <w:tc>
          <w:tcPr>
            <w:tcW w:w="3402" w:type="dxa"/>
          </w:tcPr>
          <w:p w14:paraId="552A7298" w14:textId="77777777" w:rsidR="006731A1" w:rsidRDefault="006731A1" w:rsidP="00BF10E8">
            <w:pPr>
              <w:spacing w:after="120" w:line="276" w:lineRule="auto"/>
            </w:pPr>
            <w:r>
              <w:t>Related documents</w:t>
            </w:r>
          </w:p>
        </w:tc>
        <w:tc>
          <w:tcPr>
            <w:tcW w:w="6236" w:type="dxa"/>
          </w:tcPr>
          <w:p w14:paraId="007852EC" w14:textId="22431F07" w:rsidR="000139B0" w:rsidRPr="00632F94" w:rsidRDefault="000139B0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47" w:history="1">
              <w:r w:rsidRPr="00632F94">
                <w:rPr>
                  <w:rStyle w:val="HyperlinkBodytextCustomColorRGB2303515"/>
                </w:rPr>
                <w:t>Coursework Rule</w:t>
              </w:r>
            </w:hyperlink>
          </w:p>
          <w:p w14:paraId="204B32DE" w14:textId="5ECB2B85" w:rsidR="000139B0" w:rsidRPr="00632F94" w:rsidRDefault="000139B0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48" w:history="1">
              <w:r w:rsidRPr="00632F94">
                <w:rPr>
                  <w:rStyle w:val="HyperlinkBodytextCustomColorRGB2303515"/>
                </w:rPr>
                <w:t>Student Academic Appeals Rule</w:t>
              </w:r>
            </w:hyperlink>
          </w:p>
          <w:p w14:paraId="21966E11" w14:textId="46B54CF5" w:rsidR="000139B0" w:rsidRPr="00632F94" w:rsidRDefault="000139B0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49" w:history="1">
              <w:r w:rsidRPr="00632F94">
                <w:rPr>
                  <w:rStyle w:val="HyperlinkBodytextCustomColorRGB2303515"/>
                </w:rPr>
                <w:t>Student Discipline Rule</w:t>
              </w:r>
            </w:hyperlink>
          </w:p>
          <w:p w14:paraId="6322A854" w14:textId="6C0F49FD" w:rsidR="000139B0" w:rsidRPr="00632F94" w:rsidRDefault="000139B0" w:rsidP="00BF10E8">
            <w:pPr>
              <w:spacing w:after="120" w:line="276" w:lineRule="auto"/>
              <w:rPr>
                <w:rStyle w:val="HyperlinkBodytextCustomColorRGB2303515"/>
              </w:rPr>
            </w:pPr>
            <w:r w:rsidRPr="00632F94">
              <w:rPr>
                <w:rStyle w:val="HyperlinkBodytextCustomColorRGB2303515"/>
              </w:rPr>
              <w:t xml:space="preserve">Coursework Students Policy </w:t>
            </w:r>
          </w:p>
          <w:p w14:paraId="45E01833" w14:textId="77777777" w:rsidR="00632F94" w:rsidRPr="00632F94" w:rsidRDefault="00632F94" w:rsidP="00632F94">
            <w:pPr>
              <w:spacing w:after="120" w:line="276" w:lineRule="auto"/>
              <w:rPr>
                <w:rStyle w:val="HyperlinkBodytextCustomColorRGB2303515"/>
              </w:rPr>
            </w:pPr>
            <w:hyperlink r:id="rId50" w:history="1">
              <w:r w:rsidRPr="00632F94">
                <w:rPr>
                  <w:rStyle w:val="HyperlinkBodytextCustomColorRGB2303515"/>
                </w:rPr>
                <w:t>International Student Fee Refund Policy</w:t>
              </w:r>
            </w:hyperlink>
          </w:p>
          <w:p w14:paraId="3F1A3946" w14:textId="77777777" w:rsidR="00632F94" w:rsidRPr="00632F94" w:rsidRDefault="00632F94" w:rsidP="00632F94">
            <w:pPr>
              <w:spacing w:after="120" w:line="276" w:lineRule="auto"/>
              <w:rPr>
                <w:rStyle w:val="HyperlinkBodytextCustomColorRGB2303515"/>
              </w:rPr>
            </w:pPr>
            <w:hyperlink r:id="rId51" w:history="1">
              <w:r w:rsidRPr="00632F94">
                <w:rPr>
                  <w:rStyle w:val="HyperlinkBodytextCustomColorRGB2303515"/>
                </w:rPr>
                <w:t>Privacy Policy</w:t>
              </w:r>
            </w:hyperlink>
            <w:r w:rsidRPr="00632F94">
              <w:rPr>
                <w:rStyle w:val="HyperlinkBodytextCustomColorRGB2303515"/>
              </w:rPr>
              <w:t xml:space="preserve"> </w:t>
            </w:r>
          </w:p>
          <w:p w14:paraId="4E6A29FE" w14:textId="77808FF1" w:rsidR="00632F94" w:rsidRPr="00632F94" w:rsidRDefault="00632F94" w:rsidP="00632F94">
            <w:pPr>
              <w:spacing w:after="120" w:line="276" w:lineRule="auto"/>
              <w:rPr>
                <w:rStyle w:val="HyperlinkBodytextCustomColorRGB2303515"/>
              </w:rPr>
            </w:pPr>
            <w:r w:rsidRPr="00632F94">
              <w:rPr>
                <w:rStyle w:val="HyperlinkBodytextCustomColorRGB2303515"/>
              </w:rPr>
              <w:t>Recordkeeping Policy</w:t>
            </w:r>
          </w:p>
          <w:p w14:paraId="134A6474" w14:textId="1341AA80" w:rsidR="00632F94" w:rsidRPr="00632F94" w:rsidRDefault="00632F94" w:rsidP="00632F94">
            <w:pPr>
              <w:spacing w:after="120" w:line="276" w:lineRule="auto"/>
              <w:rPr>
                <w:rStyle w:val="HyperlinkBodytextCustomColorRGB2303515"/>
              </w:rPr>
            </w:pPr>
            <w:hyperlink r:id="rId52" w:history="1">
              <w:r w:rsidRPr="00632F94">
                <w:rPr>
                  <w:rStyle w:val="HyperlinkBodytextCustomColorRGB2303515"/>
                </w:rPr>
                <w:t>Academic Integrity Procedures</w:t>
              </w:r>
            </w:hyperlink>
          </w:p>
          <w:p w14:paraId="5536DF58" w14:textId="5AF0CE2E" w:rsidR="000139B0" w:rsidRPr="00632F94" w:rsidRDefault="000139B0" w:rsidP="00BF10E8">
            <w:pPr>
              <w:spacing w:after="120" w:line="276" w:lineRule="auto"/>
              <w:rPr>
                <w:rStyle w:val="HyperlinkBodytextCustomColorRGB2303515"/>
              </w:rPr>
            </w:pPr>
            <w:r w:rsidRPr="00632F94">
              <w:rPr>
                <w:rStyle w:val="HyperlinkBodytextCustomColorRGB2303515"/>
              </w:rPr>
              <w:t xml:space="preserve">Admissions, Credit and Enrolment Procedures </w:t>
            </w:r>
          </w:p>
          <w:p w14:paraId="45A0A61A" w14:textId="5936B6B5" w:rsidR="000139B0" w:rsidRPr="002108DF" w:rsidRDefault="000139B0" w:rsidP="000139B0">
            <w:pPr>
              <w:spacing w:after="120" w:line="276" w:lineRule="auto"/>
              <w:rPr>
                <w:rStyle w:val="HyperlinkBodytextCustomColorRGB2303515"/>
              </w:rPr>
            </w:pPr>
            <w:r w:rsidRPr="00632F94">
              <w:rPr>
                <w:rStyle w:val="HyperlinkBodytextCustomColorRGB2303515"/>
              </w:rPr>
              <w:t>Assessment Procedures</w:t>
            </w:r>
          </w:p>
        </w:tc>
      </w:tr>
      <w:bookmarkEnd w:id="59"/>
      <w:bookmarkEnd w:id="60"/>
    </w:tbl>
    <w:p w14:paraId="743BAA7E" w14:textId="77777777" w:rsidR="003917F1" w:rsidRDefault="003917F1" w:rsidP="003917F1"/>
    <w:p w14:paraId="276C2821" w14:textId="77777777" w:rsidR="00363DE8" w:rsidRDefault="00363DE8" w:rsidP="00A40C4A">
      <w:pPr>
        <w:pStyle w:val="Heading1"/>
        <w:sectPr w:rsidR="00363DE8" w:rsidSect="00A97506">
          <w:headerReference w:type="even" r:id="rId53"/>
          <w:headerReference w:type="default" r:id="rId54"/>
          <w:headerReference w:type="first" r:id="rId55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  <w:bookmarkStart w:id="61" w:name="_Toc239756697"/>
    </w:p>
    <w:p w14:paraId="735DDDD1" w14:textId="7FF613DD" w:rsidR="003774A4" w:rsidRPr="003774A4" w:rsidRDefault="00F51515" w:rsidP="00A40C4A">
      <w:pPr>
        <w:pStyle w:val="Heading1"/>
      </w:pPr>
      <w:r>
        <w:lastRenderedPageBreak/>
        <w:t>Amendment history</w:t>
      </w:r>
      <w:bookmarkEnd w:id="61"/>
    </w:p>
    <w:tbl>
      <w:tblPr>
        <w:tblStyle w:val="TableGrid"/>
        <w:tblW w:w="5000" w:type="pct"/>
        <w:tblBorders>
          <w:top w:val="dotted" w:sz="4" w:space="0" w:color="auto"/>
          <w:bottom w:val="dotted" w:sz="4" w:space="0" w:color="auto"/>
          <w:insideH w:val="dotted" w:sz="4" w:space="0" w:color="auto"/>
          <w:insideV w:val="dotted" w:sz="4" w:space="0" w:color="auto"/>
        </w:tblBorders>
        <w:tblLook w:val="04A0" w:firstRow="1" w:lastRow="0" w:firstColumn="1" w:lastColumn="0" w:noHBand="0" w:noVBand="1"/>
      </w:tblPr>
      <w:tblGrid>
        <w:gridCol w:w="1206"/>
        <w:gridCol w:w="5108"/>
        <w:gridCol w:w="1662"/>
        <w:gridCol w:w="1662"/>
      </w:tblGrid>
      <w:tr w:rsidR="00C331F4" w:rsidRPr="00D71FD2" w14:paraId="409ECDA1" w14:textId="24E020D8" w:rsidTr="007D275B">
        <w:trPr>
          <w:cantSplit/>
          <w:tblHeader/>
        </w:trPr>
        <w:tc>
          <w:tcPr>
            <w:tcW w:w="626" w:type="pct"/>
            <w:shd w:val="clear" w:color="auto" w:fill="F5D1B7"/>
          </w:tcPr>
          <w:p w14:paraId="106E9913" w14:textId="77777777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bookmarkStart w:id="62" w:name="_Hlk148448633"/>
            <w:r w:rsidRPr="00D71FD2">
              <w:t xml:space="preserve">Clause </w:t>
            </w:r>
          </w:p>
        </w:tc>
        <w:tc>
          <w:tcPr>
            <w:tcW w:w="2650" w:type="pct"/>
            <w:shd w:val="clear" w:color="auto" w:fill="F5D1B7"/>
          </w:tcPr>
          <w:p w14:paraId="7DF3293E" w14:textId="77777777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D71FD2">
              <w:t>Amendment</w:t>
            </w:r>
          </w:p>
        </w:tc>
        <w:tc>
          <w:tcPr>
            <w:tcW w:w="862" w:type="pct"/>
            <w:shd w:val="clear" w:color="auto" w:fill="F5D1B7"/>
          </w:tcPr>
          <w:p w14:paraId="74822A54" w14:textId="5FD46B13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>
              <w:t>Date amended</w:t>
            </w:r>
          </w:p>
        </w:tc>
        <w:tc>
          <w:tcPr>
            <w:tcW w:w="862" w:type="pct"/>
            <w:shd w:val="clear" w:color="auto" w:fill="F5D1B7"/>
          </w:tcPr>
          <w:p w14:paraId="4558D23D" w14:textId="5C7D3B32" w:rsidR="00C331F4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1E0231">
              <w:t>Approved by</w:t>
            </w:r>
          </w:p>
        </w:tc>
      </w:tr>
      <w:tr w:rsidR="00C331F4" w:rsidRPr="00D71FD2" w14:paraId="636ADE42" w14:textId="0BDECCB9" w:rsidTr="00C331F4">
        <w:trPr>
          <w:cantSplit/>
        </w:trPr>
        <w:tc>
          <w:tcPr>
            <w:tcW w:w="626" w:type="pct"/>
          </w:tcPr>
          <w:p w14:paraId="78674312" w14:textId="2EE14FCD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2650" w:type="pct"/>
          </w:tcPr>
          <w:p w14:paraId="2C851282" w14:textId="0BE0170F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862" w:type="pct"/>
          </w:tcPr>
          <w:p w14:paraId="0823E091" w14:textId="604D2DBA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862" w:type="pct"/>
          </w:tcPr>
          <w:p w14:paraId="7D608B4D" w14:textId="1F822EE1" w:rsidR="00C331F4" w:rsidRPr="00D71FD2" w:rsidRDefault="00C331F4" w:rsidP="00C331F4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</w:tr>
      <w:bookmarkEnd w:id="62"/>
    </w:tbl>
    <w:p w14:paraId="53C67367" w14:textId="03D7C546" w:rsidR="001C5F84" w:rsidRPr="00D562B1" w:rsidRDefault="001C5F84" w:rsidP="00D5338E"/>
    <w:sectPr w:rsidR="001C5F84" w:rsidRPr="00D562B1" w:rsidSect="00A97506">
      <w:pgSz w:w="11906" w:h="16838"/>
      <w:pgMar w:top="1134" w:right="1134" w:bottom="1247" w:left="1134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DBD92E3" w14:textId="77777777" w:rsidR="007A3A0F" w:rsidRDefault="007A3A0F" w:rsidP="0053199E">
      <w:r>
        <w:separator/>
      </w:r>
    </w:p>
    <w:p w14:paraId="4CB9048D" w14:textId="77777777" w:rsidR="007A3A0F" w:rsidRDefault="007A3A0F" w:rsidP="0053199E"/>
    <w:p w14:paraId="70F07940" w14:textId="77777777" w:rsidR="007A3A0F" w:rsidRDefault="007A3A0F"/>
    <w:p w14:paraId="546878E5" w14:textId="77777777" w:rsidR="007A3A0F" w:rsidRDefault="007A3A0F"/>
    <w:p w14:paraId="46F2D1B7" w14:textId="77777777" w:rsidR="007A3A0F" w:rsidRDefault="007A3A0F"/>
    <w:p w14:paraId="6C64423A" w14:textId="77777777" w:rsidR="007A3A0F" w:rsidRDefault="007A3A0F"/>
  </w:endnote>
  <w:endnote w:type="continuationSeparator" w:id="0">
    <w:p w14:paraId="074EB294" w14:textId="77777777" w:rsidR="007A3A0F" w:rsidRDefault="007A3A0F" w:rsidP="0053199E">
      <w:r>
        <w:continuationSeparator/>
      </w:r>
    </w:p>
    <w:p w14:paraId="7125846C" w14:textId="77777777" w:rsidR="007A3A0F" w:rsidRDefault="007A3A0F" w:rsidP="0053199E"/>
    <w:p w14:paraId="475606F7" w14:textId="77777777" w:rsidR="007A3A0F" w:rsidRDefault="007A3A0F"/>
    <w:p w14:paraId="4A560294" w14:textId="77777777" w:rsidR="007A3A0F" w:rsidRDefault="007A3A0F"/>
    <w:p w14:paraId="60ADC13A" w14:textId="77777777" w:rsidR="007A3A0F" w:rsidRDefault="007A3A0F"/>
    <w:p w14:paraId="04DAC9A2" w14:textId="77777777" w:rsidR="007A3A0F" w:rsidRDefault="007A3A0F"/>
  </w:endnote>
  <w:endnote w:type="continuationNotice" w:id="1">
    <w:p w14:paraId="3F168A9D" w14:textId="77777777" w:rsidR="007A3A0F" w:rsidRDefault="007A3A0F"/>
    <w:p w14:paraId="5ED08665" w14:textId="77777777" w:rsidR="007A3A0F" w:rsidRDefault="007A3A0F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Gothic">
    <w:altName w:val="游ゴシック"/>
    <w:panose1 w:val="020B04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9E1460A" w14:textId="3E41D4ED" w:rsidR="00E91478" w:rsidRDefault="002411CF" w:rsidP="0093550C">
    <w:pPr>
      <w:pStyle w:val="Footer"/>
      <w:spacing w:before="120" w:line="240" w:lineRule="auto"/>
    </w:pPr>
    <w:r w:rsidRPr="0090085D">
      <w:rPr>
        <w:b/>
        <w:bCs/>
        <w:color w:val="E6230F"/>
      </w:rPr>
      <w:t>Draft</w:t>
    </w:r>
    <w:r>
      <w:t xml:space="preserve"> </w:t>
    </w:r>
    <w:r w:rsidR="007C48BA">
      <w:t>Academic Progress Procedures 2027</w:t>
    </w:r>
    <w:r w:rsidR="00E52BF2" w:rsidRPr="009C7337">
      <w:ptab w:relativeTo="margin" w:alignment="right" w:leader="none"/>
    </w:r>
    <w:r w:rsidR="00E52BF2" w:rsidRPr="009C7337">
      <w:t xml:space="preserve">Page </w:t>
    </w:r>
    <w:r w:rsidR="00E91478" w:rsidRPr="009C7337">
      <w:fldChar w:fldCharType="begin"/>
    </w:r>
    <w:r w:rsidR="00E91478" w:rsidRPr="009C7337">
      <w:instrText xml:space="preserve"> PAGE </w:instrText>
    </w:r>
    <w:r w:rsidR="00E91478" w:rsidRPr="009C7337">
      <w:fldChar w:fldCharType="separate"/>
    </w:r>
    <w:r w:rsidR="00E91478">
      <w:t>2</w:t>
    </w:r>
    <w:r w:rsidR="00E91478" w:rsidRPr="009C7337">
      <w:fldChar w:fldCharType="end"/>
    </w:r>
    <w:r w:rsidR="00E91478" w:rsidRPr="009C7337">
      <w:t xml:space="preserve"> of </w:t>
    </w:r>
    <w:fldSimple w:instr=" NUMPAGES   \* MERGEFORMAT ">
      <w:r w:rsidR="00E91478">
        <w:t>8</w:t>
      </w:r>
    </w:fldSimple>
  </w:p>
  <w:p w14:paraId="3748A221" w14:textId="7A861E8C" w:rsidR="001A4613" w:rsidRPr="001B17F3" w:rsidRDefault="00B3101B" w:rsidP="00B3101B">
    <w:pPr>
      <w:pStyle w:val="Footer"/>
      <w:spacing w:before="60" w:line="240" w:lineRule="auto"/>
      <w:rPr>
        <w:color w:val="D6200D"/>
        <w:sz w:val="16"/>
        <w:szCs w:val="16"/>
      </w:rPr>
    </w:pPr>
    <w:r w:rsidRPr="001B17F3">
      <w:rPr>
        <w:color w:val="D6200D"/>
        <w:sz w:val="16"/>
        <w:szCs w:val="16"/>
      </w:rPr>
      <w:t xml:space="preserve">The </w:t>
    </w:r>
    <w:r w:rsidR="001A4613" w:rsidRPr="001B17F3">
      <w:rPr>
        <w:color w:val="D6200D"/>
        <w:sz w:val="16"/>
        <w:szCs w:val="16"/>
      </w:rPr>
      <w:t>University of Sydney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5151BEE" w14:textId="77777777" w:rsidR="007A3A0F" w:rsidRDefault="007A3A0F" w:rsidP="0053199E">
      <w:r>
        <w:separator/>
      </w:r>
    </w:p>
    <w:p w14:paraId="15DD3C73" w14:textId="77777777" w:rsidR="007A3A0F" w:rsidRDefault="007A3A0F" w:rsidP="0053199E"/>
    <w:p w14:paraId="6364CA16" w14:textId="77777777" w:rsidR="007A3A0F" w:rsidRDefault="007A3A0F"/>
    <w:p w14:paraId="2CA9A4AE" w14:textId="77777777" w:rsidR="007A3A0F" w:rsidRDefault="007A3A0F"/>
    <w:p w14:paraId="031F7644" w14:textId="77777777" w:rsidR="007A3A0F" w:rsidRDefault="007A3A0F"/>
    <w:p w14:paraId="6908B404" w14:textId="77777777" w:rsidR="007A3A0F" w:rsidRDefault="007A3A0F"/>
  </w:footnote>
  <w:footnote w:type="continuationSeparator" w:id="0">
    <w:p w14:paraId="2166E2A9" w14:textId="77777777" w:rsidR="007A3A0F" w:rsidRDefault="007A3A0F" w:rsidP="0053199E">
      <w:r>
        <w:continuationSeparator/>
      </w:r>
    </w:p>
    <w:p w14:paraId="0312387A" w14:textId="77777777" w:rsidR="007A3A0F" w:rsidRDefault="007A3A0F" w:rsidP="0053199E"/>
    <w:p w14:paraId="6D0D53F2" w14:textId="77777777" w:rsidR="007A3A0F" w:rsidRDefault="007A3A0F"/>
    <w:p w14:paraId="335A4A87" w14:textId="77777777" w:rsidR="007A3A0F" w:rsidRDefault="007A3A0F"/>
    <w:p w14:paraId="29E9DEE8" w14:textId="77777777" w:rsidR="007A3A0F" w:rsidRDefault="007A3A0F"/>
    <w:p w14:paraId="0C193729" w14:textId="77777777" w:rsidR="007A3A0F" w:rsidRDefault="007A3A0F"/>
  </w:footnote>
  <w:footnote w:type="continuationNotice" w:id="1">
    <w:p w14:paraId="65815D21" w14:textId="77777777" w:rsidR="007A3A0F" w:rsidRDefault="007A3A0F"/>
    <w:p w14:paraId="2EDE9521" w14:textId="77777777" w:rsidR="007A3A0F" w:rsidRDefault="007A3A0F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D3C70D" w14:textId="65BC25FE" w:rsidR="00BD7115" w:rsidRDefault="00BD7115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95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681"/>
      <w:gridCol w:w="1519"/>
      <w:gridCol w:w="1620"/>
      <w:gridCol w:w="1519"/>
    </w:tblGrid>
    <w:tr w:rsidR="00DE4EC4" w14:paraId="19BDD359" w14:textId="77777777" w:rsidTr="009C5614">
      <w:trPr>
        <w:trHeight w:val="553"/>
        <w:jc w:val="center"/>
      </w:trPr>
      <w:tc>
        <w:tcPr>
          <w:tcW w:w="1518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02DDA806" w14:textId="2629914F" w:rsidR="00DE4EC4" w:rsidRDefault="00DE4EC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40" behindDoc="0" locked="0" layoutInCell="1" allowOverlap="1" wp14:anchorId="33B3AE25" wp14:editId="7048F82F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373950126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E091C4C" w14:textId="0BD800D1" w:rsidR="00DE4EC4" w:rsidRPr="00227F36" w:rsidRDefault="00DE4EC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41" behindDoc="0" locked="0" layoutInCell="1" allowOverlap="1" wp14:anchorId="3BEF3A9B" wp14:editId="7D7C842C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26147417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E8F5C54" w14:textId="77777777" w:rsidR="00DE4EC4" w:rsidRDefault="00DE4EC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42" behindDoc="0" locked="0" layoutInCell="1" allowOverlap="1" wp14:anchorId="45564B45" wp14:editId="16C5D50C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33176107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81" w:type="dxa"/>
        </w:tcPr>
        <w:p w14:paraId="65C14187" w14:textId="3093B034" w:rsidR="00DE4EC4" w:rsidRDefault="00A31F6B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46" behindDoc="0" locked="0" layoutInCell="1" allowOverlap="1" wp14:anchorId="35B18E33" wp14:editId="7D6D0C8B">
                <wp:simplePos x="0" y="0"/>
                <wp:positionH relativeFrom="column">
                  <wp:posOffset>311150</wp:posOffset>
                </wp:positionH>
                <wp:positionV relativeFrom="paragraph">
                  <wp:posOffset>66040</wp:posOffset>
                </wp:positionV>
                <wp:extent cx="312420" cy="311150"/>
                <wp:effectExtent l="0" t="0" r="0" b="0"/>
                <wp:wrapNone/>
                <wp:docPr id="105765998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08ECCCC0" w14:textId="2004731F" w:rsidR="00DE4EC4" w:rsidRDefault="00DE4EC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45" behindDoc="0" locked="0" layoutInCell="1" allowOverlap="1" wp14:anchorId="077CFFC9" wp14:editId="431A8915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93246859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359929D" w14:textId="77777777" w:rsidR="00DE4EC4" w:rsidRDefault="00DE4EC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43" behindDoc="0" locked="0" layoutInCell="1" allowOverlap="1" wp14:anchorId="14B7DEBA" wp14:editId="178BDC90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207937503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E5A500C" w14:textId="77777777" w:rsidR="00DE4EC4" w:rsidRPr="00E021AD" w:rsidRDefault="00DE4EC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44" behindDoc="0" locked="0" layoutInCell="1" allowOverlap="1" wp14:anchorId="23D8B36C" wp14:editId="0F6FF58D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631109988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DE4EC4" w:rsidRPr="00DF7855" w14:paraId="39F991DB" w14:textId="77777777" w:rsidTr="009C5614">
      <w:trPr>
        <w:trHeight w:val="671"/>
        <w:jc w:val="center"/>
      </w:trPr>
      <w:tc>
        <w:tcPr>
          <w:tcW w:w="1518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2261C1E5" w14:textId="37945154" w:rsidR="00DE4EC4" w:rsidRPr="00662126" w:rsidRDefault="00DE4EC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B582963" w14:textId="47B2C3BF" w:rsidR="00DE4EC4" w:rsidRPr="00662126" w:rsidRDefault="00DE4EC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038817A" w14:textId="42EA5D4E" w:rsidR="00C0185D" w:rsidRPr="00662126" w:rsidRDefault="00C949CD" w:rsidP="00E90F8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Monitoring progression</w:t>
            </w:r>
          </w:hyperlink>
        </w:p>
      </w:tc>
      <w:tc>
        <w:tcPr>
          <w:tcW w:w="1681" w:type="dxa"/>
        </w:tcPr>
        <w:p w14:paraId="223FAE7E" w14:textId="1CB9391A" w:rsidR="00DE4EC4" w:rsidRPr="00662126" w:rsidRDefault="00C949CD" w:rsidP="00DE4EC4">
          <w:pPr>
            <w:pStyle w:val="Header"/>
            <w:rPr>
              <w:i/>
              <w:iCs/>
              <w:color w:val="auto"/>
            </w:rPr>
          </w:pPr>
          <w:hyperlink w:anchor="Part3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Late discontinuation</w:t>
            </w:r>
          </w:hyperlink>
        </w:p>
      </w:tc>
      <w:tc>
        <w:tcPr>
          <w:tcW w:w="1519" w:type="dxa"/>
        </w:tcPr>
        <w:p w14:paraId="48EB0B4C" w14:textId="7D8E9E3B" w:rsidR="00DE4EC4" w:rsidRPr="00662126" w:rsidRDefault="00C949CD" w:rsidP="00DE4EC4">
          <w:pPr>
            <w:pStyle w:val="Header"/>
            <w:rPr>
              <w:i/>
              <w:iCs/>
              <w:color w:val="auto"/>
            </w:rPr>
          </w:pPr>
          <w:hyperlink w:anchor="Part4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Show good cause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66A3F50" w14:textId="636DC7EC" w:rsidR="00DE4EC4" w:rsidRPr="00662126" w:rsidRDefault="00DE4EC4" w:rsidP="00DE4EC4">
          <w:pPr>
            <w:pStyle w:val="Header"/>
            <w:rPr>
              <w:i/>
              <w:iCs/>
              <w:color w:val="auto"/>
            </w:rPr>
          </w:pPr>
          <w:hyperlink w:anchor="Rolesandresponsibilite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 xml:space="preserve">Roles and </w:t>
            </w:r>
            <w:r w:rsidR="00453DEC" w:rsidRPr="00662126">
              <w:rPr>
                <w:rStyle w:val="Hyperlink"/>
                <w:i w:val="0"/>
                <w:iCs/>
                <w:color w:val="auto"/>
                <w:u w:val="none"/>
              </w:rPr>
              <w:t>r</w:t>
            </w:r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50B9FAD" w14:textId="63ED9AFD" w:rsidR="00DE4EC4" w:rsidRPr="00662126" w:rsidRDefault="00DE4EC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365D4884" w14:textId="7E0A60CE" w:rsidR="00C37A6F" w:rsidRPr="00C227CE" w:rsidRDefault="00C37A6F" w:rsidP="0053199E">
    <w:pPr>
      <w:pStyle w:val="Header"/>
      <w:rPr>
        <w:sz w:val="8"/>
        <w:szCs w:val="1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DE8C7A" w14:textId="4B17A906" w:rsidR="00BD7115" w:rsidRDefault="00BD7115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42D1DF" w14:textId="39C4EF7C" w:rsidR="00BD7115" w:rsidRDefault="00BD7115">
    <w:pPr>
      <w:pStyle w:val="Header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95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681"/>
      <w:gridCol w:w="1519"/>
      <w:gridCol w:w="1620"/>
      <w:gridCol w:w="1519"/>
    </w:tblGrid>
    <w:tr w:rsidR="009C5614" w14:paraId="6D489D0F" w14:textId="77777777" w:rsidTr="009C5614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98496AC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60294" behindDoc="0" locked="0" layoutInCell="1" allowOverlap="1" wp14:anchorId="18BEBAAD" wp14:editId="680C47C0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598192881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0E94F32B" w14:textId="77777777" w:rsidR="009C5614" w:rsidRPr="00227F36" w:rsidRDefault="009C561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61318" behindDoc="0" locked="0" layoutInCell="1" allowOverlap="1" wp14:anchorId="3A2986D6" wp14:editId="6626A3C5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277882035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3417252" w14:textId="77777777" w:rsidR="009C5614" w:rsidRDefault="009C561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62342" behindDoc="0" locked="0" layoutInCell="1" allowOverlap="1" wp14:anchorId="7365A936" wp14:editId="1E1964FF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68936612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81" w:type="dxa"/>
        </w:tcPr>
        <w:p w14:paraId="00CB6206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66438" behindDoc="0" locked="0" layoutInCell="1" allowOverlap="1" wp14:anchorId="4F443F29" wp14:editId="0837EE66">
                <wp:simplePos x="0" y="0"/>
                <wp:positionH relativeFrom="column">
                  <wp:posOffset>311150</wp:posOffset>
                </wp:positionH>
                <wp:positionV relativeFrom="paragraph">
                  <wp:posOffset>66040</wp:posOffset>
                </wp:positionV>
                <wp:extent cx="312420" cy="311150"/>
                <wp:effectExtent l="0" t="0" r="0" b="0"/>
                <wp:wrapNone/>
                <wp:docPr id="121354542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157C366F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65414" behindDoc="0" locked="0" layoutInCell="1" allowOverlap="1" wp14:anchorId="64C1851C" wp14:editId="6F1C7D01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207897034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5940F7EA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63366" behindDoc="0" locked="0" layoutInCell="1" allowOverlap="1" wp14:anchorId="32F4768A" wp14:editId="67746A9E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816393121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C73B08B" w14:textId="77777777" w:rsidR="009C5614" w:rsidRPr="00E021AD" w:rsidRDefault="009C561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64390" behindDoc="0" locked="0" layoutInCell="1" allowOverlap="1" wp14:anchorId="782B0B1C" wp14:editId="2656179A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1343679709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9C5614" w:rsidRPr="00DF7855" w14:paraId="411E661A" w14:textId="77777777" w:rsidTr="009C5614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5BE3D1E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3E3B5455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51F0FB5" w14:textId="77777777" w:rsidR="009C5614" w:rsidRPr="00662126" w:rsidRDefault="009C5614" w:rsidP="00E90F8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Monitoring progression</w:t>
            </w:r>
          </w:hyperlink>
        </w:p>
      </w:tc>
      <w:tc>
        <w:tcPr>
          <w:tcW w:w="1681" w:type="dxa"/>
        </w:tcPr>
        <w:p w14:paraId="13AA4988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3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Late discontinuation</w:t>
            </w:r>
          </w:hyperlink>
        </w:p>
      </w:tc>
      <w:tc>
        <w:tcPr>
          <w:tcW w:w="1519" w:type="dxa"/>
        </w:tcPr>
        <w:p w14:paraId="06D3916B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4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Show good cause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7D7E7362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Rolesandresponsibilite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71D7BAC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463FCD96" w14:textId="77777777" w:rsidR="009C5614" w:rsidRPr="00C227CE" w:rsidRDefault="009C5614" w:rsidP="0053199E">
    <w:pPr>
      <w:pStyle w:val="Header"/>
      <w:rPr>
        <w:sz w:val="8"/>
        <w:szCs w:val="10"/>
      </w:rPr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3EDA7A" w14:textId="6F30AF60" w:rsidR="00BD7115" w:rsidRDefault="00BD7115">
    <w:pPr>
      <w:pStyle w:val="Header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B577492" w14:textId="19A78597" w:rsidR="00BD7115" w:rsidRDefault="00BD7115">
    <w:pPr>
      <w:pStyle w:val="Header"/>
    </w:pP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95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681"/>
      <w:gridCol w:w="1519"/>
      <w:gridCol w:w="1620"/>
      <w:gridCol w:w="1519"/>
    </w:tblGrid>
    <w:tr w:rsidR="009C5614" w14:paraId="4C231DB6" w14:textId="77777777" w:rsidTr="009C5614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CAA43A0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68486" behindDoc="0" locked="0" layoutInCell="1" allowOverlap="1" wp14:anchorId="31A6EFCE" wp14:editId="6C4A715F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615970275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AF11B3B" w14:textId="77777777" w:rsidR="009C5614" w:rsidRPr="00227F36" w:rsidRDefault="009C561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69510" behindDoc="0" locked="0" layoutInCell="1" allowOverlap="1" wp14:anchorId="7EEC4AE9" wp14:editId="4A02C128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858895485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2EAE7290" w14:textId="77777777" w:rsidR="009C5614" w:rsidRDefault="009C561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70534" behindDoc="0" locked="0" layoutInCell="1" allowOverlap="1" wp14:anchorId="66B906C0" wp14:editId="6344F12E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70353804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81" w:type="dxa"/>
        </w:tcPr>
        <w:p w14:paraId="756DC6C4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74630" behindDoc="0" locked="0" layoutInCell="1" allowOverlap="1" wp14:anchorId="66E54E18" wp14:editId="05F1ED80">
                <wp:simplePos x="0" y="0"/>
                <wp:positionH relativeFrom="column">
                  <wp:posOffset>311150</wp:posOffset>
                </wp:positionH>
                <wp:positionV relativeFrom="paragraph">
                  <wp:posOffset>66040</wp:posOffset>
                </wp:positionV>
                <wp:extent cx="312420" cy="311150"/>
                <wp:effectExtent l="0" t="0" r="0" b="0"/>
                <wp:wrapNone/>
                <wp:docPr id="11042347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0F6F3FD9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73606" behindDoc="0" locked="0" layoutInCell="1" allowOverlap="1" wp14:anchorId="2D3107DD" wp14:editId="4D07843F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81390436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39F11803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71558" behindDoc="0" locked="0" layoutInCell="1" allowOverlap="1" wp14:anchorId="3469525C" wp14:editId="4789555C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878221390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132FD0F" w14:textId="77777777" w:rsidR="009C5614" w:rsidRPr="00E021AD" w:rsidRDefault="009C561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72582" behindDoc="0" locked="0" layoutInCell="1" allowOverlap="1" wp14:anchorId="7A9C7E43" wp14:editId="60A4DA5B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679253600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9C5614" w:rsidRPr="00DF7855" w14:paraId="3B97DBF8" w14:textId="77777777" w:rsidTr="009C5614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A37B34B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5E63ED4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2D052B26" w14:textId="77777777" w:rsidR="009C5614" w:rsidRPr="00662126" w:rsidRDefault="009C5614" w:rsidP="00E90F8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Monitoring progression</w:t>
            </w:r>
          </w:hyperlink>
        </w:p>
      </w:tc>
      <w:tc>
        <w:tcPr>
          <w:tcW w:w="1681" w:type="dxa"/>
        </w:tcPr>
        <w:p w14:paraId="3A552C5E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3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Late discontinuation</w:t>
            </w:r>
          </w:hyperlink>
        </w:p>
      </w:tc>
      <w:tc>
        <w:tcPr>
          <w:tcW w:w="1519" w:type="dxa"/>
        </w:tcPr>
        <w:p w14:paraId="7093EAA3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4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Show good cause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759D5CE8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Rolesandresponsibilite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1022D7D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4BDE7E7A" w14:textId="77777777" w:rsidR="009C5614" w:rsidRPr="00C227CE" w:rsidRDefault="009C5614" w:rsidP="0053199E">
    <w:pPr>
      <w:pStyle w:val="Header"/>
      <w:rPr>
        <w:sz w:val="8"/>
        <w:szCs w:val="10"/>
      </w:rPr>
    </w:pP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C249D4" w14:textId="767C4D1F" w:rsidR="00BD7115" w:rsidRDefault="00BD7115">
    <w:pPr>
      <w:pStyle w:val="Header"/>
    </w:pP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95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681"/>
      <w:gridCol w:w="1519"/>
      <w:gridCol w:w="1620"/>
      <w:gridCol w:w="1519"/>
    </w:tblGrid>
    <w:tr w:rsidR="009C5614" w14:paraId="57C30CED" w14:textId="77777777" w:rsidTr="009C5614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9F03FB0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76678" behindDoc="0" locked="0" layoutInCell="1" allowOverlap="1" wp14:anchorId="773781B1" wp14:editId="27776CF2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84309758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0C82EE9" w14:textId="77777777" w:rsidR="009C5614" w:rsidRPr="00227F36" w:rsidRDefault="009C561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77702" behindDoc="0" locked="0" layoutInCell="1" allowOverlap="1" wp14:anchorId="2B9B4D51" wp14:editId="7FF1E840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2051615870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ABC70AB" w14:textId="77777777" w:rsidR="009C5614" w:rsidRDefault="009C561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78726" behindDoc="0" locked="0" layoutInCell="1" allowOverlap="1" wp14:anchorId="7E67D88E" wp14:editId="70EBC2C8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93763914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81" w:type="dxa"/>
          <w:shd w:val="clear" w:color="auto" w:fill="F9D9D3" w:themeFill="accent1" w:themeFillTint="33"/>
        </w:tcPr>
        <w:p w14:paraId="6A3B29A8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82822" behindDoc="0" locked="0" layoutInCell="1" allowOverlap="1" wp14:anchorId="1F9C74F5" wp14:editId="503FB00C">
                <wp:simplePos x="0" y="0"/>
                <wp:positionH relativeFrom="column">
                  <wp:posOffset>311150</wp:posOffset>
                </wp:positionH>
                <wp:positionV relativeFrom="paragraph">
                  <wp:posOffset>66040</wp:posOffset>
                </wp:positionV>
                <wp:extent cx="312420" cy="311150"/>
                <wp:effectExtent l="0" t="0" r="0" b="0"/>
                <wp:wrapNone/>
                <wp:docPr id="179244165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7ABA148E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81798" behindDoc="0" locked="0" layoutInCell="1" allowOverlap="1" wp14:anchorId="36519C6B" wp14:editId="73EA8976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962112844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4FB37576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79750" behindDoc="0" locked="0" layoutInCell="1" allowOverlap="1" wp14:anchorId="07A876D8" wp14:editId="64E4036D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410219820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2ADFCAB" w14:textId="77777777" w:rsidR="009C5614" w:rsidRPr="00E021AD" w:rsidRDefault="009C561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80774" behindDoc="0" locked="0" layoutInCell="1" allowOverlap="1" wp14:anchorId="1A6446F7" wp14:editId="14032775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607047691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9C5614" w:rsidRPr="00DF7855" w14:paraId="6211960A" w14:textId="77777777" w:rsidTr="009C5614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0D3D402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97950DC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E1FAC6A" w14:textId="77777777" w:rsidR="009C5614" w:rsidRPr="00662126" w:rsidRDefault="009C5614" w:rsidP="00E90F8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Monitoring progression</w:t>
            </w:r>
          </w:hyperlink>
        </w:p>
      </w:tc>
      <w:tc>
        <w:tcPr>
          <w:tcW w:w="1681" w:type="dxa"/>
          <w:shd w:val="clear" w:color="auto" w:fill="F9D9D3" w:themeFill="accent1" w:themeFillTint="33"/>
        </w:tcPr>
        <w:p w14:paraId="70262397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3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Late discontinuation</w:t>
            </w:r>
          </w:hyperlink>
        </w:p>
      </w:tc>
      <w:tc>
        <w:tcPr>
          <w:tcW w:w="1519" w:type="dxa"/>
        </w:tcPr>
        <w:p w14:paraId="023043D5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4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Show good cause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0A6EC1E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Rolesandresponsibilite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EBCF50B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57B5DEF7" w14:textId="77777777" w:rsidR="009C5614" w:rsidRPr="00C227CE" w:rsidRDefault="009C5614" w:rsidP="0053199E">
    <w:pPr>
      <w:pStyle w:val="Header"/>
      <w:rPr>
        <w:sz w:val="8"/>
        <w:szCs w:val="10"/>
      </w:rPr>
    </w:pP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95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681"/>
      <w:gridCol w:w="1519"/>
      <w:gridCol w:w="1620"/>
      <w:gridCol w:w="1519"/>
    </w:tblGrid>
    <w:tr w:rsidR="009C5614" w14:paraId="3E63F4CD" w14:textId="77777777" w:rsidTr="009C5614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FEE6C01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84870" behindDoc="0" locked="0" layoutInCell="1" allowOverlap="1" wp14:anchorId="4D348F6F" wp14:editId="746F63EC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123315465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8B26B41" w14:textId="77777777" w:rsidR="009C5614" w:rsidRPr="00227F36" w:rsidRDefault="009C561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85894" behindDoc="0" locked="0" layoutInCell="1" allowOverlap="1" wp14:anchorId="70594353" wp14:editId="2B78CB41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27211596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FC9976B" w14:textId="77777777" w:rsidR="009C5614" w:rsidRDefault="009C561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86918" behindDoc="0" locked="0" layoutInCell="1" allowOverlap="1" wp14:anchorId="541A3914" wp14:editId="0D0CA483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91384216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81" w:type="dxa"/>
        </w:tcPr>
        <w:p w14:paraId="23C2D8FC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91014" behindDoc="0" locked="0" layoutInCell="1" allowOverlap="1" wp14:anchorId="390FECD0" wp14:editId="32FCBC62">
                <wp:simplePos x="0" y="0"/>
                <wp:positionH relativeFrom="column">
                  <wp:posOffset>311150</wp:posOffset>
                </wp:positionH>
                <wp:positionV relativeFrom="paragraph">
                  <wp:posOffset>66040</wp:posOffset>
                </wp:positionV>
                <wp:extent cx="312420" cy="311150"/>
                <wp:effectExtent l="0" t="0" r="0" b="0"/>
                <wp:wrapNone/>
                <wp:docPr id="138266164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</w:tcPr>
        <w:p w14:paraId="050B11CB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89990" behindDoc="0" locked="0" layoutInCell="1" allowOverlap="1" wp14:anchorId="24D3C6C2" wp14:editId="6B7CBB11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73356645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4B64ED9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87942" behindDoc="0" locked="0" layoutInCell="1" allowOverlap="1" wp14:anchorId="2B217D07" wp14:editId="3EC64724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631417409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0FB93DB" w14:textId="77777777" w:rsidR="009C5614" w:rsidRPr="00E021AD" w:rsidRDefault="009C561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88966" behindDoc="0" locked="0" layoutInCell="1" allowOverlap="1" wp14:anchorId="57A40280" wp14:editId="4A00BAD9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55915978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9C5614" w:rsidRPr="00DF7855" w14:paraId="429FD46F" w14:textId="77777777" w:rsidTr="009C5614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BB337D0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570EA26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7D38781" w14:textId="77777777" w:rsidR="009C5614" w:rsidRPr="00662126" w:rsidRDefault="009C5614" w:rsidP="00E90F8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Monitoring progression</w:t>
            </w:r>
          </w:hyperlink>
        </w:p>
      </w:tc>
      <w:tc>
        <w:tcPr>
          <w:tcW w:w="1681" w:type="dxa"/>
        </w:tcPr>
        <w:p w14:paraId="29020F38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3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Late discontinuation</w:t>
            </w:r>
          </w:hyperlink>
        </w:p>
      </w:tc>
      <w:tc>
        <w:tcPr>
          <w:tcW w:w="1519" w:type="dxa"/>
          <w:shd w:val="clear" w:color="auto" w:fill="F9D9D3" w:themeFill="accent1" w:themeFillTint="33"/>
        </w:tcPr>
        <w:p w14:paraId="4F0EA964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4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Show good cause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00853733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Rolesandresponsibilite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1A35926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08A56C33" w14:textId="77777777" w:rsidR="009C5614" w:rsidRPr="00C227CE" w:rsidRDefault="009C5614" w:rsidP="0053199E">
    <w:pPr>
      <w:pStyle w:val="Header"/>
      <w:rPr>
        <w:sz w:val="8"/>
        <w:szCs w:val="10"/>
      </w:rPr>
    </w:pP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95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681"/>
      <w:gridCol w:w="1519"/>
      <w:gridCol w:w="1620"/>
      <w:gridCol w:w="1519"/>
    </w:tblGrid>
    <w:tr w:rsidR="009C5614" w14:paraId="3672BDA2" w14:textId="77777777" w:rsidTr="009C5614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DC71BF3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93062" behindDoc="0" locked="0" layoutInCell="1" allowOverlap="1" wp14:anchorId="7FFA19D1" wp14:editId="38BD5299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261915266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A87E077" w14:textId="77777777" w:rsidR="009C5614" w:rsidRPr="00227F36" w:rsidRDefault="009C561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94086" behindDoc="0" locked="0" layoutInCell="1" allowOverlap="1" wp14:anchorId="5216922B" wp14:editId="46F26C9D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952738654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9BB0EFF" w14:textId="77777777" w:rsidR="009C5614" w:rsidRDefault="009C561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95110" behindDoc="0" locked="0" layoutInCell="1" allowOverlap="1" wp14:anchorId="5D3D9993" wp14:editId="1F3994BD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01806190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81" w:type="dxa"/>
        </w:tcPr>
        <w:p w14:paraId="583B1757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99206" behindDoc="0" locked="0" layoutInCell="1" allowOverlap="1" wp14:anchorId="7F0BE58E" wp14:editId="0672830F">
                <wp:simplePos x="0" y="0"/>
                <wp:positionH relativeFrom="column">
                  <wp:posOffset>311150</wp:posOffset>
                </wp:positionH>
                <wp:positionV relativeFrom="paragraph">
                  <wp:posOffset>66040</wp:posOffset>
                </wp:positionV>
                <wp:extent cx="312420" cy="311150"/>
                <wp:effectExtent l="0" t="0" r="0" b="0"/>
                <wp:wrapNone/>
                <wp:docPr id="162416353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DFB421D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98182" behindDoc="0" locked="0" layoutInCell="1" allowOverlap="1" wp14:anchorId="721A7D56" wp14:editId="7D47307E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209232521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5B2446BF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96134" behindDoc="0" locked="0" layoutInCell="1" allowOverlap="1" wp14:anchorId="2F1C537A" wp14:editId="6CBB32FA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872515040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9BB031A" w14:textId="77777777" w:rsidR="009C5614" w:rsidRPr="00E021AD" w:rsidRDefault="009C561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97158" behindDoc="0" locked="0" layoutInCell="1" allowOverlap="1" wp14:anchorId="649FA1D8" wp14:editId="5B10D394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1272272033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9C5614" w:rsidRPr="00DF7855" w14:paraId="21FBF46C" w14:textId="77777777" w:rsidTr="009C5614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AE1CABD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32B9B29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AEC6050" w14:textId="77777777" w:rsidR="009C5614" w:rsidRPr="00662126" w:rsidRDefault="009C5614" w:rsidP="00E90F8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Monitoring progression</w:t>
            </w:r>
          </w:hyperlink>
        </w:p>
      </w:tc>
      <w:tc>
        <w:tcPr>
          <w:tcW w:w="1681" w:type="dxa"/>
        </w:tcPr>
        <w:p w14:paraId="0937D6F9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3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Late discontinuation</w:t>
            </w:r>
          </w:hyperlink>
        </w:p>
      </w:tc>
      <w:tc>
        <w:tcPr>
          <w:tcW w:w="1519" w:type="dxa"/>
        </w:tcPr>
        <w:p w14:paraId="3E3ED650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4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Show good cause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0BB09C53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Rolesandresponsibilite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169C6CA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59DCA02F" w14:textId="77777777" w:rsidR="009C5614" w:rsidRPr="00C227CE" w:rsidRDefault="009C5614" w:rsidP="0053199E">
    <w:pPr>
      <w:pStyle w:val="Header"/>
      <w:rPr>
        <w:sz w:val="8"/>
        <w:szCs w:val="10"/>
      </w:rPr>
    </w:pP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E6E584" w14:textId="2F42417F" w:rsidR="00BD7115" w:rsidRDefault="00BD7115">
    <w:pPr>
      <w:pStyle w:val="Header"/>
    </w:pP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95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681"/>
      <w:gridCol w:w="1519"/>
      <w:gridCol w:w="1620"/>
      <w:gridCol w:w="1519"/>
    </w:tblGrid>
    <w:tr w:rsidR="009C5614" w14:paraId="6153D4E9" w14:textId="77777777" w:rsidTr="009C5614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0A648F7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01254" behindDoc="0" locked="0" layoutInCell="1" allowOverlap="1" wp14:anchorId="656A2119" wp14:editId="3384B71E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751707898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64A0A70" w14:textId="77777777" w:rsidR="009C5614" w:rsidRPr="00227F36" w:rsidRDefault="009C561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02278" behindDoc="0" locked="0" layoutInCell="1" allowOverlap="1" wp14:anchorId="0571B71E" wp14:editId="768ABCBB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2054864695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17F5B4F" w14:textId="77777777" w:rsidR="009C5614" w:rsidRDefault="009C561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703302" behindDoc="0" locked="0" layoutInCell="1" allowOverlap="1" wp14:anchorId="43775309" wp14:editId="53B958E9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64915180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81" w:type="dxa"/>
        </w:tcPr>
        <w:p w14:paraId="5DDE9979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07398" behindDoc="0" locked="0" layoutInCell="1" allowOverlap="1" wp14:anchorId="0894B7EB" wp14:editId="4C605A9B">
                <wp:simplePos x="0" y="0"/>
                <wp:positionH relativeFrom="column">
                  <wp:posOffset>311150</wp:posOffset>
                </wp:positionH>
                <wp:positionV relativeFrom="paragraph">
                  <wp:posOffset>66040</wp:posOffset>
                </wp:positionV>
                <wp:extent cx="312420" cy="311150"/>
                <wp:effectExtent l="0" t="0" r="0" b="0"/>
                <wp:wrapNone/>
                <wp:docPr id="4546290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3FB2A481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06374" behindDoc="0" locked="0" layoutInCell="1" allowOverlap="1" wp14:anchorId="2780DAE8" wp14:editId="155AADA8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10166468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435DB1C5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04326" behindDoc="0" locked="0" layoutInCell="1" allowOverlap="1" wp14:anchorId="52C4C26C" wp14:editId="61639282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2141463493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7C79A249" w14:textId="77777777" w:rsidR="009C5614" w:rsidRPr="00E021AD" w:rsidRDefault="009C561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705350" behindDoc="0" locked="0" layoutInCell="1" allowOverlap="1" wp14:anchorId="43F866EF" wp14:editId="2B91B345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649887452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9C5614" w:rsidRPr="00DF7855" w14:paraId="74841C32" w14:textId="77777777" w:rsidTr="009C5614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81BDB5D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FBB6E22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47CBEAF" w14:textId="77777777" w:rsidR="009C5614" w:rsidRPr="00662126" w:rsidRDefault="009C5614" w:rsidP="00E90F8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Monitoring progression</w:t>
            </w:r>
          </w:hyperlink>
        </w:p>
      </w:tc>
      <w:tc>
        <w:tcPr>
          <w:tcW w:w="1681" w:type="dxa"/>
        </w:tcPr>
        <w:p w14:paraId="60ABF91E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3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Late discontinuation</w:t>
            </w:r>
          </w:hyperlink>
        </w:p>
      </w:tc>
      <w:tc>
        <w:tcPr>
          <w:tcW w:w="1519" w:type="dxa"/>
        </w:tcPr>
        <w:p w14:paraId="4080E0EB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4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Show good cause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B417C3A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Rolesandresponsibilite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0A478348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0B3AAF77" w14:textId="77777777" w:rsidR="009C5614" w:rsidRPr="00C227CE" w:rsidRDefault="009C5614" w:rsidP="0053199E">
    <w:pPr>
      <w:pStyle w:val="Header"/>
      <w:rPr>
        <w:sz w:val="8"/>
        <w:szCs w:val="10"/>
      </w:rPr>
    </w:pPr>
  </w:p>
</w:hdr>
</file>

<file path=word/header1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319484D" w14:textId="43CD1F9A" w:rsidR="00BD7115" w:rsidRDefault="00BD7115">
    <w:pPr>
      <w:pStyle w:val="Header"/>
    </w:pPr>
  </w:p>
</w:hdr>
</file>

<file path=word/header1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C75A53" w14:textId="79BA14BD" w:rsidR="00BD7115" w:rsidRDefault="00BD7115">
    <w:pPr>
      <w:pStyle w:val="Header"/>
    </w:pPr>
  </w:p>
</w:hdr>
</file>

<file path=word/header1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95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681"/>
      <w:gridCol w:w="1519"/>
      <w:gridCol w:w="1620"/>
      <w:gridCol w:w="1519"/>
    </w:tblGrid>
    <w:tr w:rsidR="009C5614" w14:paraId="60F683AD" w14:textId="77777777" w:rsidTr="00425FD0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FB777D8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09446" behindDoc="0" locked="0" layoutInCell="1" allowOverlap="1" wp14:anchorId="41EBAFC7" wp14:editId="09C32A88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2009047032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C7D4EE5" w14:textId="77777777" w:rsidR="009C5614" w:rsidRPr="00227F36" w:rsidRDefault="009C561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10470" behindDoc="0" locked="0" layoutInCell="1" allowOverlap="1" wp14:anchorId="1F435097" wp14:editId="747778A2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99705245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E486E39" w14:textId="77777777" w:rsidR="009C5614" w:rsidRDefault="009C561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711494" behindDoc="0" locked="0" layoutInCell="1" allowOverlap="1" wp14:anchorId="265BDF81" wp14:editId="2D9A2D0F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83139333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81" w:type="dxa"/>
        </w:tcPr>
        <w:p w14:paraId="7BB96209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15590" behindDoc="0" locked="0" layoutInCell="1" allowOverlap="1" wp14:anchorId="0EBF6016" wp14:editId="5ED5D1FB">
                <wp:simplePos x="0" y="0"/>
                <wp:positionH relativeFrom="column">
                  <wp:posOffset>311150</wp:posOffset>
                </wp:positionH>
                <wp:positionV relativeFrom="paragraph">
                  <wp:posOffset>66040</wp:posOffset>
                </wp:positionV>
                <wp:extent cx="312420" cy="311150"/>
                <wp:effectExtent l="0" t="0" r="0" b="0"/>
                <wp:wrapNone/>
                <wp:docPr id="118568592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11F2F19A" w14:textId="77777777" w:rsidR="009C5614" w:rsidRDefault="009C561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14566" behindDoc="0" locked="0" layoutInCell="1" allowOverlap="1" wp14:anchorId="4BE5678B" wp14:editId="3AC225C6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40185312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302B5E03" w14:textId="77777777" w:rsidR="009C5614" w:rsidRDefault="009C561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12518" behindDoc="0" locked="0" layoutInCell="1" allowOverlap="1" wp14:anchorId="452FF472" wp14:editId="5BC1993F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940604748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AC2745B" w14:textId="77777777" w:rsidR="009C5614" w:rsidRPr="00E021AD" w:rsidRDefault="009C561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713542" behindDoc="0" locked="0" layoutInCell="1" allowOverlap="1" wp14:anchorId="2D20EBF1" wp14:editId="63083F29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520152028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9C5614" w:rsidRPr="00DF7855" w14:paraId="75BE32D3" w14:textId="77777777" w:rsidTr="00425FD0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C265BA9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6975E1B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801E117" w14:textId="77777777" w:rsidR="009C5614" w:rsidRPr="00662126" w:rsidRDefault="009C5614" w:rsidP="00E90F8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Monitoring progression</w:t>
            </w:r>
          </w:hyperlink>
        </w:p>
      </w:tc>
      <w:tc>
        <w:tcPr>
          <w:tcW w:w="1681" w:type="dxa"/>
        </w:tcPr>
        <w:p w14:paraId="0B24FA70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3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Late discontinuation</w:t>
            </w:r>
          </w:hyperlink>
        </w:p>
      </w:tc>
      <w:tc>
        <w:tcPr>
          <w:tcW w:w="1519" w:type="dxa"/>
        </w:tcPr>
        <w:p w14:paraId="24A84E51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Part4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Show good cause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67D132AB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Rolesandresponsibilite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F91C1A1" w14:textId="77777777" w:rsidR="009C5614" w:rsidRPr="00662126" w:rsidRDefault="009C561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662126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1CB0B3BA" w14:textId="77777777" w:rsidR="009C5614" w:rsidRPr="00C227CE" w:rsidRDefault="009C5614" w:rsidP="0053199E">
    <w:pPr>
      <w:pStyle w:val="Header"/>
      <w:rPr>
        <w:sz w:val="8"/>
        <w:szCs w:val="10"/>
      </w:rPr>
    </w:pPr>
  </w:p>
</w:hdr>
</file>

<file path=word/header1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E5D28F6" w14:textId="311E7D4F" w:rsidR="00BD7115" w:rsidRDefault="00BD7115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5F6C33E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1250C9D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" w15:restartNumberingAfterBreak="0">
    <w:nsid w:val="01A70312"/>
    <w:multiLevelType w:val="hybridMultilevel"/>
    <w:tmpl w:val="DFFC5058"/>
    <w:lvl w:ilvl="0" w:tplc="C074AAAA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1" w:tplc="E952889C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2" w:tplc="45C04938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3" w:tplc="72DCEC10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4" w:tplc="CC8A6678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5" w:tplc="71F64F10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6" w:tplc="7FB0005A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7" w:tplc="D8C2039A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8" w:tplc="6A2A486E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</w:abstractNum>
  <w:abstractNum w:abstractNumId="3" w15:restartNumberingAfterBreak="0">
    <w:nsid w:val="03CF3935"/>
    <w:multiLevelType w:val="multilevel"/>
    <w:tmpl w:val="07CA4132"/>
    <w:numStyleLink w:val="PolicyListStyle"/>
  </w:abstractNum>
  <w:abstractNum w:abstractNumId="4" w15:restartNumberingAfterBreak="0">
    <w:nsid w:val="05320E16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5" w15:restartNumberingAfterBreak="0">
    <w:nsid w:val="0640782D"/>
    <w:multiLevelType w:val="multilevel"/>
    <w:tmpl w:val="02E0BB40"/>
    <w:lvl w:ilvl="0">
      <w:start w:val="1"/>
      <w:numFmt w:val="decimal"/>
      <w:pStyle w:val="Heading1"/>
      <w:lvlText w:val="Part %1"/>
      <w:lvlJc w:val="left"/>
      <w:pPr>
        <w:ind w:left="1843" w:hanging="1701"/>
      </w:pPr>
      <w:rPr>
        <w:rFonts w:hint="default"/>
      </w:rPr>
    </w:lvl>
    <w:lvl w:ilvl="1">
      <w:start w:val="1"/>
      <w:numFmt w:val="decimal"/>
      <w:pStyle w:val="Heading2"/>
      <w:lvlText w:val="%1.%2"/>
      <w:lvlJc w:val="left"/>
      <w:pPr>
        <w:ind w:left="-1502" w:firstLine="1644"/>
      </w:pPr>
      <w:rPr>
        <w:rFonts w:hint="default"/>
      </w:rPr>
    </w:lvl>
    <w:lvl w:ilvl="2">
      <w:start w:val="1"/>
      <w:numFmt w:val="decimal"/>
      <w:lvlText w:val="(%3)"/>
      <w:lvlJc w:val="left"/>
      <w:pPr>
        <w:ind w:left="-567" w:hanging="567"/>
      </w:pPr>
      <w:rPr>
        <w:rFonts w:hint="default"/>
      </w:rPr>
    </w:lvl>
    <w:lvl w:ilvl="3">
      <w:start w:val="1"/>
      <w:numFmt w:val="lowerLetter"/>
      <w:lvlText w:val="(%4)"/>
      <w:lvlJc w:val="left"/>
      <w:pPr>
        <w:ind w:left="-284" w:hanging="567"/>
      </w:pPr>
      <w:rPr>
        <w:rFonts w:hint="default"/>
      </w:rPr>
    </w:lvl>
    <w:lvl w:ilvl="4">
      <w:start w:val="1"/>
      <w:numFmt w:val="lowerRoman"/>
      <w:lvlText w:val="(%5)"/>
      <w:lvlJc w:val="left"/>
      <w:pPr>
        <w:ind w:left="284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335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055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775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4495" w:hanging="180"/>
      </w:pPr>
      <w:rPr>
        <w:rFonts w:hint="default"/>
      </w:rPr>
    </w:lvl>
  </w:abstractNum>
  <w:abstractNum w:abstractNumId="6" w15:restartNumberingAfterBreak="0">
    <w:nsid w:val="068F4F24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7" w15:restartNumberingAfterBreak="0">
    <w:nsid w:val="07697694"/>
    <w:multiLevelType w:val="multilevel"/>
    <w:tmpl w:val="8F5EB0E0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552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8" w15:restartNumberingAfterBreak="0">
    <w:nsid w:val="0A1A3116"/>
    <w:multiLevelType w:val="multilevel"/>
    <w:tmpl w:val="07CA4132"/>
    <w:styleLink w:val="PolicyListStyle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9" w15:restartNumberingAfterBreak="0">
    <w:nsid w:val="0A6E5BFE"/>
    <w:multiLevelType w:val="multilevel"/>
    <w:tmpl w:val="07CA4132"/>
    <w:numStyleLink w:val="PolicyListStyle"/>
  </w:abstractNum>
  <w:abstractNum w:abstractNumId="10" w15:restartNumberingAfterBreak="0">
    <w:nsid w:val="0CEF5EA5"/>
    <w:multiLevelType w:val="hybridMultilevel"/>
    <w:tmpl w:val="4798F472"/>
    <w:lvl w:ilvl="0" w:tplc="6C08DFB6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1" w:tplc="C2AA7406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2" w:tplc="9104E9B8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3" w:tplc="FB989368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4" w:tplc="8AEE58CE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5" w:tplc="696AA8A4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6" w:tplc="12C6B020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7" w:tplc="4532F222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8" w:tplc="C4080CC4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</w:abstractNum>
  <w:abstractNum w:abstractNumId="11" w15:restartNumberingAfterBreak="0">
    <w:nsid w:val="11A22D87"/>
    <w:multiLevelType w:val="multilevel"/>
    <w:tmpl w:val="07CA4132"/>
    <w:numStyleLink w:val="PolicyListStyle"/>
  </w:abstractNum>
  <w:abstractNum w:abstractNumId="12" w15:restartNumberingAfterBreak="0">
    <w:nsid w:val="1A6D10B6"/>
    <w:multiLevelType w:val="hybridMultilevel"/>
    <w:tmpl w:val="294480E0"/>
    <w:lvl w:ilvl="0" w:tplc="19F0667E">
      <w:start w:val="1"/>
      <w:numFmt w:val="decimal"/>
      <w:pStyle w:val="TablelistLevel1"/>
      <w:lvlText w:val="(%1)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3" w15:restartNumberingAfterBreak="0">
    <w:nsid w:val="1DEE57D4"/>
    <w:multiLevelType w:val="multilevel"/>
    <w:tmpl w:val="E536E388"/>
    <w:name w:val="Policy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08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180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52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14" w15:restartNumberingAfterBreak="0">
    <w:nsid w:val="20D13540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5" w15:restartNumberingAfterBreak="0">
    <w:nsid w:val="210047CD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6" w15:restartNumberingAfterBreak="0">
    <w:nsid w:val="247718FE"/>
    <w:multiLevelType w:val="multilevel"/>
    <w:tmpl w:val="0C09001D"/>
    <w:name w:val="Policy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7" w15:restartNumberingAfterBreak="0">
    <w:nsid w:val="24882191"/>
    <w:multiLevelType w:val="multilevel"/>
    <w:tmpl w:val="07CA4132"/>
    <w:numStyleLink w:val="PolicyListStyle"/>
  </w:abstractNum>
  <w:abstractNum w:abstractNumId="18" w15:restartNumberingAfterBreak="0">
    <w:nsid w:val="26972C34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9" w15:restartNumberingAfterBreak="0">
    <w:nsid w:val="272A286D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0" w15:restartNumberingAfterBreak="0">
    <w:nsid w:val="27812EEE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1" w15:restartNumberingAfterBreak="0">
    <w:nsid w:val="29CA6EEE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2" w15:restartNumberingAfterBreak="0">
    <w:nsid w:val="2BD26157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3" w15:restartNumberingAfterBreak="0">
    <w:nsid w:val="2C474B24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4" w15:restartNumberingAfterBreak="0">
    <w:nsid w:val="356F12B7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5" w15:restartNumberingAfterBreak="0">
    <w:nsid w:val="3AF4603C"/>
    <w:multiLevelType w:val="multilevel"/>
    <w:tmpl w:val="0809001D"/>
    <w:name w:val="Policy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6" w15:restartNumberingAfterBreak="0">
    <w:nsid w:val="3B0C7241"/>
    <w:multiLevelType w:val="multilevel"/>
    <w:tmpl w:val="17043E0C"/>
    <w:name w:val="Templatenumbering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7" w15:restartNumberingAfterBreak="0">
    <w:nsid w:val="3EE347C1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8" w15:restartNumberingAfterBreak="0">
    <w:nsid w:val="3F4B5B54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9" w15:restartNumberingAfterBreak="0">
    <w:nsid w:val="408B4B65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0" w15:restartNumberingAfterBreak="0">
    <w:nsid w:val="435F4D81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1" w15:restartNumberingAfterBreak="0">
    <w:nsid w:val="449715E4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2" w15:restartNumberingAfterBreak="0">
    <w:nsid w:val="44DC6AA3"/>
    <w:multiLevelType w:val="multilevel"/>
    <w:tmpl w:val="07CA4132"/>
    <w:numStyleLink w:val="PolicyListStyle"/>
  </w:abstractNum>
  <w:abstractNum w:abstractNumId="33" w15:restartNumberingAfterBreak="0">
    <w:nsid w:val="467D7667"/>
    <w:multiLevelType w:val="hybridMultilevel"/>
    <w:tmpl w:val="6388D766"/>
    <w:lvl w:ilvl="0" w:tplc="0B308F7E">
      <w:start w:val="1"/>
      <w:numFmt w:val="bullet"/>
      <w:pStyle w:val="Level6bulletlist"/>
      <w:lvlText w:val=""/>
      <w:lvlJc w:val="left"/>
      <w:pPr>
        <w:ind w:left="1948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668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388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108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828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548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268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988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708" w:hanging="360"/>
      </w:pPr>
      <w:rPr>
        <w:rFonts w:ascii="Wingdings" w:hAnsi="Wingdings" w:hint="default"/>
      </w:rPr>
    </w:lvl>
  </w:abstractNum>
  <w:abstractNum w:abstractNumId="34" w15:restartNumberingAfterBreak="0">
    <w:nsid w:val="4BB354DB"/>
    <w:multiLevelType w:val="hybridMultilevel"/>
    <w:tmpl w:val="B50E6548"/>
    <w:lvl w:ilvl="0" w:tplc="1858616A">
      <w:start w:val="1"/>
      <w:numFmt w:val="lowerRoman"/>
      <w:pStyle w:val="Tablelistlevel2"/>
      <w:lvlText w:val="(%1)"/>
      <w:lvlJc w:val="left"/>
      <w:pPr>
        <w:ind w:left="720" w:hanging="360"/>
      </w:pPr>
      <w:rPr>
        <w:rFonts w:hint="default"/>
        <w:b w:val="0"/>
        <w:i w:val="0"/>
        <w:color w:val="000000" w:themeColor="text1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536D513D"/>
    <w:multiLevelType w:val="multilevel"/>
    <w:tmpl w:val="07CA4132"/>
    <w:name w:val="Policytemplate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6" w15:restartNumberingAfterBreak="0">
    <w:nsid w:val="54CD15F3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7" w15:restartNumberingAfterBreak="0">
    <w:nsid w:val="57C27EAC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8" w15:restartNumberingAfterBreak="0">
    <w:nsid w:val="596E16AD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9" w15:restartNumberingAfterBreak="0">
    <w:nsid w:val="5B5F1175"/>
    <w:multiLevelType w:val="multilevel"/>
    <w:tmpl w:val="8F5EB0E0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552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0" w15:restartNumberingAfterBreak="0">
    <w:nsid w:val="5FD11917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1" w15:restartNumberingAfterBreak="0">
    <w:nsid w:val="633C4264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2" w15:restartNumberingAfterBreak="0">
    <w:nsid w:val="669B0965"/>
    <w:multiLevelType w:val="hybridMultilevel"/>
    <w:tmpl w:val="0FD4BF8A"/>
    <w:lvl w:ilvl="0" w:tplc="87180816">
      <w:start w:val="1"/>
      <w:numFmt w:val="bullet"/>
      <w:pStyle w:val="Table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3" w15:restartNumberingAfterBreak="0">
    <w:nsid w:val="6FED34BE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4" w15:restartNumberingAfterBreak="0">
    <w:nsid w:val="709A208D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5" w15:restartNumberingAfterBreak="0">
    <w:nsid w:val="735D146C"/>
    <w:multiLevelType w:val="hybridMultilevel"/>
    <w:tmpl w:val="11D45D4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7AB01636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7" w15:restartNumberingAfterBreak="0">
    <w:nsid w:val="7D9B7EFE"/>
    <w:multiLevelType w:val="hybridMultilevel"/>
    <w:tmpl w:val="99909668"/>
    <w:lvl w:ilvl="0" w:tplc="B80635CE">
      <w:start w:val="1"/>
      <w:numFmt w:val="lowerLetter"/>
      <w:pStyle w:val="Tablelistlevel1right"/>
      <w:lvlText w:val="(%1)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369646546">
    <w:abstractNumId w:val="42"/>
  </w:num>
  <w:num w:numId="2" w16cid:durableId="515390811">
    <w:abstractNumId w:val="5"/>
  </w:num>
  <w:num w:numId="3" w16cid:durableId="942225194">
    <w:abstractNumId w:val="47"/>
  </w:num>
  <w:num w:numId="4" w16cid:durableId="1596278703">
    <w:abstractNumId w:val="34"/>
  </w:num>
  <w:num w:numId="5" w16cid:durableId="378744835">
    <w:abstractNumId w:val="12"/>
  </w:num>
  <w:num w:numId="6" w16cid:durableId="2044666092">
    <w:abstractNumId w:val="0"/>
  </w:num>
  <w:num w:numId="7" w16cid:durableId="1549607529">
    <w:abstractNumId w:val="33"/>
  </w:num>
  <w:num w:numId="8" w16cid:durableId="574585439">
    <w:abstractNumId w:val="45"/>
  </w:num>
  <w:num w:numId="9" w16cid:durableId="1315065777">
    <w:abstractNumId w:val="35"/>
  </w:num>
  <w:num w:numId="10" w16cid:durableId="2029722147">
    <w:abstractNumId w:val="39"/>
  </w:num>
  <w:num w:numId="11" w16cid:durableId="1781293976">
    <w:abstractNumId w:val="7"/>
  </w:num>
  <w:num w:numId="12" w16cid:durableId="1283272572">
    <w:abstractNumId w:val="40"/>
  </w:num>
  <w:num w:numId="13" w16cid:durableId="1433207830">
    <w:abstractNumId w:val="41"/>
  </w:num>
  <w:num w:numId="14" w16cid:durableId="665132094">
    <w:abstractNumId w:val="18"/>
  </w:num>
  <w:num w:numId="15" w16cid:durableId="388117479">
    <w:abstractNumId w:val="8"/>
  </w:num>
  <w:num w:numId="16" w16cid:durableId="1220746466">
    <w:abstractNumId w:val="32"/>
  </w:num>
  <w:num w:numId="17" w16cid:durableId="209732679">
    <w:abstractNumId w:val="11"/>
  </w:num>
  <w:num w:numId="18" w16cid:durableId="1860852590">
    <w:abstractNumId w:val="44"/>
  </w:num>
  <w:num w:numId="19" w16cid:durableId="612245428">
    <w:abstractNumId w:val="14"/>
  </w:num>
  <w:num w:numId="20" w16cid:durableId="2019034917">
    <w:abstractNumId w:val="28"/>
  </w:num>
  <w:num w:numId="21" w16cid:durableId="534736521">
    <w:abstractNumId w:val="20"/>
  </w:num>
  <w:num w:numId="22" w16cid:durableId="639313126">
    <w:abstractNumId w:val="19"/>
  </w:num>
  <w:num w:numId="23" w16cid:durableId="1588925847">
    <w:abstractNumId w:val="6"/>
  </w:num>
  <w:num w:numId="24" w16cid:durableId="911813417">
    <w:abstractNumId w:val="15"/>
  </w:num>
  <w:num w:numId="25" w16cid:durableId="1969120321">
    <w:abstractNumId w:val="27"/>
  </w:num>
  <w:num w:numId="26" w16cid:durableId="427115731">
    <w:abstractNumId w:val="30"/>
  </w:num>
  <w:num w:numId="27" w16cid:durableId="688415459">
    <w:abstractNumId w:val="29"/>
  </w:num>
  <w:num w:numId="28" w16cid:durableId="849756984">
    <w:abstractNumId w:val="38"/>
  </w:num>
  <w:num w:numId="29" w16cid:durableId="936981883">
    <w:abstractNumId w:val="36"/>
  </w:num>
  <w:num w:numId="30" w16cid:durableId="665401311">
    <w:abstractNumId w:val="1"/>
  </w:num>
  <w:num w:numId="31" w16cid:durableId="1863980672">
    <w:abstractNumId w:val="37"/>
  </w:num>
  <w:num w:numId="32" w16cid:durableId="484902432">
    <w:abstractNumId w:val="4"/>
  </w:num>
  <w:num w:numId="33" w16cid:durableId="2023167670">
    <w:abstractNumId w:val="21"/>
  </w:num>
  <w:num w:numId="34" w16cid:durableId="766659660">
    <w:abstractNumId w:val="26"/>
  </w:num>
  <w:num w:numId="35" w16cid:durableId="1852790039">
    <w:abstractNumId w:val="9"/>
  </w:num>
  <w:num w:numId="36" w16cid:durableId="249508726">
    <w:abstractNumId w:val="31"/>
  </w:num>
  <w:num w:numId="37" w16cid:durableId="1164466862">
    <w:abstractNumId w:val="46"/>
  </w:num>
  <w:num w:numId="38" w16cid:durableId="605044650">
    <w:abstractNumId w:val="43"/>
  </w:num>
  <w:num w:numId="39" w16cid:durableId="790903548">
    <w:abstractNumId w:val="17"/>
  </w:num>
  <w:num w:numId="40" w16cid:durableId="467086919">
    <w:abstractNumId w:val="3"/>
  </w:num>
  <w:num w:numId="41" w16cid:durableId="498886310">
    <w:abstractNumId w:val="10"/>
  </w:num>
  <w:num w:numId="42" w16cid:durableId="371996874">
    <w:abstractNumId w:val="2"/>
  </w:num>
  <w:num w:numId="43" w16cid:durableId="500312568">
    <w:abstractNumId w:val="22"/>
  </w:num>
  <w:num w:numId="44" w16cid:durableId="1731609184">
    <w:abstractNumId w:val="23"/>
  </w:num>
  <w:num w:numId="45" w16cid:durableId="709383893">
    <w:abstractNumId w:val="24"/>
  </w:num>
  <w:numIdMacAtCleanup w:val="3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1801" w:allStyles="1" w:customStyles="0" w:latentStyles="0" w:stylesInUse="0" w:headingStyles="0" w:numberingStyles="0" w:tableStyles="0" w:directFormattingOnRuns="0" w:directFormattingOnParagraphs="0" w:directFormattingOnNumbering="0" w:directFormattingOnTables="1" w:clearFormatting="1" w:top3HeadingStyles="0" w:visibleStyles="0" w:alternateStyleNames="0"/>
  <w:stylePaneSortMethod w:val="0000"/>
  <w:doNotTrackFormatting/>
  <w:documentProtection w:edit="readOnly" w:formatting="1" w:enforcement="1" w:cryptProviderType="rsaAES" w:cryptAlgorithmClass="hash" w:cryptAlgorithmType="typeAny" w:cryptAlgorithmSid="14" w:cryptSpinCount="100000" w:hash="SNDF7FMAvNV5A9KGbHwSJ6q4R7xS3pQz7tXQavVQv3wSu3RPx3nDy37VLSZARh1HoiYWZRqJ+tVHoW1zOOzKOQ==" w:salt="4/6+MLiD7BZ4MXbbqRzO6Q==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63FCE"/>
    <w:rsid w:val="000001DC"/>
    <w:rsid w:val="00000525"/>
    <w:rsid w:val="00000DCF"/>
    <w:rsid w:val="00001703"/>
    <w:rsid w:val="00002DEB"/>
    <w:rsid w:val="000034A4"/>
    <w:rsid w:val="00005BFB"/>
    <w:rsid w:val="00005D26"/>
    <w:rsid w:val="00005D8B"/>
    <w:rsid w:val="000060EE"/>
    <w:rsid w:val="00007B19"/>
    <w:rsid w:val="0001042B"/>
    <w:rsid w:val="00010B2C"/>
    <w:rsid w:val="000127B7"/>
    <w:rsid w:val="00013341"/>
    <w:rsid w:val="000137E3"/>
    <w:rsid w:val="000139B0"/>
    <w:rsid w:val="00013F73"/>
    <w:rsid w:val="0001408B"/>
    <w:rsid w:val="000140CC"/>
    <w:rsid w:val="000171DE"/>
    <w:rsid w:val="000175EA"/>
    <w:rsid w:val="000179D3"/>
    <w:rsid w:val="00017BE2"/>
    <w:rsid w:val="00020895"/>
    <w:rsid w:val="00020CE8"/>
    <w:rsid w:val="000240D8"/>
    <w:rsid w:val="00024D11"/>
    <w:rsid w:val="00024D24"/>
    <w:rsid w:val="00024EE3"/>
    <w:rsid w:val="000262BC"/>
    <w:rsid w:val="0002639B"/>
    <w:rsid w:val="0002680E"/>
    <w:rsid w:val="0002790F"/>
    <w:rsid w:val="00030CD0"/>
    <w:rsid w:val="00030FCE"/>
    <w:rsid w:val="000317EB"/>
    <w:rsid w:val="00031CF8"/>
    <w:rsid w:val="000322BA"/>
    <w:rsid w:val="000325A6"/>
    <w:rsid w:val="00035047"/>
    <w:rsid w:val="0003590B"/>
    <w:rsid w:val="00036DC2"/>
    <w:rsid w:val="000402CB"/>
    <w:rsid w:val="00041742"/>
    <w:rsid w:val="000428F6"/>
    <w:rsid w:val="00044927"/>
    <w:rsid w:val="00044C5F"/>
    <w:rsid w:val="00045219"/>
    <w:rsid w:val="00045E00"/>
    <w:rsid w:val="0004603E"/>
    <w:rsid w:val="000466E3"/>
    <w:rsid w:val="00050C34"/>
    <w:rsid w:val="00050EF8"/>
    <w:rsid w:val="0005128B"/>
    <w:rsid w:val="0005185F"/>
    <w:rsid w:val="000524A4"/>
    <w:rsid w:val="0005301F"/>
    <w:rsid w:val="00053809"/>
    <w:rsid w:val="0005451B"/>
    <w:rsid w:val="00055E8A"/>
    <w:rsid w:val="000563AB"/>
    <w:rsid w:val="0005664A"/>
    <w:rsid w:val="000570D5"/>
    <w:rsid w:val="000572EC"/>
    <w:rsid w:val="00057B34"/>
    <w:rsid w:val="0006012D"/>
    <w:rsid w:val="0006132B"/>
    <w:rsid w:val="000623FC"/>
    <w:rsid w:val="000638DB"/>
    <w:rsid w:val="00064876"/>
    <w:rsid w:val="00064A89"/>
    <w:rsid w:val="00065C41"/>
    <w:rsid w:val="0007123C"/>
    <w:rsid w:val="0007289B"/>
    <w:rsid w:val="00072C64"/>
    <w:rsid w:val="00074050"/>
    <w:rsid w:val="00074D80"/>
    <w:rsid w:val="00076632"/>
    <w:rsid w:val="00076FA8"/>
    <w:rsid w:val="0007700C"/>
    <w:rsid w:val="00080924"/>
    <w:rsid w:val="00081516"/>
    <w:rsid w:val="00081D82"/>
    <w:rsid w:val="00083378"/>
    <w:rsid w:val="000835F9"/>
    <w:rsid w:val="000845AB"/>
    <w:rsid w:val="000850DA"/>
    <w:rsid w:val="000852CA"/>
    <w:rsid w:val="00086B36"/>
    <w:rsid w:val="00086BD2"/>
    <w:rsid w:val="00086DCC"/>
    <w:rsid w:val="00087741"/>
    <w:rsid w:val="00087E41"/>
    <w:rsid w:val="0009002C"/>
    <w:rsid w:val="00090AF5"/>
    <w:rsid w:val="000917B1"/>
    <w:rsid w:val="00091FB2"/>
    <w:rsid w:val="00092339"/>
    <w:rsid w:val="000939A4"/>
    <w:rsid w:val="000940C7"/>
    <w:rsid w:val="00094915"/>
    <w:rsid w:val="00095186"/>
    <w:rsid w:val="000958B8"/>
    <w:rsid w:val="0009673B"/>
    <w:rsid w:val="000969BB"/>
    <w:rsid w:val="000A1D75"/>
    <w:rsid w:val="000A233B"/>
    <w:rsid w:val="000A2779"/>
    <w:rsid w:val="000A2993"/>
    <w:rsid w:val="000A4F7D"/>
    <w:rsid w:val="000A62D1"/>
    <w:rsid w:val="000A631C"/>
    <w:rsid w:val="000A775E"/>
    <w:rsid w:val="000B0868"/>
    <w:rsid w:val="000B1101"/>
    <w:rsid w:val="000B3B51"/>
    <w:rsid w:val="000B5EDE"/>
    <w:rsid w:val="000B64D3"/>
    <w:rsid w:val="000B7B1E"/>
    <w:rsid w:val="000C0132"/>
    <w:rsid w:val="000C03E6"/>
    <w:rsid w:val="000C163A"/>
    <w:rsid w:val="000C31A0"/>
    <w:rsid w:val="000C479C"/>
    <w:rsid w:val="000C5E53"/>
    <w:rsid w:val="000C6F80"/>
    <w:rsid w:val="000D1016"/>
    <w:rsid w:val="000D11BE"/>
    <w:rsid w:val="000D1417"/>
    <w:rsid w:val="000D2233"/>
    <w:rsid w:val="000D22B4"/>
    <w:rsid w:val="000D2B13"/>
    <w:rsid w:val="000D2BC0"/>
    <w:rsid w:val="000D2EB3"/>
    <w:rsid w:val="000D4C48"/>
    <w:rsid w:val="000D55DA"/>
    <w:rsid w:val="000D6172"/>
    <w:rsid w:val="000D6EE9"/>
    <w:rsid w:val="000D7BBC"/>
    <w:rsid w:val="000E09CC"/>
    <w:rsid w:val="000E147F"/>
    <w:rsid w:val="000E2866"/>
    <w:rsid w:val="000E2E67"/>
    <w:rsid w:val="000E4958"/>
    <w:rsid w:val="000E4DD4"/>
    <w:rsid w:val="000E585E"/>
    <w:rsid w:val="000E73F7"/>
    <w:rsid w:val="000E7647"/>
    <w:rsid w:val="000E7A62"/>
    <w:rsid w:val="000F0394"/>
    <w:rsid w:val="000F0BE3"/>
    <w:rsid w:val="000F422E"/>
    <w:rsid w:val="000F4EB6"/>
    <w:rsid w:val="000F5262"/>
    <w:rsid w:val="000F556A"/>
    <w:rsid w:val="000F6B03"/>
    <w:rsid w:val="000F78A2"/>
    <w:rsid w:val="000F7924"/>
    <w:rsid w:val="000F7E09"/>
    <w:rsid w:val="001009D5"/>
    <w:rsid w:val="00101BC5"/>
    <w:rsid w:val="0010221C"/>
    <w:rsid w:val="0010228B"/>
    <w:rsid w:val="00102E35"/>
    <w:rsid w:val="00103EA7"/>
    <w:rsid w:val="001046B3"/>
    <w:rsid w:val="001050CF"/>
    <w:rsid w:val="0011157E"/>
    <w:rsid w:val="0011241B"/>
    <w:rsid w:val="00112BB8"/>
    <w:rsid w:val="001132A3"/>
    <w:rsid w:val="00113AB4"/>
    <w:rsid w:val="00113BCD"/>
    <w:rsid w:val="00114779"/>
    <w:rsid w:val="00115292"/>
    <w:rsid w:val="001159DF"/>
    <w:rsid w:val="001174FE"/>
    <w:rsid w:val="00120041"/>
    <w:rsid w:val="001200EA"/>
    <w:rsid w:val="001202EF"/>
    <w:rsid w:val="00120E0E"/>
    <w:rsid w:val="00120EFB"/>
    <w:rsid w:val="00121E92"/>
    <w:rsid w:val="00121EEB"/>
    <w:rsid w:val="001233AB"/>
    <w:rsid w:val="0012422A"/>
    <w:rsid w:val="00125FD7"/>
    <w:rsid w:val="0012691B"/>
    <w:rsid w:val="00131BA2"/>
    <w:rsid w:val="0013301B"/>
    <w:rsid w:val="0013316B"/>
    <w:rsid w:val="001338AC"/>
    <w:rsid w:val="00134433"/>
    <w:rsid w:val="001351B3"/>
    <w:rsid w:val="00135624"/>
    <w:rsid w:val="00136F39"/>
    <w:rsid w:val="00137589"/>
    <w:rsid w:val="00142543"/>
    <w:rsid w:val="00142B1E"/>
    <w:rsid w:val="001434DE"/>
    <w:rsid w:val="00143AFD"/>
    <w:rsid w:val="00143D39"/>
    <w:rsid w:val="00144928"/>
    <w:rsid w:val="001450F9"/>
    <w:rsid w:val="00146827"/>
    <w:rsid w:val="001470F0"/>
    <w:rsid w:val="001479F4"/>
    <w:rsid w:val="00150EAD"/>
    <w:rsid w:val="00150EE7"/>
    <w:rsid w:val="00152161"/>
    <w:rsid w:val="00152CA9"/>
    <w:rsid w:val="00153CE0"/>
    <w:rsid w:val="00153E1E"/>
    <w:rsid w:val="00154A14"/>
    <w:rsid w:val="00154B90"/>
    <w:rsid w:val="00155528"/>
    <w:rsid w:val="001608EE"/>
    <w:rsid w:val="001613E1"/>
    <w:rsid w:val="00161917"/>
    <w:rsid w:val="00161CD2"/>
    <w:rsid w:val="00164327"/>
    <w:rsid w:val="00164C34"/>
    <w:rsid w:val="0016540F"/>
    <w:rsid w:val="001660CD"/>
    <w:rsid w:val="001669AA"/>
    <w:rsid w:val="00166CD3"/>
    <w:rsid w:val="00167021"/>
    <w:rsid w:val="001706D7"/>
    <w:rsid w:val="0017188D"/>
    <w:rsid w:val="00171E53"/>
    <w:rsid w:val="00171E7B"/>
    <w:rsid w:val="00173409"/>
    <w:rsid w:val="00173C1A"/>
    <w:rsid w:val="00176432"/>
    <w:rsid w:val="001775C8"/>
    <w:rsid w:val="001823BB"/>
    <w:rsid w:val="001827BC"/>
    <w:rsid w:val="00182B40"/>
    <w:rsid w:val="00182F11"/>
    <w:rsid w:val="001844FC"/>
    <w:rsid w:val="001850C3"/>
    <w:rsid w:val="0018524B"/>
    <w:rsid w:val="00186314"/>
    <w:rsid w:val="001864F0"/>
    <w:rsid w:val="0018740E"/>
    <w:rsid w:val="001879C4"/>
    <w:rsid w:val="0019048A"/>
    <w:rsid w:val="00190792"/>
    <w:rsid w:val="00190D62"/>
    <w:rsid w:val="00190EDD"/>
    <w:rsid w:val="001918F7"/>
    <w:rsid w:val="00191B65"/>
    <w:rsid w:val="00191CAA"/>
    <w:rsid w:val="00191D7E"/>
    <w:rsid w:val="00192050"/>
    <w:rsid w:val="00193614"/>
    <w:rsid w:val="001936B3"/>
    <w:rsid w:val="00193E65"/>
    <w:rsid w:val="00193ED5"/>
    <w:rsid w:val="001951AB"/>
    <w:rsid w:val="001955AC"/>
    <w:rsid w:val="001A0B02"/>
    <w:rsid w:val="001A0D22"/>
    <w:rsid w:val="001A1423"/>
    <w:rsid w:val="001A1D50"/>
    <w:rsid w:val="001A1DC8"/>
    <w:rsid w:val="001A25DE"/>
    <w:rsid w:val="001A3258"/>
    <w:rsid w:val="001A3938"/>
    <w:rsid w:val="001A4613"/>
    <w:rsid w:val="001A4645"/>
    <w:rsid w:val="001A470E"/>
    <w:rsid w:val="001A571D"/>
    <w:rsid w:val="001A737D"/>
    <w:rsid w:val="001A7C19"/>
    <w:rsid w:val="001B01D0"/>
    <w:rsid w:val="001B047E"/>
    <w:rsid w:val="001B1368"/>
    <w:rsid w:val="001B17F3"/>
    <w:rsid w:val="001B2C13"/>
    <w:rsid w:val="001B423E"/>
    <w:rsid w:val="001B521C"/>
    <w:rsid w:val="001B5C0F"/>
    <w:rsid w:val="001C1663"/>
    <w:rsid w:val="001C199D"/>
    <w:rsid w:val="001C2E2A"/>
    <w:rsid w:val="001C3423"/>
    <w:rsid w:val="001C4136"/>
    <w:rsid w:val="001C587F"/>
    <w:rsid w:val="001C58E7"/>
    <w:rsid w:val="001C5F84"/>
    <w:rsid w:val="001C607B"/>
    <w:rsid w:val="001C6085"/>
    <w:rsid w:val="001C6E20"/>
    <w:rsid w:val="001C7684"/>
    <w:rsid w:val="001C7CC5"/>
    <w:rsid w:val="001C7FBF"/>
    <w:rsid w:val="001D0245"/>
    <w:rsid w:val="001D1F09"/>
    <w:rsid w:val="001D28B1"/>
    <w:rsid w:val="001D29C1"/>
    <w:rsid w:val="001D2CE4"/>
    <w:rsid w:val="001D3780"/>
    <w:rsid w:val="001D3A26"/>
    <w:rsid w:val="001D4D4E"/>
    <w:rsid w:val="001D66A3"/>
    <w:rsid w:val="001D6B75"/>
    <w:rsid w:val="001D6EB8"/>
    <w:rsid w:val="001E0231"/>
    <w:rsid w:val="001E09D9"/>
    <w:rsid w:val="001E0CB7"/>
    <w:rsid w:val="001E2411"/>
    <w:rsid w:val="001E35E7"/>
    <w:rsid w:val="001E40F8"/>
    <w:rsid w:val="001E5584"/>
    <w:rsid w:val="001E5881"/>
    <w:rsid w:val="001F05C9"/>
    <w:rsid w:val="001F0FBD"/>
    <w:rsid w:val="001F1015"/>
    <w:rsid w:val="001F1AB7"/>
    <w:rsid w:val="001F22AD"/>
    <w:rsid w:val="001F2750"/>
    <w:rsid w:val="001F286D"/>
    <w:rsid w:val="001F380F"/>
    <w:rsid w:val="001F47AE"/>
    <w:rsid w:val="001F57A5"/>
    <w:rsid w:val="001F6F16"/>
    <w:rsid w:val="002005AD"/>
    <w:rsid w:val="00200865"/>
    <w:rsid w:val="002022F6"/>
    <w:rsid w:val="0020366B"/>
    <w:rsid w:val="00203899"/>
    <w:rsid w:val="002038D5"/>
    <w:rsid w:val="00203F7C"/>
    <w:rsid w:val="00205051"/>
    <w:rsid w:val="002051D6"/>
    <w:rsid w:val="0020530E"/>
    <w:rsid w:val="002060FE"/>
    <w:rsid w:val="002076BF"/>
    <w:rsid w:val="00207DA1"/>
    <w:rsid w:val="002108DF"/>
    <w:rsid w:val="00210BD0"/>
    <w:rsid w:val="00210CDE"/>
    <w:rsid w:val="002114A1"/>
    <w:rsid w:val="00213408"/>
    <w:rsid w:val="002154F6"/>
    <w:rsid w:val="002157A3"/>
    <w:rsid w:val="00216F1A"/>
    <w:rsid w:val="00217532"/>
    <w:rsid w:val="00221E6B"/>
    <w:rsid w:val="0022231A"/>
    <w:rsid w:val="00223246"/>
    <w:rsid w:val="0022337D"/>
    <w:rsid w:val="00223D03"/>
    <w:rsid w:val="00223D69"/>
    <w:rsid w:val="00224E73"/>
    <w:rsid w:val="00225A5C"/>
    <w:rsid w:val="00226DF2"/>
    <w:rsid w:val="00231131"/>
    <w:rsid w:val="00231EDA"/>
    <w:rsid w:val="00232D89"/>
    <w:rsid w:val="00233DAE"/>
    <w:rsid w:val="00234185"/>
    <w:rsid w:val="00234310"/>
    <w:rsid w:val="0023460C"/>
    <w:rsid w:val="002359DC"/>
    <w:rsid w:val="0023694C"/>
    <w:rsid w:val="0023782E"/>
    <w:rsid w:val="00240ECA"/>
    <w:rsid w:val="002411CF"/>
    <w:rsid w:val="00241DA8"/>
    <w:rsid w:val="00244CC9"/>
    <w:rsid w:val="00245323"/>
    <w:rsid w:val="002476A3"/>
    <w:rsid w:val="002506EB"/>
    <w:rsid w:val="00250A26"/>
    <w:rsid w:val="002510E7"/>
    <w:rsid w:val="00251741"/>
    <w:rsid w:val="00253875"/>
    <w:rsid w:val="00254C37"/>
    <w:rsid w:val="00255931"/>
    <w:rsid w:val="0025661D"/>
    <w:rsid w:val="00256CE4"/>
    <w:rsid w:val="00256EF6"/>
    <w:rsid w:val="002574E4"/>
    <w:rsid w:val="00257A82"/>
    <w:rsid w:val="00257D5F"/>
    <w:rsid w:val="00260C21"/>
    <w:rsid w:val="0026121B"/>
    <w:rsid w:val="00261C2A"/>
    <w:rsid w:val="002630A1"/>
    <w:rsid w:val="00263A04"/>
    <w:rsid w:val="00263FCE"/>
    <w:rsid w:val="002641B6"/>
    <w:rsid w:val="00265B3E"/>
    <w:rsid w:val="002667EB"/>
    <w:rsid w:val="002704C7"/>
    <w:rsid w:val="00270EAE"/>
    <w:rsid w:val="00271359"/>
    <w:rsid w:val="0027198B"/>
    <w:rsid w:val="002722F9"/>
    <w:rsid w:val="00274370"/>
    <w:rsid w:val="00275572"/>
    <w:rsid w:val="002757AB"/>
    <w:rsid w:val="0027676E"/>
    <w:rsid w:val="00277381"/>
    <w:rsid w:val="002778C0"/>
    <w:rsid w:val="00281195"/>
    <w:rsid w:val="00285A9D"/>
    <w:rsid w:val="002862A1"/>
    <w:rsid w:val="002862A4"/>
    <w:rsid w:val="00286C4F"/>
    <w:rsid w:val="00286D82"/>
    <w:rsid w:val="00286E63"/>
    <w:rsid w:val="00290036"/>
    <w:rsid w:val="00291370"/>
    <w:rsid w:val="00291908"/>
    <w:rsid w:val="0029228C"/>
    <w:rsid w:val="002934E9"/>
    <w:rsid w:val="002943C1"/>
    <w:rsid w:val="002957A4"/>
    <w:rsid w:val="002963AE"/>
    <w:rsid w:val="002A032B"/>
    <w:rsid w:val="002A1683"/>
    <w:rsid w:val="002A1988"/>
    <w:rsid w:val="002A1BE0"/>
    <w:rsid w:val="002A2A5B"/>
    <w:rsid w:val="002A312A"/>
    <w:rsid w:val="002A3D8A"/>
    <w:rsid w:val="002A4FFA"/>
    <w:rsid w:val="002A7B68"/>
    <w:rsid w:val="002B00C8"/>
    <w:rsid w:val="002B030F"/>
    <w:rsid w:val="002B03E7"/>
    <w:rsid w:val="002B100A"/>
    <w:rsid w:val="002B12E3"/>
    <w:rsid w:val="002B5045"/>
    <w:rsid w:val="002B5986"/>
    <w:rsid w:val="002B78F4"/>
    <w:rsid w:val="002C3388"/>
    <w:rsid w:val="002C4699"/>
    <w:rsid w:val="002C4A1A"/>
    <w:rsid w:val="002C5D06"/>
    <w:rsid w:val="002C6374"/>
    <w:rsid w:val="002D2EE5"/>
    <w:rsid w:val="002D3267"/>
    <w:rsid w:val="002D473D"/>
    <w:rsid w:val="002D5231"/>
    <w:rsid w:val="002D55B1"/>
    <w:rsid w:val="002D71A7"/>
    <w:rsid w:val="002D72AC"/>
    <w:rsid w:val="002D7DF3"/>
    <w:rsid w:val="002E079C"/>
    <w:rsid w:val="002E1B1A"/>
    <w:rsid w:val="002E5105"/>
    <w:rsid w:val="002E51F5"/>
    <w:rsid w:val="002E6669"/>
    <w:rsid w:val="002F11A8"/>
    <w:rsid w:val="002F28AC"/>
    <w:rsid w:val="002F338F"/>
    <w:rsid w:val="002F5006"/>
    <w:rsid w:val="002F5761"/>
    <w:rsid w:val="002F671E"/>
    <w:rsid w:val="002F67EE"/>
    <w:rsid w:val="00300B2B"/>
    <w:rsid w:val="00301510"/>
    <w:rsid w:val="00301563"/>
    <w:rsid w:val="00302F84"/>
    <w:rsid w:val="003033A8"/>
    <w:rsid w:val="003052B5"/>
    <w:rsid w:val="0030689D"/>
    <w:rsid w:val="00306B1F"/>
    <w:rsid w:val="00307303"/>
    <w:rsid w:val="003101CB"/>
    <w:rsid w:val="00310329"/>
    <w:rsid w:val="003106BD"/>
    <w:rsid w:val="003109D4"/>
    <w:rsid w:val="00312645"/>
    <w:rsid w:val="0031432E"/>
    <w:rsid w:val="00314E66"/>
    <w:rsid w:val="00315DFC"/>
    <w:rsid w:val="003163C8"/>
    <w:rsid w:val="00317344"/>
    <w:rsid w:val="00317A09"/>
    <w:rsid w:val="00320663"/>
    <w:rsid w:val="003206B2"/>
    <w:rsid w:val="003212EE"/>
    <w:rsid w:val="0032221E"/>
    <w:rsid w:val="003229D3"/>
    <w:rsid w:val="003233D7"/>
    <w:rsid w:val="003237D8"/>
    <w:rsid w:val="0032477B"/>
    <w:rsid w:val="003249EE"/>
    <w:rsid w:val="003270B6"/>
    <w:rsid w:val="0033004F"/>
    <w:rsid w:val="003303BD"/>
    <w:rsid w:val="00330E1B"/>
    <w:rsid w:val="00331828"/>
    <w:rsid w:val="003336CA"/>
    <w:rsid w:val="00335474"/>
    <w:rsid w:val="00335720"/>
    <w:rsid w:val="00337385"/>
    <w:rsid w:val="00337FF5"/>
    <w:rsid w:val="0034002B"/>
    <w:rsid w:val="003409DC"/>
    <w:rsid w:val="00340E6B"/>
    <w:rsid w:val="00343C4F"/>
    <w:rsid w:val="00344050"/>
    <w:rsid w:val="003441C1"/>
    <w:rsid w:val="0034437B"/>
    <w:rsid w:val="00344748"/>
    <w:rsid w:val="00345749"/>
    <w:rsid w:val="00345E4B"/>
    <w:rsid w:val="0034670C"/>
    <w:rsid w:val="0034701D"/>
    <w:rsid w:val="00350D1F"/>
    <w:rsid w:val="00350F64"/>
    <w:rsid w:val="00350FF7"/>
    <w:rsid w:val="0035171F"/>
    <w:rsid w:val="003527EC"/>
    <w:rsid w:val="0035508F"/>
    <w:rsid w:val="00356E3A"/>
    <w:rsid w:val="00357075"/>
    <w:rsid w:val="00357258"/>
    <w:rsid w:val="00357BA4"/>
    <w:rsid w:val="00360854"/>
    <w:rsid w:val="003608E5"/>
    <w:rsid w:val="00360C74"/>
    <w:rsid w:val="00360F20"/>
    <w:rsid w:val="00363DE8"/>
    <w:rsid w:val="00364CA0"/>
    <w:rsid w:val="00365C8E"/>
    <w:rsid w:val="00366BE6"/>
    <w:rsid w:val="00367F9A"/>
    <w:rsid w:val="00371E69"/>
    <w:rsid w:val="00373E4D"/>
    <w:rsid w:val="0037435E"/>
    <w:rsid w:val="0037514F"/>
    <w:rsid w:val="003754A0"/>
    <w:rsid w:val="00376DC9"/>
    <w:rsid w:val="003772A6"/>
    <w:rsid w:val="003774A4"/>
    <w:rsid w:val="003802B6"/>
    <w:rsid w:val="00380502"/>
    <w:rsid w:val="00380624"/>
    <w:rsid w:val="00381845"/>
    <w:rsid w:val="00384193"/>
    <w:rsid w:val="00384DA1"/>
    <w:rsid w:val="00385079"/>
    <w:rsid w:val="0038641E"/>
    <w:rsid w:val="00387508"/>
    <w:rsid w:val="00387D75"/>
    <w:rsid w:val="003917F1"/>
    <w:rsid w:val="003930E9"/>
    <w:rsid w:val="00393603"/>
    <w:rsid w:val="003945D5"/>
    <w:rsid w:val="00394CD2"/>
    <w:rsid w:val="00394EF5"/>
    <w:rsid w:val="00395507"/>
    <w:rsid w:val="0039747A"/>
    <w:rsid w:val="00397E5B"/>
    <w:rsid w:val="003A2634"/>
    <w:rsid w:val="003A387A"/>
    <w:rsid w:val="003A4E71"/>
    <w:rsid w:val="003A51E6"/>
    <w:rsid w:val="003A5D82"/>
    <w:rsid w:val="003A620E"/>
    <w:rsid w:val="003A6778"/>
    <w:rsid w:val="003A6AFA"/>
    <w:rsid w:val="003B0155"/>
    <w:rsid w:val="003B10F7"/>
    <w:rsid w:val="003B14BF"/>
    <w:rsid w:val="003B1509"/>
    <w:rsid w:val="003B18BB"/>
    <w:rsid w:val="003B2B2B"/>
    <w:rsid w:val="003B33DC"/>
    <w:rsid w:val="003B342E"/>
    <w:rsid w:val="003B36AE"/>
    <w:rsid w:val="003B4546"/>
    <w:rsid w:val="003B46D2"/>
    <w:rsid w:val="003B4F50"/>
    <w:rsid w:val="003B6B2E"/>
    <w:rsid w:val="003B76A7"/>
    <w:rsid w:val="003B7A5C"/>
    <w:rsid w:val="003B7DD8"/>
    <w:rsid w:val="003C0A7E"/>
    <w:rsid w:val="003C0DCE"/>
    <w:rsid w:val="003C2403"/>
    <w:rsid w:val="003C2F57"/>
    <w:rsid w:val="003C558A"/>
    <w:rsid w:val="003D0349"/>
    <w:rsid w:val="003D13F1"/>
    <w:rsid w:val="003D195F"/>
    <w:rsid w:val="003D261A"/>
    <w:rsid w:val="003D365B"/>
    <w:rsid w:val="003D5852"/>
    <w:rsid w:val="003E02BC"/>
    <w:rsid w:val="003E1ECC"/>
    <w:rsid w:val="003E208E"/>
    <w:rsid w:val="003E28C5"/>
    <w:rsid w:val="003E3878"/>
    <w:rsid w:val="003E4946"/>
    <w:rsid w:val="003E4EA7"/>
    <w:rsid w:val="003E5ADD"/>
    <w:rsid w:val="003F0890"/>
    <w:rsid w:val="003F2DA7"/>
    <w:rsid w:val="003F2EF9"/>
    <w:rsid w:val="003F447A"/>
    <w:rsid w:val="003F44D7"/>
    <w:rsid w:val="003F4663"/>
    <w:rsid w:val="003F470A"/>
    <w:rsid w:val="003F769E"/>
    <w:rsid w:val="003F7B2C"/>
    <w:rsid w:val="00400081"/>
    <w:rsid w:val="00400636"/>
    <w:rsid w:val="0040176A"/>
    <w:rsid w:val="00403379"/>
    <w:rsid w:val="0040527B"/>
    <w:rsid w:val="00405926"/>
    <w:rsid w:val="004063AD"/>
    <w:rsid w:val="00406BC3"/>
    <w:rsid w:val="004072F6"/>
    <w:rsid w:val="004124EA"/>
    <w:rsid w:val="004127DC"/>
    <w:rsid w:val="00412959"/>
    <w:rsid w:val="00412D72"/>
    <w:rsid w:val="00414967"/>
    <w:rsid w:val="00414E54"/>
    <w:rsid w:val="00414FDE"/>
    <w:rsid w:val="00415EF9"/>
    <w:rsid w:val="0042035B"/>
    <w:rsid w:val="00420391"/>
    <w:rsid w:val="0042167B"/>
    <w:rsid w:val="00422798"/>
    <w:rsid w:val="004227E4"/>
    <w:rsid w:val="00422CD8"/>
    <w:rsid w:val="00423350"/>
    <w:rsid w:val="00425FD0"/>
    <w:rsid w:val="00426864"/>
    <w:rsid w:val="00426F4E"/>
    <w:rsid w:val="0042767A"/>
    <w:rsid w:val="00430BAC"/>
    <w:rsid w:val="004336F8"/>
    <w:rsid w:val="00433897"/>
    <w:rsid w:val="004365F1"/>
    <w:rsid w:val="00436787"/>
    <w:rsid w:val="0043681D"/>
    <w:rsid w:val="00440541"/>
    <w:rsid w:val="004425DB"/>
    <w:rsid w:val="0044283F"/>
    <w:rsid w:val="00442D82"/>
    <w:rsid w:val="004443D3"/>
    <w:rsid w:val="00444CC7"/>
    <w:rsid w:val="00445348"/>
    <w:rsid w:val="00445ECB"/>
    <w:rsid w:val="0044635C"/>
    <w:rsid w:val="004469A7"/>
    <w:rsid w:val="00450B7E"/>
    <w:rsid w:val="00450F1C"/>
    <w:rsid w:val="00451875"/>
    <w:rsid w:val="00451A58"/>
    <w:rsid w:val="0045231D"/>
    <w:rsid w:val="004524EB"/>
    <w:rsid w:val="00453783"/>
    <w:rsid w:val="00453A8A"/>
    <w:rsid w:val="00453DEC"/>
    <w:rsid w:val="00454165"/>
    <w:rsid w:val="00454540"/>
    <w:rsid w:val="0045460A"/>
    <w:rsid w:val="00454F1C"/>
    <w:rsid w:val="00455893"/>
    <w:rsid w:val="00456416"/>
    <w:rsid w:val="00456F6D"/>
    <w:rsid w:val="0045750D"/>
    <w:rsid w:val="00460270"/>
    <w:rsid w:val="004610AB"/>
    <w:rsid w:val="0046178A"/>
    <w:rsid w:val="00463C5B"/>
    <w:rsid w:val="0046426D"/>
    <w:rsid w:val="00464BE1"/>
    <w:rsid w:val="004656B0"/>
    <w:rsid w:val="004663DC"/>
    <w:rsid w:val="0046746B"/>
    <w:rsid w:val="00470DCB"/>
    <w:rsid w:val="00470F63"/>
    <w:rsid w:val="00471980"/>
    <w:rsid w:val="00472055"/>
    <w:rsid w:val="004726C3"/>
    <w:rsid w:val="004727E8"/>
    <w:rsid w:val="00473CC9"/>
    <w:rsid w:val="004742B9"/>
    <w:rsid w:val="004751DD"/>
    <w:rsid w:val="00476676"/>
    <w:rsid w:val="00476803"/>
    <w:rsid w:val="004775F6"/>
    <w:rsid w:val="00477954"/>
    <w:rsid w:val="00481C9B"/>
    <w:rsid w:val="004825AB"/>
    <w:rsid w:val="00482940"/>
    <w:rsid w:val="00483710"/>
    <w:rsid w:val="00484CB1"/>
    <w:rsid w:val="004864D4"/>
    <w:rsid w:val="0048763E"/>
    <w:rsid w:val="00487F67"/>
    <w:rsid w:val="0049071B"/>
    <w:rsid w:val="00491A99"/>
    <w:rsid w:val="0049209E"/>
    <w:rsid w:val="004921A3"/>
    <w:rsid w:val="00492B9B"/>
    <w:rsid w:val="00492C5E"/>
    <w:rsid w:val="004951BD"/>
    <w:rsid w:val="00496744"/>
    <w:rsid w:val="004A0FB6"/>
    <w:rsid w:val="004A18BE"/>
    <w:rsid w:val="004A1ABE"/>
    <w:rsid w:val="004A30B3"/>
    <w:rsid w:val="004A3B52"/>
    <w:rsid w:val="004A3B58"/>
    <w:rsid w:val="004A3CD2"/>
    <w:rsid w:val="004A466C"/>
    <w:rsid w:val="004A5314"/>
    <w:rsid w:val="004A661B"/>
    <w:rsid w:val="004A7517"/>
    <w:rsid w:val="004A7EE3"/>
    <w:rsid w:val="004B0436"/>
    <w:rsid w:val="004B0610"/>
    <w:rsid w:val="004B2301"/>
    <w:rsid w:val="004B28F8"/>
    <w:rsid w:val="004B2B53"/>
    <w:rsid w:val="004B6552"/>
    <w:rsid w:val="004C1DC2"/>
    <w:rsid w:val="004C1E10"/>
    <w:rsid w:val="004C2715"/>
    <w:rsid w:val="004C2C6E"/>
    <w:rsid w:val="004C51E1"/>
    <w:rsid w:val="004C51E8"/>
    <w:rsid w:val="004D08C2"/>
    <w:rsid w:val="004D251E"/>
    <w:rsid w:val="004D26EA"/>
    <w:rsid w:val="004D301A"/>
    <w:rsid w:val="004D34E8"/>
    <w:rsid w:val="004D386C"/>
    <w:rsid w:val="004D38CD"/>
    <w:rsid w:val="004D3B06"/>
    <w:rsid w:val="004D56FD"/>
    <w:rsid w:val="004D63DB"/>
    <w:rsid w:val="004D63F8"/>
    <w:rsid w:val="004E020C"/>
    <w:rsid w:val="004E05C9"/>
    <w:rsid w:val="004E1464"/>
    <w:rsid w:val="004E2521"/>
    <w:rsid w:val="004E3FD8"/>
    <w:rsid w:val="004E50DB"/>
    <w:rsid w:val="004E6415"/>
    <w:rsid w:val="004E79B0"/>
    <w:rsid w:val="004E7E7F"/>
    <w:rsid w:val="004F006D"/>
    <w:rsid w:val="004F071D"/>
    <w:rsid w:val="004F1744"/>
    <w:rsid w:val="004F1C99"/>
    <w:rsid w:val="004F1CAC"/>
    <w:rsid w:val="004F1E59"/>
    <w:rsid w:val="004F1E77"/>
    <w:rsid w:val="004F2652"/>
    <w:rsid w:val="004F2AA2"/>
    <w:rsid w:val="004F3C29"/>
    <w:rsid w:val="004F4EEE"/>
    <w:rsid w:val="004F6769"/>
    <w:rsid w:val="004F6D99"/>
    <w:rsid w:val="004F7707"/>
    <w:rsid w:val="00501D4E"/>
    <w:rsid w:val="0050303D"/>
    <w:rsid w:val="0050529A"/>
    <w:rsid w:val="00505568"/>
    <w:rsid w:val="005119FA"/>
    <w:rsid w:val="005120B8"/>
    <w:rsid w:val="00512E63"/>
    <w:rsid w:val="00513257"/>
    <w:rsid w:val="005137C8"/>
    <w:rsid w:val="00515196"/>
    <w:rsid w:val="00515EB4"/>
    <w:rsid w:val="00517466"/>
    <w:rsid w:val="0052356E"/>
    <w:rsid w:val="005235E6"/>
    <w:rsid w:val="0052435D"/>
    <w:rsid w:val="00526BC4"/>
    <w:rsid w:val="00527DDC"/>
    <w:rsid w:val="0053068D"/>
    <w:rsid w:val="005313E1"/>
    <w:rsid w:val="0053199E"/>
    <w:rsid w:val="005321FD"/>
    <w:rsid w:val="005324D6"/>
    <w:rsid w:val="00532C4E"/>
    <w:rsid w:val="005332A6"/>
    <w:rsid w:val="005334C2"/>
    <w:rsid w:val="0053383C"/>
    <w:rsid w:val="00533C50"/>
    <w:rsid w:val="005363A8"/>
    <w:rsid w:val="00537FD0"/>
    <w:rsid w:val="00540010"/>
    <w:rsid w:val="005400B8"/>
    <w:rsid w:val="00540610"/>
    <w:rsid w:val="00540F13"/>
    <w:rsid w:val="00540F26"/>
    <w:rsid w:val="0054221A"/>
    <w:rsid w:val="0054436A"/>
    <w:rsid w:val="00544DBF"/>
    <w:rsid w:val="0054544F"/>
    <w:rsid w:val="00546ACA"/>
    <w:rsid w:val="00546E09"/>
    <w:rsid w:val="005478DC"/>
    <w:rsid w:val="00550366"/>
    <w:rsid w:val="00551666"/>
    <w:rsid w:val="005522FB"/>
    <w:rsid w:val="005526FB"/>
    <w:rsid w:val="00552A73"/>
    <w:rsid w:val="00553336"/>
    <w:rsid w:val="0055358C"/>
    <w:rsid w:val="005541EC"/>
    <w:rsid w:val="00554676"/>
    <w:rsid w:val="00555E82"/>
    <w:rsid w:val="00557671"/>
    <w:rsid w:val="005578DF"/>
    <w:rsid w:val="00560906"/>
    <w:rsid w:val="00561A09"/>
    <w:rsid w:val="00562B66"/>
    <w:rsid w:val="00562B74"/>
    <w:rsid w:val="00566158"/>
    <w:rsid w:val="0056702A"/>
    <w:rsid w:val="0056783B"/>
    <w:rsid w:val="00567BB0"/>
    <w:rsid w:val="00567F45"/>
    <w:rsid w:val="005702E7"/>
    <w:rsid w:val="0057214B"/>
    <w:rsid w:val="00572B99"/>
    <w:rsid w:val="00573FD4"/>
    <w:rsid w:val="00574B3E"/>
    <w:rsid w:val="00575014"/>
    <w:rsid w:val="00575359"/>
    <w:rsid w:val="00575467"/>
    <w:rsid w:val="00575D36"/>
    <w:rsid w:val="00576FA4"/>
    <w:rsid w:val="00577211"/>
    <w:rsid w:val="00577DBB"/>
    <w:rsid w:val="00581707"/>
    <w:rsid w:val="005818D7"/>
    <w:rsid w:val="00582B2A"/>
    <w:rsid w:val="00583D3F"/>
    <w:rsid w:val="00583F16"/>
    <w:rsid w:val="005841B0"/>
    <w:rsid w:val="0058447A"/>
    <w:rsid w:val="00584987"/>
    <w:rsid w:val="00585591"/>
    <w:rsid w:val="0058675D"/>
    <w:rsid w:val="0058754E"/>
    <w:rsid w:val="005879FF"/>
    <w:rsid w:val="005902A9"/>
    <w:rsid w:val="00592383"/>
    <w:rsid w:val="005928A9"/>
    <w:rsid w:val="00592DF8"/>
    <w:rsid w:val="00594526"/>
    <w:rsid w:val="00595077"/>
    <w:rsid w:val="005A1355"/>
    <w:rsid w:val="005A1BBA"/>
    <w:rsid w:val="005A503C"/>
    <w:rsid w:val="005A519C"/>
    <w:rsid w:val="005A571D"/>
    <w:rsid w:val="005A5C5A"/>
    <w:rsid w:val="005A637E"/>
    <w:rsid w:val="005A6977"/>
    <w:rsid w:val="005A70C7"/>
    <w:rsid w:val="005A70F2"/>
    <w:rsid w:val="005A760F"/>
    <w:rsid w:val="005B1590"/>
    <w:rsid w:val="005B3917"/>
    <w:rsid w:val="005B55EB"/>
    <w:rsid w:val="005B695B"/>
    <w:rsid w:val="005B7E2A"/>
    <w:rsid w:val="005C0FB3"/>
    <w:rsid w:val="005C17FE"/>
    <w:rsid w:val="005C269F"/>
    <w:rsid w:val="005C5A3C"/>
    <w:rsid w:val="005C7248"/>
    <w:rsid w:val="005D071D"/>
    <w:rsid w:val="005D0817"/>
    <w:rsid w:val="005D1BF3"/>
    <w:rsid w:val="005D44E8"/>
    <w:rsid w:val="005D4E75"/>
    <w:rsid w:val="005D5B85"/>
    <w:rsid w:val="005D644E"/>
    <w:rsid w:val="005D7B98"/>
    <w:rsid w:val="005D7E85"/>
    <w:rsid w:val="005D7F89"/>
    <w:rsid w:val="005E0AB9"/>
    <w:rsid w:val="005E1AA4"/>
    <w:rsid w:val="005E1D28"/>
    <w:rsid w:val="005E3BD7"/>
    <w:rsid w:val="005E3D32"/>
    <w:rsid w:val="005E4947"/>
    <w:rsid w:val="005E6060"/>
    <w:rsid w:val="005E6C33"/>
    <w:rsid w:val="005E7682"/>
    <w:rsid w:val="005E78F5"/>
    <w:rsid w:val="005E7BB6"/>
    <w:rsid w:val="005F004A"/>
    <w:rsid w:val="005F0459"/>
    <w:rsid w:val="005F1A0B"/>
    <w:rsid w:val="005F1FFC"/>
    <w:rsid w:val="005F26D9"/>
    <w:rsid w:val="005F2A85"/>
    <w:rsid w:val="005F3613"/>
    <w:rsid w:val="005F39BF"/>
    <w:rsid w:val="005F482C"/>
    <w:rsid w:val="005F49DE"/>
    <w:rsid w:val="005F65D5"/>
    <w:rsid w:val="005F6C26"/>
    <w:rsid w:val="00600938"/>
    <w:rsid w:val="00601020"/>
    <w:rsid w:val="0060144F"/>
    <w:rsid w:val="00601996"/>
    <w:rsid w:val="0060206B"/>
    <w:rsid w:val="006021CB"/>
    <w:rsid w:val="00602A6D"/>
    <w:rsid w:val="0060565B"/>
    <w:rsid w:val="00605B89"/>
    <w:rsid w:val="006064C5"/>
    <w:rsid w:val="0060690D"/>
    <w:rsid w:val="00606B8C"/>
    <w:rsid w:val="00607F1C"/>
    <w:rsid w:val="00612ED7"/>
    <w:rsid w:val="00614B20"/>
    <w:rsid w:val="0061503D"/>
    <w:rsid w:val="00615F6D"/>
    <w:rsid w:val="0061665F"/>
    <w:rsid w:val="00616AB3"/>
    <w:rsid w:val="00617550"/>
    <w:rsid w:val="00617F57"/>
    <w:rsid w:val="006201A5"/>
    <w:rsid w:val="006204B8"/>
    <w:rsid w:val="00620505"/>
    <w:rsid w:val="00620639"/>
    <w:rsid w:val="0062121B"/>
    <w:rsid w:val="006217FC"/>
    <w:rsid w:val="006225D9"/>
    <w:rsid w:val="00622C6C"/>
    <w:rsid w:val="006247A2"/>
    <w:rsid w:val="0062599F"/>
    <w:rsid w:val="00625BA9"/>
    <w:rsid w:val="00626E55"/>
    <w:rsid w:val="00627DBC"/>
    <w:rsid w:val="00630946"/>
    <w:rsid w:val="0063110D"/>
    <w:rsid w:val="00631AD6"/>
    <w:rsid w:val="00632F94"/>
    <w:rsid w:val="00633F66"/>
    <w:rsid w:val="00633FFF"/>
    <w:rsid w:val="00634578"/>
    <w:rsid w:val="00634787"/>
    <w:rsid w:val="00634C19"/>
    <w:rsid w:val="00634FBF"/>
    <w:rsid w:val="00635A75"/>
    <w:rsid w:val="006407CD"/>
    <w:rsid w:val="00641A19"/>
    <w:rsid w:val="00642942"/>
    <w:rsid w:val="006429D8"/>
    <w:rsid w:val="0064481F"/>
    <w:rsid w:val="00644B39"/>
    <w:rsid w:val="0064576B"/>
    <w:rsid w:val="00645C17"/>
    <w:rsid w:val="006464AF"/>
    <w:rsid w:val="006474BB"/>
    <w:rsid w:val="00647620"/>
    <w:rsid w:val="0065047B"/>
    <w:rsid w:val="006522DA"/>
    <w:rsid w:val="006531E2"/>
    <w:rsid w:val="00654995"/>
    <w:rsid w:val="00654E06"/>
    <w:rsid w:val="00655C69"/>
    <w:rsid w:val="006572C3"/>
    <w:rsid w:val="0065743E"/>
    <w:rsid w:val="00660073"/>
    <w:rsid w:val="00660364"/>
    <w:rsid w:val="0066039A"/>
    <w:rsid w:val="006607C7"/>
    <w:rsid w:val="00662126"/>
    <w:rsid w:val="00663C02"/>
    <w:rsid w:val="00664791"/>
    <w:rsid w:val="00665562"/>
    <w:rsid w:val="00667446"/>
    <w:rsid w:val="00667804"/>
    <w:rsid w:val="00670158"/>
    <w:rsid w:val="0067056A"/>
    <w:rsid w:val="00670B3F"/>
    <w:rsid w:val="0067129D"/>
    <w:rsid w:val="006715C2"/>
    <w:rsid w:val="006731A1"/>
    <w:rsid w:val="0067336F"/>
    <w:rsid w:val="00674D91"/>
    <w:rsid w:val="006758AE"/>
    <w:rsid w:val="006779FE"/>
    <w:rsid w:val="006815B5"/>
    <w:rsid w:val="006824D1"/>
    <w:rsid w:val="00682D20"/>
    <w:rsid w:val="00683006"/>
    <w:rsid w:val="00683824"/>
    <w:rsid w:val="00684143"/>
    <w:rsid w:val="006841AA"/>
    <w:rsid w:val="006844B6"/>
    <w:rsid w:val="00684602"/>
    <w:rsid w:val="006850B7"/>
    <w:rsid w:val="00686852"/>
    <w:rsid w:val="00690594"/>
    <w:rsid w:val="00690D49"/>
    <w:rsid w:val="00691E04"/>
    <w:rsid w:val="00691F96"/>
    <w:rsid w:val="00693123"/>
    <w:rsid w:val="00693B0A"/>
    <w:rsid w:val="006950E0"/>
    <w:rsid w:val="0069566D"/>
    <w:rsid w:val="00695676"/>
    <w:rsid w:val="00696906"/>
    <w:rsid w:val="0069735B"/>
    <w:rsid w:val="00697763"/>
    <w:rsid w:val="006A0673"/>
    <w:rsid w:val="006A0DD4"/>
    <w:rsid w:val="006A17F0"/>
    <w:rsid w:val="006A3014"/>
    <w:rsid w:val="006A3950"/>
    <w:rsid w:val="006A5727"/>
    <w:rsid w:val="006A5C8C"/>
    <w:rsid w:val="006A7484"/>
    <w:rsid w:val="006A74A1"/>
    <w:rsid w:val="006A75D7"/>
    <w:rsid w:val="006A7C49"/>
    <w:rsid w:val="006B0422"/>
    <w:rsid w:val="006B0695"/>
    <w:rsid w:val="006B0832"/>
    <w:rsid w:val="006B146A"/>
    <w:rsid w:val="006B14F2"/>
    <w:rsid w:val="006B2F31"/>
    <w:rsid w:val="006B3D40"/>
    <w:rsid w:val="006B4185"/>
    <w:rsid w:val="006B4195"/>
    <w:rsid w:val="006B50BE"/>
    <w:rsid w:val="006B7598"/>
    <w:rsid w:val="006B79B5"/>
    <w:rsid w:val="006B7CBF"/>
    <w:rsid w:val="006B7F30"/>
    <w:rsid w:val="006C0AF1"/>
    <w:rsid w:val="006C2663"/>
    <w:rsid w:val="006C34C1"/>
    <w:rsid w:val="006C5E74"/>
    <w:rsid w:val="006D127C"/>
    <w:rsid w:val="006D1C13"/>
    <w:rsid w:val="006D48CD"/>
    <w:rsid w:val="006D509B"/>
    <w:rsid w:val="006D575C"/>
    <w:rsid w:val="006D58AF"/>
    <w:rsid w:val="006D7EE8"/>
    <w:rsid w:val="006D7FBC"/>
    <w:rsid w:val="006E0188"/>
    <w:rsid w:val="006E0E4D"/>
    <w:rsid w:val="006E1397"/>
    <w:rsid w:val="006E45AD"/>
    <w:rsid w:val="006E465C"/>
    <w:rsid w:val="006E4F78"/>
    <w:rsid w:val="006E6587"/>
    <w:rsid w:val="006E6652"/>
    <w:rsid w:val="006E66B6"/>
    <w:rsid w:val="006F06C4"/>
    <w:rsid w:val="006F0D4D"/>
    <w:rsid w:val="006F4620"/>
    <w:rsid w:val="006F53C9"/>
    <w:rsid w:val="006F5E38"/>
    <w:rsid w:val="006F6FEA"/>
    <w:rsid w:val="006F7341"/>
    <w:rsid w:val="006F758F"/>
    <w:rsid w:val="00703A1D"/>
    <w:rsid w:val="00704087"/>
    <w:rsid w:val="00704942"/>
    <w:rsid w:val="00704B01"/>
    <w:rsid w:val="0070651A"/>
    <w:rsid w:val="007073E6"/>
    <w:rsid w:val="00710B9A"/>
    <w:rsid w:val="00710FCE"/>
    <w:rsid w:val="007110F9"/>
    <w:rsid w:val="007136A1"/>
    <w:rsid w:val="00714485"/>
    <w:rsid w:val="007144A2"/>
    <w:rsid w:val="00714CA0"/>
    <w:rsid w:val="00716939"/>
    <w:rsid w:val="00716D6D"/>
    <w:rsid w:val="0071768F"/>
    <w:rsid w:val="0071772D"/>
    <w:rsid w:val="00717777"/>
    <w:rsid w:val="007209E5"/>
    <w:rsid w:val="00720B94"/>
    <w:rsid w:val="00720CC3"/>
    <w:rsid w:val="007220BB"/>
    <w:rsid w:val="00723134"/>
    <w:rsid w:val="007242C9"/>
    <w:rsid w:val="007269F8"/>
    <w:rsid w:val="007307C4"/>
    <w:rsid w:val="00730E49"/>
    <w:rsid w:val="00731A17"/>
    <w:rsid w:val="00731C17"/>
    <w:rsid w:val="007321FF"/>
    <w:rsid w:val="00732C45"/>
    <w:rsid w:val="00732C58"/>
    <w:rsid w:val="00732E3D"/>
    <w:rsid w:val="00733653"/>
    <w:rsid w:val="0073456C"/>
    <w:rsid w:val="00734ED0"/>
    <w:rsid w:val="007366AF"/>
    <w:rsid w:val="00736E35"/>
    <w:rsid w:val="0073726F"/>
    <w:rsid w:val="00743B03"/>
    <w:rsid w:val="00744010"/>
    <w:rsid w:val="0074411B"/>
    <w:rsid w:val="007442DB"/>
    <w:rsid w:val="00744729"/>
    <w:rsid w:val="00744D8D"/>
    <w:rsid w:val="00745E6D"/>
    <w:rsid w:val="00746D17"/>
    <w:rsid w:val="0074783E"/>
    <w:rsid w:val="007525CB"/>
    <w:rsid w:val="0075411A"/>
    <w:rsid w:val="00754A4D"/>
    <w:rsid w:val="00754AAA"/>
    <w:rsid w:val="00754BC2"/>
    <w:rsid w:val="00755883"/>
    <w:rsid w:val="007607BB"/>
    <w:rsid w:val="00760BC3"/>
    <w:rsid w:val="00760EE2"/>
    <w:rsid w:val="00761094"/>
    <w:rsid w:val="00761C83"/>
    <w:rsid w:val="007622BB"/>
    <w:rsid w:val="00762359"/>
    <w:rsid w:val="00762DD4"/>
    <w:rsid w:val="00764426"/>
    <w:rsid w:val="007645A7"/>
    <w:rsid w:val="00764979"/>
    <w:rsid w:val="00764F05"/>
    <w:rsid w:val="0076591C"/>
    <w:rsid w:val="00765C96"/>
    <w:rsid w:val="00766A17"/>
    <w:rsid w:val="007703F4"/>
    <w:rsid w:val="00770B03"/>
    <w:rsid w:val="00770BC9"/>
    <w:rsid w:val="007743DC"/>
    <w:rsid w:val="00774F49"/>
    <w:rsid w:val="00775893"/>
    <w:rsid w:val="00775F06"/>
    <w:rsid w:val="0077750D"/>
    <w:rsid w:val="007778D7"/>
    <w:rsid w:val="007808A6"/>
    <w:rsid w:val="007838D8"/>
    <w:rsid w:val="0078437A"/>
    <w:rsid w:val="00785154"/>
    <w:rsid w:val="00787091"/>
    <w:rsid w:val="00787774"/>
    <w:rsid w:val="00787A81"/>
    <w:rsid w:val="0079049C"/>
    <w:rsid w:val="0079132C"/>
    <w:rsid w:val="00792D14"/>
    <w:rsid w:val="0079354E"/>
    <w:rsid w:val="00793639"/>
    <w:rsid w:val="007956B0"/>
    <w:rsid w:val="00795BD6"/>
    <w:rsid w:val="00797413"/>
    <w:rsid w:val="007975EA"/>
    <w:rsid w:val="007A0F38"/>
    <w:rsid w:val="007A262C"/>
    <w:rsid w:val="007A3393"/>
    <w:rsid w:val="007A3A0F"/>
    <w:rsid w:val="007A3C0E"/>
    <w:rsid w:val="007A4637"/>
    <w:rsid w:val="007A4929"/>
    <w:rsid w:val="007A5853"/>
    <w:rsid w:val="007A6193"/>
    <w:rsid w:val="007A6A72"/>
    <w:rsid w:val="007A7B28"/>
    <w:rsid w:val="007B006F"/>
    <w:rsid w:val="007B05A8"/>
    <w:rsid w:val="007B1657"/>
    <w:rsid w:val="007B1A4F"/>
    <w:rsid w:val="007B251C"/>
    <w:rsid w:val="007B4114"/>
    <w:rsid w:val="007B446C"/>
    <w:rsid w:val="007B78FE"/>
    <w:rsid w:val="007C17E9"/>
    <w:rsid w:val="007C2EDE"/>
    <w:rsid w:val="007C48BA"/>
    <w:rsid w:val="007C738D"/>
    <w:rsid w:val="007D1843"/>
    <w:rsid w:val="007D1851"/>
    <w:rsid w:val="007D275B"/>
    <w:rsid w:val="007D3643"/>
    <w:rsid w:val="007D4A19"/>
    <w:rsid w:val="007D57E1"/>
    <w:rsid w:val="007D5CE0"/>
    <w:rsid w:val="007D657C"/>
    <w:rsid w:val="007D737B"/>
    <w:rsid w:val="007D738D"/>
    <w:rsid w:val="007D77E1"/>
    <w:rsid w:val="007E3385"/>
    <w:rsid w:val="007E381F"/>
    <w:rsid w:val="007E3DA9"/>
    <w:rsid w:val="007E4D65"/>
    <w:rsid w:val="007E533E"/>
    <w:rsid w:val="007E7E6B"/>
    <w:rsid w:val="007F086E"/>
    <w:rsid w:val="007F1299"/>
    <w:rsid w:val="007F280B"/>
    <w:rsid w:val="007F3713"/>
    <w:rsid w:val="007F45B1"/>
    <w:rsid w:val="007F45FD"/>
    <w:rsid w:val="007F4E04"/>
    <w:rsid w:val="007F55C2"/>
    <w:rsid w:val="007F5B89"/>
    <w:rsid w:val="007F5FD7"/>
    <w:rsid w:val="007F64EE"/>
    <w:rsid w:val="007F65BD"/>
    <w:rsid w:val="007F6799"/>
    <w:rsid w:val="007F6D8F"/>
    <w:rsid w:val="00800F55"/>
    <w:rsid w:val="00801B2C"/>
    <w:rsid w:val="00801DC5"/>
    <w:rsid w:val="00801EF3"/>
    <w:rsid w:val="00803B07"/>
    <w:rsid w:val="008041D9"/>
    <w:rsid w:val="008042C0"/>
    <w:rsid w:val="008044D3"/>
    <w:rsid w:val="00805E6A"/>
    <w:rsid w:val="008075C8"/>
    <w:rsid w:val="008106FF"/>
    <w:rsid w:val="0081115B"/>
    <w:rsid w:val="00812297"/>
    <w:rsid w:val="0081318E"/>
    <w:rsid w:val="0081328A"/>
    <w:rsid w:val="008133FB"/>
    <w:rsid w:val="00816FA2"/>
    <w:rsid w:val="008177AF"/>
    <w:rsid w:val="00817805"/>
    <w:rsid w:val="008178FC"/>
    <w:rsid w:val="00817AC2"/>
    <w:rsid w:val="0082280A"/>
    <w:rsid w:val="00823382"/>
    <w:rsid w:val="008238B1"/>
    <w:rsid w:val="00823C26"/>
    <w:rsid w:val="0082600B"/>
    <w:rsid w:val="0082639B"/>
    <w:rsid w:val="0082644F"/>
    <w:rsid w:val="00826887"/>
    <w:rsid w:val="008326CE"/>
    <w:rsid w:val="00832C35"/>
    <w:rsid w:val="00833931"/>
    <w:rsid w:val="00834E43"/>
    <w:rsid w:val="0083529B"/>
    <w:rsid w:val="008353B9"/>
    <w:rsid w:val="00835F82"/>
    <w:rsid w:val="00836E35"/>
    <w:rsid w:val="00837209"/>
    <w:rsid w:val="00837429"/>
    <w:rsid w:val="00837724"/>
    <w:rsid w:val="00837795"/>
    <w:rsid w:val="008379C7"/>
    <w:rsid w:val="00840642"/>
    <w:rsid w:val="00842919"/>
    <w:rsid w:val="00843D3E"/>
    <w:rsid w:val="00844613"/>
    <w:rsid w:val="00845241"/>
    <w:rsid w:val="00845285"/>
    <w:rsid w:val="00850A8F"/>
    <w:rsid w:val="008527FB"/>
    <w:rsid w:val="00852857"/>
    <w:rsid w:val="008529EB"/>
    <w:rsid w:val="00852B23"/>
    <w:rsid w:val="00853C2F"/>
    <w:rsid w:val="00855246"/>
    <w:rsid w:val="008568F6"/>
    <w:rsid w:val="00860773"/>
    <w:rsid w:val="00864063"/>
    <w:rsid w:val="008650E9"/>
    <w:rsid w:val="00865DFD"/>
    <w:rsid w:val="008669DE"/>
    <w:rsid w:val="00866C73"/>
    <w:rsid w:val="008676E0"/>
    <w:rsid w:val="0087029C"/>
    <w:rsid w:val="008707D5"/>
    <w:rsid w:val="0087179C"/>
    <w:rsid w:val="00871E4E"/>
    <w:rsid w:val="0087200E"/>
    <w:rsid w:val="00872144"/>
    <w:rsid w:val="00872CC9"/>
    <w:rsid w:val="0087362F"/>
    <w:rsid w:val="008765A2"/>
    <w:rsid w:val="0087693C"/>
    <w:rsid w:val="00876D3E"/>
    <w:rsid w:val="008770D1"/>
    <w:rsid w:val="00880392"/>
    <w:rsid w:val="00883D24"/>
    <w:rsid w:val="00892481"/>
    <w:rsid w:val="00892588"/>
    <w:rsid w:val="008929C3"/>
    <w:rsid w:val="008929FB"/>
    <w:rsid w:val="008935F0"/>
    <w:rsid w:val="008940F9"/>
    <w:rsid w:val="0089496E"/>
    <w:rsid w:val="00894DC6"/>
    <w:rsid w:val="00895ACB"/>
    <w:rsid w:val="00895F3C"/>
    <w:rsid w:val="00896406"/>
    <w:rsid w:val="0089667B"/>
    <w:rsid w:val="00897574"/>
    <w:rsid w:val="008A1D9A"/>
    <w:rsid w:val="008A3E4E"/>
    <w:rsid w:val="008A4E50"/>
    <w:rsid w:val="008A5F3F"/>
    <w:rsid w:val="008B1548"/>
    <w:rsid w:val="008B192C"/>
    <w:rsid w:val="008B2B6C"/>
    <w:rsid w:val="008B313B"/>
    <w:rsid w:val="008B4B23"/>
    <w:rsid w:val="008B4EAF"/>
    <w:rsid w:val="008B5AA1"/>
    <w:rsid w:val="008B61D7"/>
    <w:rsid w:val="008C06A4"/>
    <w:rsid w:val="008C12C0"/>
    <w:rsid w:val="008C3FBB"/>
    <w:rsid w:val="008C467E"/>
    <w:rsid w:val="008C4819"/>
    <w:rsid w:val="008C5464"/>
    <w:rsid w:val="008C5479"/>
    <w:rsid w:val="008C696E"/>
    <w:rsid w:val="008D019E"/>
    <w:rsid w:val="008D0E75"/>
    <w:rsid w:val="008D110B"/>
    <w:rsid w:val="008D132D"/>
    <w:rsid w:val="008D20AF"/>
    <w:rsid w:val="008D28AD"/>
    <w:rsid w:val="008D2C81"/>
    <w:rsid w:val="008D317A"/>
    <w:rsid w:val="008D3357"/>
    <w:rsid w:val="008D51D4"/>
    <w:rsid w:val="008D5749"/>
    <w:rsid w:val="008D590C"/>
    <w:rsid w:val="008D70D8"/>
    <w:rsid w:val="008D71E7"/>
    <w:rsid w:val="008E006B"/>
    <w:rsid w:val="008E011A"/>
    <w:rsid w:val="008E243A"/>
    <w:rsid w:val="008E2520"/>
    <w:rsid w:val="008E572D"/>
    <w:rsid w:val="008E576F"/>
    <w:rsid w:val="008E612F"/>
    <w:rsid w:val="008E70F4"/>
    <w:rsid w:val="008E7A10"/>
    <w:rsid w:val="008F0109"/>
    <w:rsid w:val="008F0680"/>
    <w:rsid w:val="008F18B1"/>
    <w:rsid w:val="008F2A6C"/>
    <w:rsid w:val="008F5FF1"/>
    <w:rsid w:val="008F7274"/>
    <w:rsid w:val="008F7AEE"/>
    <w:rsid w:val="00900041"/>
    <w:rsid w:val="00900306"/>
    <w:rsid w:val="0090085D"/>
    <w:rsid w:val="00901A69"/>
    <w:rsid w:val="00903D90"/>
    <w:rsid w:val="00904B39"/>
    <w:rsid w:val="009052DF"/>
    <w:rsid w:val="009057AA"/>
    <w:rsid w:val="00905BCF"/>
    <w:rsid w:val="00906683"/>
    <w:rsid w:val="00906B58"/>
    <w:rsid w:val="00907761"/>
    <w:rsid w:val="00907CDD"/>
    <w:rsid w:val="00910238"/>
    <w:rsid w:val="00911710"/>
    <w:rsid w:val="00911DD2"/>
    <w:rsid w:val="00913CB9"/>
    <w:rsid w:val="00914AA3"/>
    <w:rsid w:val="00916C77"/>
    <w:rsid w:val="009211BE"/>
    <w:rsid w:val="0092132A"/>
    <w:rsid w:val="0092152D"/>
    <w:rsid w:val="00923E32"/>
    <w:rsid w:val="00924328"/>
    <w:rsid w:val="009252DF"/>
    <w:rsid w:val="0093036C"/>
    <w:rsid w:val="009303B7"/>
    <w:rsid w:val="00930E85"/>
    <w:rsid w:val="009310D9"/>
    <w:rsid w:val="00932BA3"/>
    <w:rsid w:val="0093378A"/>
    <w:rsid w:val="009338E1"/>
    <w:rsid w:val="0093400E"/>
    <w:rsid w:val="00934396"/>
    <w:rsid w:val="0093550C"/>
    <w:rsid w:val="00935589"/>
    <w:rsid w:val="00935B9A"/>
    <w:rsid w:val="00940987"/>
    <w:rsid w:val="00941466"/>
    <w:rsid w:val="00941DCC"/>
    <w:rsid w:val="00942515"/>
    <w:rsid w:val="0094275D"/>
    <w:rsid w:val="0094303E"/>
    <w:rsid w:val="009438F6"/>
    <w:rsid w:val="00943BC7"/>
    <w:rsid w:val="00943F8F"/>
    <w:rsid w:val="00944B5C"/>
    <w:rsid w:val="009459B7"/>
    <w:rsid w:val="00945AF7"/>
    <w:rsid w:val="00946180"/>
    <w:rsid w:val="00946C10"/>
    <w:rsid w:val="009476B1"/>
    <w:rsid w:val="00947839"/>
    <w:rsid w:val="00950F8A"/>
    <w:rsid w:val="00951021"/>
    <w:rsid w:val="00955835"/>
    <w:rsid w:val="00956F44"/>
    <w:rsid w:val="009576A5"/>
    <w:rsid w:val="009578C3"/>
    <w:rsid w:val="00957D4F"/>
    <w:rsid w:val="00960349"/>
    <w:rsid w:val="009620A6"/>
    <w:rsid w:val="00962C3A"/>
    <w:rsid w:val="00963736"/>
    <w:rsid w:val="00963DB5"/>
    <w:rsid w:val="009662B0"/>
    <w:rsid w:val="0097013F"/>
    <w:rsid w:val="0097596D"/>
    <w:rsid w:val="0097712E"/>
    <w:rsid w:val="00977381"/>
    <w:rsid w:val="00977D63"/>
    <w:rsid w:val="009804BC"/>
    <w:rsid w:val="00981F3D"/>
    <w:rsid w:val="0098252C"/>
    <w:rsid w:val="00982AB8"/>
    <w:rsid w:val="009834FF"/>
    <w:rsid w:val="00984526"/>
    <w:rsid w:val="00985D06"/>
    <w:rsid w:val="00986688"/>
    <w:rsid w:val="009869A0"/>
    <w:rsid w:val="009869EB"/>
    <w:rsid w:val="00987DFD"/>
    <w:rsid w:val="0099010B"/>
    <w:rsid w:val="0099075C"/>
    <w:rsid w:val="00991ED1"/>
    <w:rsid w:val="00993B8B"/>
    <w:rsid w:val="00994876"/>
    <w:rsid w:val="00994DB9"/>
    <w:rsid w:val="00995700"/>
    <w:rsid w:val="00995F93"/>
    <w:rsid w:val="009968B3"/>
    <w:rsid w:val="009977FD"/>
    <w:rsid w:val="009A16F0"/>
    <w:rsid w:val="009A1AC4"/>
    <w:rsid w:val="009A24DC"/>
    <w:rsid w:val="009A27DB"/>
    <w:rsid w:val="009A2E30"/>
    <w:rsid w:val="009A409C"/>
    <w:rsid w:val="009A4D75"/>
    <w:rsid w:val="009A4FFC"/>
    <w:rsid w:val="009A50D9"/>
    <w:rsid w:val="009A53B2"/>
    <w:rsid w:val="009A57B0"/>
    <w:rsid w:val="009A69F0"/>
    <w:rsid w:val="009A6E61"/>
    <w:rsid w:val="009A782B"/>
    <w:rsid w:val="009B04DF"/>
    <w:rsid w:val="009B0D1E"/>
    <w:rsid w:val="009B0E4F"/>
    <w:rsid w:val="009B117C"/>
    <w:rsid w:val="009B1662"/>
    <w:rsid w:val="009B35BB"/>
    <w:rsid w:val="009B42FC"/>
    <w:rsid w:val="009B432E"/>
    <w:rsid w:val="009B55C0"/>
    <w:rsid w:val="009B6178"/>
    <w:rsid w:val="009B62F0"/>
    <w:rsid w:val="009B66FD"/>
    <w:rsid w:val="009C0105"/>
    <w:rsid w:val="009C0367"/>
    <w:rsid w:val="009C0B44"/>
    <w:rsid w:val="009C181B"/>
    <w:rsid w:val="009C1A62"/>
    <w:rsid w:val="009C1E15"/>
    <w:rsid w:val="009C1F67"/>
    <w:rsid w:val="009C2042"/>
    <w:rsid w:val="009C2143"/>
    <w:rsid w:val="009C221F"/>
    <w:rsid w:val="009C2F42"/>
    <w:rsid w:val="009C3556"/>
    <w:rsid w:val="009C51FD"/>
    <w:rsid w:val="009C5614"/>
    <w:rsid w:val="009C6E14"/>
    <w:rsid w:val="009C7190"/>
    <w:rsid w:val="009C731A"/>
    <w:rsid w:val="009D1843"/>
    <w:rsid w:val="009D2DAB"/>
    <w:rsid w:val="009D300A"/>
    <w:rsid w:val="009D454F"/>
    <w:rsid w:val="009D45BB"/>
    <w:rsid w:val="009D46E0"/>
    <w:rsid w:val="009D4DF8"/>
    <w:rsid w:val="009D5856"/>
    <w:rsid w:val="009D597E"/>
    <w:rsid w:val="009D6622"/>
    <w:rsid w:val="009D6775"/>
    <w:rsid w:val="009E0020"/>
    <w:rsid w:val="009E0AAE"/>
    <w:rsid w:val="009E39AB"/>
    <w:rsid w:val="009E5743"/>
    <w:rsid w:val="009E6A8A"/>
    <w:rsid w:val="009E6BF8"/>
    <w:rsid w:val="009E7425"/>
    <w:rsid w:val="009F04C2"/>
    <w:rsid w:val="009F0578"/>
    <w:rsid w:val="009F0A53"/>
    <w:rsid w:val="009F0D50"/>
    <w:rsid w:val="009F24B3"/>
    <w:rsid w:val="009F2B82"/>
    <w:rsid w:val="009F34F6"/>
    <w:rsid w:val="009F3856"/>
    <w:rsid w:val="009F3943"/>
    <w:rsid w:val="009F4380"/>
    <w:rsid w:val="009F4E19"/>
    <w:rsid w:val="009F5807"/>
    <w:rsid w:val="009F58F6"/>
    <w:rsid w:val="009F6F9F"/>
    <w:rsid w:val="00A01524"/>
    <w:rsid w:val="00A04C81"/>
    <w:rsid w:val="00A04D36"/>
    <w:rsid w:val="00A05B75"/>
    <w:rsid w:val="00A06CAC"/>
    <w:rsid w:val="00A0791A"/>
    <w:rsid w:val="00A10E97"/>
    <w:rsid w:val="00A129DA"/>
    <w:rsid w:val="00A12F8B"/>
    <w:rsid w:val="00A13CE7"/>
    <w:rsid w:val="00A149A9"/>
    <w:rsid w:val="00A1673F"/>
    <w:rsid w:val="00A16FED"/>
    <w:rsid w:val="00A17586"/>
    <w:rsid w:val="00A22AC8"/>
    <w:rsid w:val="00A22D93"/>
    <w:rsid w:val="00A25626"/>
    <w:rsid w:val="00A271AA"/>
    <w:rsid w:val="00A27A9A"/>
    <w:rsid w:val="00A27C6C"/>
    <w:rsid w:val="00A31420"/>
    <w:rsid w:val="00A317D8"/>
    <w:rsid w:val="00A31F6B"/>
    <w:rsid w:val="00A33F63"/>
    <w:rsid w:val="00A34D3C"/>
    <w:rsid w:val="00A3500B"/>
    <w:rsid w:val="00A352EC"/>
    <w:rsid w:val="00A36F70"/>
    <w:rsid w:val="00A3725F"/>
    <w:rsid w:val="00A40215"/>
    <w:rsid w:val="00A40C4A"/>
    <w:rsid w:val="00A452D4"/>
    <w:rsid w:val="00A456A1"/>
    <w:rsid w:val="00A46822"/>
    <w:rsid w:val="00A47E26"/>
    <w:rsid w:val="00A504C7"/>
    <w:rsid w:val="00A5127E"/>
    <w:rsid w:val="00A51D96"/>
    <w:rsid w:val="00A5469F"/>
    <w:rsid w:val="00A552A3"/>
    <w:rsid w:val="00A5559E"/>
    <w:rsid w:val="00A55903"/>
    <w:rsid w:val="00A57465"/>
    <w:rsid w:val="00A57631"/>
    <w:rsid w:val="00A60138"/>
    <w:rsid w:val="00A60D61"/>
    <w:rsid w:val="00A622A8"/>
    <w:rsid w:val="00A62348"/>
    <w:rsid w:val="00A62F32"/>
    <w:rsid w:val="00A62F8C"/>
    <w:rsid w:val="00A6318A"/>
    <w:rsid w:val="00A64663"/>
    <w:rsid w:val="00A65108"/>
    <w:rsid w:val="00A661B1"/>
    <w:rsid w:val="00A6691D"/>
    <w:rsid w:val="00A672CD"/>
    <w:rsid w:val="00A67B2C"/>
    <w:rsid w:val="00A705C3"/>
    <w:rsid w:val="00A708ED"/>
    <w:rsid w:val="00A7256A"/>
    <w:rsid w:val="00A728A6"/>
    <w:rsid w:val="00A72C31"/>
    <w:rsid w:val="00A737B8"/>
    <w:rsid w:val="00A75855"/>
    <w:rsid w:val="00A80992"/>
    <w:rsid w:val="00A822BE"/>
    <w:rsid w:val="00A822EB"/>
    <w:rsid w:val="00A82855"/>
    <w:rsid w:val="00A8395B"/>
    <w:rsid w:val="00A83AA3"/>
    <w:rsid w:val="00A8518E"/>
    <w:rsid w:val="00A85AEB"/>
    <w:rsid w:val="00A87E35"/>
    <w:rsid w:val="00A9231A"/>
    <w:rsid w:val="00A923DD"/>
    <w:rsid w:val="00A92940"/>
    <w:rsid w:val="00A93F60"/>
    <w:rsid w:val="00A943FC"/>
    <w:rsid w:val="00A95A1B"/>
    <w:rsid w:val="00A96561"/>
    <w:rsid w:val="00A97506"/>
    <w:rsid w:val="00AA0916"/>
    <w:rsid w:val="00AA20D1"/>
    <w:rsid w:val="00AA39A9"/>
    <w:rsid w:val="00AA4840"/>
    <w:rsid w:val="00AA5B8B"/>
    <w:rsid w:val="00AA68B0"/>
    <w:rsid w:val="00AB002E"/>
    <w:rsid w:val="00AB121D"/>
    <w:rsid w:val="00AB1393"/>
    <w:rsid w:val="00AB1C38"/>
    <w:rsid w:val="00AB4123"/>
    <w:rsid w:val="00AB5D87"/>
    <w:rsid w:val="00AB667A"/>
    <w:rsid w:val="00AB6E65"/>
    <w:rsid w:val="00AB740C"/>
    <w:rsid w:val="00AC1AB5"/>
    <w:rsid w:val="00AC1F4A"/>
    <w:rsid w:val="00AC293B"/>
    <w:rsid w:val="00AC29CA"/>
    <w:rsid w:val="00AC440D"/>
    <w:rsid w:val="00AC4491"/>
    <w:rsid w:val="00AC4D55"/>
    <w:rsid w:val="00AC5212"/>
    <w:rsid w:val="00AC5218"/>
    <w:rsid w:val="00AC5E14"/>
    <w:rsid w:val="00AC7A93"/>
    <w:rsid w:val="00AD2E6B"/>
    <w:rsid w:val="00AD38DA"/>
    <w:rsid w:val="00AD51BF"/>
    <w:rsid w:val="00AD5314"/>
    <w:rsid w:val="00AD6454"/>
    <w:rsid w:val="00AD67DE"/>
    <w:rsid w:val="00AD6EFD"/>
    <w:rsid w:val="00AD7B8B"/>
    <w:rsid w:val="00AE036F"/>
    <w:rsid w:val="00AE0BD1"/>
    <w:rsid w:val="00AE1D08"/>
    <w:rsid w:val="00AE5FBD"/>
    <w:rsid w:val="00AE6131"/>
    <w:rsid w:val="00AE73AE"/>
    <w:rsid w:val="00AE78AE"/>
    <w:rsid w:val="00AE7C6D"/>
    <w:rsid w:val="00AF0AFF"/>
    <w:rsid w:val="00AF2EFA"/>
    <w:rsid w:val="00AF393A"/>
    <w:rsid w:val="00AF4F5D"/>
    <w:rsid w:val="00AF506F"/>
    <w:rsid w:val="00AF54AA"/>
    <w:rsid w:val="00AF57F8"/>
    <w:rsid w:val="00AF5BEE"/>
    <w:rsid w:val="00AF5E0A"/>
    <w:rsid w:val="00AF6B9B"/>
    <w:rsid w:val="00B00C96"/>
    <w:rsid w:val="00B021B6"/>
    <w:rsid w:val="00B02949"/>
    <w:rsid w:val="00B02A76"/>
    <w:rsid w:val="00B031B0"/>
    <w:rsid w:val="00B039D1"/>
    <w:rsid w:val="00B03D8A"/>
    <w:rsid w:val="00B04B9A"/>
    <w:rsid w:val="00B0556D"/>
    <w:rsid w:val="00B07F6C"/>
    <w:rsid w:val="00B10C4C"/>
    <w:rsid w:val="00B10F10"/>
    <w:rsid w:val="00B117A4"/>
    <w:rsid w:val="00B11ED2"/>
    <w:rsid w:val="00B15586"/>
    <w:rsid w:val="00B177E7"/>
    <w:rsid w:val="00B178B6"/>
    <w:rsid w:val="00B17D77"/>
    <w:rsid w:val="00B17DC0"/>
    <w:rsid w:val="00B200BC"/>
    <w:rsid w:val="00B22033"/>
    <w:rsid w:val="00B246FA"/>
    <w:rsid w:val="00B25BA6"/>
    <w:rsid w:val="00B26E1D"/>
    <w:rsid w:val="00B300B2"/>
    <w:rsid w:val="00B3101B"/>
    <w:rsid w:val="00B311C5"/>
    <w:rsid w:val="00B328C3"/>
    <w:rsid w:val="00B34680"/>
    <w:rsid w:val="00B34ED4"/>
    <w:rsid w:val="00B3547C"/>
    <w:rsid w:val="00B36769"/>
    <w:rsid w:val="00B36E2F"/>
    <w:rsid w:val="00B3721F"/>
    <w:rsid w:val="00B376C7"/>
    <w:rsid w:val="00B40B2D"/>
    <w:rsid w:val="00B42C1E"/>
    <w:rsid w:val="00B42EAE"/>
    <w:rsid w:val="00B43215"/>
    <w:rsid w:val="00B4376C"/>
    <w:rsid w:val="00B45D1A"/>
    <w:rsid w:val="00B46331"/>
    <w:rsid w:val="00B465A9"/>
    <w:rsid w:val="00B5403A"/>
    <w:rsid w:val="00B5408B"/>
    <w:rsid w:val="00B555EA"/>
    <w:rsid w:val="00B561B8"/>
    <w:rsid w:val="00B57F58"/>
    <w:rsid w:val="00B60847"/>
    <w:rsid w:val="00B60B96"/>
    <w:rsid w:val="00B60CC0"/>
    <w:rsid w:val="00B61279"/>
    <w:rsid w:val="00B61D2F"/>
    <w:rsid w:val="00B626E5"/>
    <w:rsid w:val="00B63FB7"/>
    <w:rsid w:val="00B648E0"/>
    <w:rsid w:val="00B64930"/>
    <w:rsid w:val="00B64DCA"/>
    <w:rsid w:val="00B65754"/>
    <w:rsid w:val="00B65875"/>
    <w:rsid w:val="00B67478"/>
    <w:rsid w:val="00B71E21"/>
    <w:rsid w:val="00B7237D"/>
    <w:rsid w:val="00B72F22"/>
    <w:rsid w:val="00B7321A"/>
    <w:rsid w:val="00B7413B"/>
    <w:rsid w:val="00B75AC1"/>
    <w:rsid w:val="00B762B1"/>
    <w:rsid w:val="00B76433"/>
    <w:rsid w:val="00B76B35"/>
    <w:rsid w:val="00B77019"/>
    <w:rsid w:val="00B77146"/>
    <w:rsid w:val="00B773BD"/>
    <w:rsid w:val="00B80A9F"/>
    <w:rsid w:val="00B82386"/>
    <w:rsid w:val="00B82AF7"/>
    <w:rsid w:val="00B8370D"/>
    <w:rsid w:val="00B840BA"/>
    <w:rsid w:val="00B8499D"/>
    <w:rsid w:val="00B865DC"/>
    <w:rsid w:val="00B865EC"/>
    <w:rsid w:val="00B868E1"/>
    <w:rsid w:val="00B8702F"/>
    <w:rsid w:val="00B87365"/>
    <w:rsid w:val="00B8789A"/>
    <w:rsid w:val="00B90757"/>
    <w:rsid w:val="00B916D8"/>
    <w:rsid w:val="00B9209D"/>
    <w:rsid w:val="00B926B8"/>
    <w:rsid w:val="00B9273F"/>
    <w:rsid w:val="00B931CB"/>
    <w:rsid w:val="00B941CD"/>
    <w:rsid w:val="00B94248"/>
    <w:rsid w:val="00B9567E"/>
    <w:rsid w:val="00B957E1"/>
    <w:rsid w:val="00B96F7A"/>
    <w:rsid w:val="00B97F4A"/>
    <w:rsid w:val="00BA11D7"/>
    <w:rsid w:val="00BA130C"/>
    <w:rsid w:val="00BA1444"/>
    <w:rsid w:val="00BA23BD"/>
    <w:rsid w:val="00BA2863"/>
    <w:rsid w:val="00BA3497"/>
    <w:rsid w:val="00BA377E"/>
    <w:rsid w:val="00BA55FE"/>
    <w:rsid w:val="00BA57AF"/>
    <w:rsid w:val="00BA5B12"/>
    <w:rsid w:val="00BA62BC"/>
    <w:rsid w:val="00BA6611"/>
    <w:rsid w:val="00BA6E86"/>
    <w:rsid w:val="00BB02FB"/>
    <w:rsid w:val="00BB11D2"/>
    <w:rsid w:val="00BB11D9"/>
    <w:rsid w:val="00BB18FE"/>
    <w:rsid w:val="00BB28DC"/>
    <w:rsid w:val="00BB502E"/>
    <w:rsid w:val="00BB57AA"/>
    <w:rsid w:val="00BC44FA"/>
    <w:rsid w:val="00BC4B1D"/>
    <w:rsid w:val="00BC5C91"/>
    <w:rsid w:val="00BC5D40"/>
    <w:rsid w:val="00BC6216"/>
    <w:rsid w:val="00BC72AA"/>
    <w:rsid w:val="00BD09DE"/>
    <w:rsid w:val="00BD1680"/>
    <w:rsid w:val="00BD173C"/>
    <w:rsid w:val="00BD1802"/>
    <w:rsid w:val="00BD1C48"/>
    <w:rsid w:val="00BD3A47"/>
    <w:rsid w:val="00BD3D54"/>
    <w:rsid w:val="00BD43CF"/>
    <w:rsid w:val="00BD4DCD"/>
    <w:rsid w:val="00BD630E"/>
    <w:rsid w:val="00BD7115"/>
    <w:rsid w:val="00BD7613"/>
    <w:rsid w:val="00BE32DA"/>
    <w:rsid w:val="00BE3780"/>
    <w:rsid w:val="00BE3EB1"/>
    <w:rsid w:val="00BE4C4B"/>
    <w:rsid w:val="00BE4D77"/>
    <w:rsid w:val="00BE4DB3"/>
    <w:rsid w:val="00BE50A9"/>
    <w:rsid w:val="00BE5CFE"/>
    <w:rsid w:val="00BE61AC"/>
    <w:rsid w:val="00BE789B"/>
    <w:rsid w:val="00BF0DFD"/>
    <w:rsid w:val="00BF10E8"/>
    <w:rsid w:val="00BF407A"/>
    <w:rsid w:val="00BF49AC"/>
    <w:rsid w:val="00BF4DAF"/>
    <w:rsid w:val="00BF5396"/>
    <w:rsid w:val="00BF64DB"/>
    <w:rsid w:val="00BF6610"/>
    <w:rsid w:val="00BF67A8"/>
    <w:rsid w:val="00BF7CB7"/>
    <w:rsid w:val="00C0185D"/>
    <w:rsid w:val="00C023E0"/>
    <w:rsid w:val="00C024BE"/>
    <w:rsid w:val="00C0467E"/>
    <w:rsid w:val="00C05572"/>
    <w:rsid w:val="00C05A8F"/>
    <w:rsid w:val="00C05DE7"/>
    <w:rsid w:val="00C105D7"/>
    <w:rsid w:val="00C11B7C"/>
    <w:rsid w:val="00C11F5D"/>
    <w:rsid w:val="00C120DA"/>
    <w:rsid w:val="00C1243C"/>
    <w:rsid w:val="00C1616C"/>
    <w:rsid w:val="00C16DF9"/>
    <w:rsid w:val="00C17465"/>
    <w:rsid w:val="00C1773B"/>
    <w:rsid w:val="00C17C50"/>
    <w:rsid w:val="00C17D2B"/>
    <w:rsid w:val="00C2030C"/>
    <w:rsid w:val="00C20E5C"/>
    <w:rsid w:val="00C2161A"/>
    <w:rsid w:val="00C227CE"/>
    <w:rsid w:val="00C22B30"/>
    <w:rsid w:val="00C2326F"/>
    <w:rsid w:val="00C23333"/>
    <w:rsid w:val="00C23AC1"/>
    <w:rsid w:val="00C24D33"/>
    <w:rsid w:val="00C2551B"/>
    <w:rsid w:val="00C265C3"/>
    <w:rsid w:val="00C26F50"/>
    <w:rsid w:val="00C278D4"/>
    <w:rsid w:val="00C3032F"/>
    <w:rsid w:val="00C3046F"/>
    <w:rsid w:val="00C30AC6"/>
    <w:rsid w:val="00C31736"/>
    <w:rsid w:val="00C31C91"/>
    <w:rsid w:val="00C31F09"/>
    <w:rsid w:val="00C32245"/>
    <w:rsid w:val="00C3294E"/>
    <w:rsid w:val="00C331F4"/>
    <w:rsid w:val="00C33938"/>
    <w:rsid w:val="00C35EF9"/>
    <w:rsid w:val="00C36023"/>
    <w:rsid w:val="00C373D8"/>
    <w:rsid w:val="00C37A6F"/>
    <w:rsid w:val="00C4133A"/>
    <w:rsid w:val="00C438B7"/>
    <w:rsid w:val="00C442E7"/>
    <w:rsid w:val="00C45707"/>
    <w:rsid w:val="00C46976"/>
    <w:rsid w:val="00C47D3C"/>
    <w:rsid w:val="00C502A3"/>
    <w:rsid w:val="00C51295"/>
    <w:rsid w:val="00C512A8"/>
    <w:rsid w:val="00C52CFA"/>
    <w:rsid w:val="00C52E7E"/>
    <w:rsid w:val="00C533A5"/>
    <w:rsid w:val="00C543C7"/>
    <w:rsid w:val="00C54C6C"/>
    <w:rsid w:val="00C55376"/>
    <w:rsid w:val="00C55B3C"/>
    <w:rsid w:val="00C55DC6"/>
    <w:rsid w:val="00C575FE"/>
    <w:rsid w:val="00C579F5"/>
    <w:rsid w:val="00C579F6"/>
    <w:rsid w:val="00C6054E"/>
    <w:rsid w:val="00C60568"/>
    <w:rsid w:val="00C61008"/>
    <w:rsid w:val="00C6295A"/>
    <w:rsid w:val="00C62DDC"/>
    <w:rsid w:val="00C631CF"/>
    <w:rsid w:val="00C6376D"/>
    <w:rsid w:val="00C63854"/>
    <w:rsid w:val="00C63BF2"/>
    <w:rsid w:val="00C64CF2"/>
    <w:rsid w:val="00C64D9C"/>
    <w:rsid w:val="00C655A6"/>
    <w:rsid w:val="00C663D8"/>
    <w:rsid w:val="00C66713"/>
    <w:rsid w:val="00C675EE"/>
    <w:rsid w:val="00C705AF"/>
    <w:rsid w:val="00C71033"/>
    <w:rsid w:val="00C733F4"/>
    <w:rsid w:val="00C73520"/>
    <w:rsid w:val="00C75352"/>
    <w:rsid w:val="00C7557B"/>
    <w:rsid w:val="00C768EE"/>
    <w:rsid w:val="00C76FF9"/>
    <w:rsid w:val="00C7770D"/>
    <w:rsid w:val="00C804E9"/>
    <w:rsid w:val="00C80C17"/>
    <w:rsid w:val="00C810CE"/>
    <w:rsid w:val="00C82E0D"/>
    <w:rsid w:val="00C84913"/>
    <w:rsid w:val="00C85EAF"/>
    <w:rsid w:val="00C86222"/>
    <w:rsid w:val="00C91103"/>
    <w:rsid w:val="00C92BED"/>
    <w:rsid w:val="00C93294"/>
    <w:rsid w:val="00C93BEF"/>
    <w:rsid w:val="00C9495B"/>
    <w:rsid w:val="00C949CD"/>
    <w:rsid w:val="00C94FA8"/>
    <w:rsid w:val="00C95F4F"/>
    <w:rsid w:val="00CA0736"/>
    <w:rsid w:val="00CA0D42"/>
    <w:rsid w:val="00CA18B9"/>
    <w:rsid w:val="00CA1DE7"/>
    <w:rsid w:val="00CA37DE"/>
    <w:rsid w:val="00CA44BB"/>
    <w:rsid w:val="00CA4DD6"/>
    <w:rsid w:val="00CA5556"/>
    <w:rsid w:val="00CA6362"/>
    <w:rsid w:val="00CA6DE3"/>
    <w:rsid w:val="00CA7820"/>
    <w:rsid w:val="00CA7F56"/>
    <w:rsid w:val="00CB0169"/>
    <w:rsid w:val="00CB082B"/>
    <w:rsid w:val="00CB089C"/>
    <w:rsid w:val="00CB08DE"/>
    <w:rsid w:val="00CB0E7A"/>
    <w:rsid w:val="00CB1309"/>
    <w:rsid w:val="00CB27B1"/>
    <w:rsid w:val="00CB3007"/>
    <w:rsid w:val="00CB39AB"/>
    <w:rsid w:val="00CB5510"/>
    <w:rsid w:val="00CB5730"/>
    <w:rsid w:val="00CB6792"/>
    <w:rsid w:val="00CB73D3"/>
    <w:rsid w:val="00CB7716"/>
    <w:rsid w:val="00CB7AD9"/>
    <w:rsid w:val="00CB7EF2"/>
    <w:rsid w:val="00CC01B6"/>
    <w:rsid w:val="00CC279F"/>
    <w:rsid w:val="00CC435A"/>
    <w:rsid w:val="00CC495A"/>
    <w:rsid w:val="00CC4F28"/>
    <w:rsid w:val="00CC555C"/>
    <w:rsid w:val="00CC581B"/>
    <w:rsid w:val="00CC5A34"/>
    <w:rsid w:val="00CC5FD8"/>
    <w:rsid w:val="00CC6E91"/>
    <w:rsid w:val="00CD0BAE"/>
    <w:rsid w:val="00CD3254"/>
    <w:rsid w:val="00CD350D"/>
    <w:rsid w:val="00CD48D5"/>
    <w:rsid w:val="00CD66F9"/>
    <w:rsid w:val="00CD6785"/>
    <w:rsid w:val="00CE0BEE"/>
    <w:rsid w:val="00CE1C80"/>
    <w:rsid w:val="00CE4181"/>
    <w:rsid w:val="00CE47CF"/>
    <w:rsid w:val="00CE514B"/>
    <w:rsid w:val="00CE69F6"/>
    <w:rsid w:val="00CE6E8B"/>
    <w:rsid w:val="00CF0B90"/>
    <w:rsid w:val="00CF0FE0"/>
    <w:rsid w:val="00CF1941"/>
    <w:rsid w:val="00CF326E"/>
    <w:rsid w:val="00CF3560"/>
    <w:rsid w:val="00CF452E"/>
    <w:rsid w:val="00CF475B"/>
    <w:rsid w:val="00CF4C89"/>
    <w:rsid w:val="00CF4D1D"/>
    <w:rsid w:val="00CF4E2E"/>
    <w:rsid w:val="00CF6BF4"/>
    <w:rsid w:val="00D00B1E"/>
    <w:rsid w:val="00D0144F"/>
    <w:rsid w:val="00D02940"/>
    <w:rsid w:val="00D02F7F"/>
    <w:rsid w:val="00D04A3D"/>
    <w:rsid w:val="00D0571F"/>
    <w:rsid w:val="00D0595D"/>
    <w:rsid w:val="00D067A0"/>
    <w:rsid w:val="00D07084"/>
    <w:rsid w:val="00D0761B"/>
    <w:rsid w:val="00D07C4C"/>
    <w:rsid w:val="00D10501"/>
    <w:rsid w:val="00D10B10"/>
    <w:rsid w:val="00D10C89"/>
    <w:rsid w:val="00D111C2"/>
    <w:rsid w:val="00D111F0"/>
    <w:rsid w:val="00D128BD"/>
    <w:rsid w:val="00D12A93"/>
    <w:rsid w:val="00D152EC"/>
    <w:rsid w:val="00D154ED"/>
    <w:rsid w:val="00D154F7"/>
    <w:rsid w:val="00D17CD8"/>
    <w:rsid w:val="00D227C8"/>
    <w:rsid w:val="00D23358"/>
    <w:rsid w:val="00D23595"/>
    <w:rsid w:val="00D23597"/>
    <w:rsid w:val="00D23BF6"/>
    <w:rsid w:val="00D23C70"/>
    <w:rsid w:val="00D266E8"/>
    <w:rsid w:val="00D269D4"/>
    <w:rsid w:val="00D26F0A"/>
    <w:rsid w:val="00D278A2"/>
    <w:rsid w:val="00D30FE8"/>
    <w:rsid w:val="00D32336"/>
    <w:rsid w:val="00D32881"/>
    <w:rsid w:val="00D32F02"/>
    <w:rsid w:val="00D33304"/>
    <w:rsid w:val="00D334E8"/>
    <w:rsid w:val="00D33BFC"/>
    <w:rsid w:val="00D35D6B"/>
    <w:rsid w:val="00D37BB3"/>
    <w:rsid w:val="00D40808"/>
    <w:rsid w:val="00D40EC2"/>
    <w:rsid w:val="00D42FFD"/>
    <w:rsid w:val="00D43031"/>
    <w:rsid w:val="00D45266"/>
    <w:rsid w:val="00D46B28"/>
    <w:rsid w:val="00D47651"/>
    <w:rsid w:val="00D5059F"/>
    <w:rsid w:val="00D5320B"/>
    <w:rsid w:val="00D5338E"/>
    <w:rsid w:val="00D540A5"/>
    <w:rsid w:val="00D54B46"/>
    <w:rsid w:val="00D54D70"/>
    <w:rsid w:val="00D55378"/>
    <w:rsid w:val="00D556D4"/>
    <w:rsid w:val="00D5605D"/>
    <w:rsid w:val="00D562B1"/>
    <w:rsid w:val="00D56CF9"/>
    <w:rsid w:val="00D56F04"/>
    <w:rsid w:val="00D57E18"/>
    <w:rsid w:val="00D57FCB"/>
    <w:rsid w:val="00D60CB3"/>
    <w:rsid w:val="00D60F5C"/>
    <w:rsid w:val="00D610A3"/>
    <w:rsid w:val="00D615E4"/>
    <w:rsid w:val="00D61AA6"/>
    <w:rsid w:val="00D61D1B"/>
    <w:rsid w:val="00D62996"/>
    <w:rsid w:val="00D63130"/>
    <w:rsid w:val="00D64C24"/>
    <w:rsid w:val="00D65780"/>
    <w:rsid w:val="00D66027"/>
    <w:rsid w:val="00D66159"/>
    <w:rsid w:val="00D7054F"/>
    <w:rsid w:val="00D7189D"/>
    <w:rsid w:val="00D727E4"/>
    <w:rsid w:val="00D761EB"/>
    <w:rsid w:val="00D7624E"/>
    <w:rsid w:val="00D7648F"/>
    <w:rsid w:val="00D76FC1"/>
    <w:rsid w:val="00D80EFF"/>
    <w:rsid w:val="00D815A2"/>
    <w:rsid w:val="00D828E5"/>
    <w:rsid w:val="00D835D5"/>
    <w:rsid w:val="00D844FD"/>
    <w:rsid w:val="00D851D0"/>
    <w:rsid w:val="00D8550E"/>
    <w:rsid w:val="00D8562E"/>
    <w:rsid w:val="00D87736"/>
    <w:rsid w:val="00D908F4"/>
    <w:rsid w:val="00D9285F"/>
    <w:rsid w:val="00D94954"/>
    <w:rsid w:val="00D94FAC"/>
    <w:rsid w:val="00D95116"/>
    <w:rsid w:val="00D9531B"/>
    <w:rsid w:val="00D95D5A"/>
    <w:rsid w:val="00D97E0D"/>
    <w:rsid w:val="00DA19BC"/>
    <w:rsid w:val="00DA1AA2"/>
    <w:rsid w:val="00DA1B4E"/>
    <w:rsid w:val="00DA3155"/>
    <w:rsid w:val="00DA4848"/>
    <w:rsid w:val="00DA588D"/>
    <w:rsid w:val="00DA67AB"/>
    <w:rsid w:val="00DA6F1E"/>
    <w:rsid w:val="00DB1CDF"/>
    <w:rsid w:val="00DB284D"/>
    <w:rsid w:val="00DB3C25"/>
    <w:rsid w:val="00DB50AB"/>
    <w:rsid w:val="00DB57D2"/>
    <w:rsid w:val="00DB5F60"/>
    <w:rsid w:val="00DB746F"/>
    <w:rsid w:val="00DC1D59"/>
    <w:rsid w:val="00DC2958"/>
    <w:rsid w:val="00DC2A8F"/>
    <w:rsid w:val="00DC37D8"/>
    <w:rsid w:val="00DC3BD2"/>
    <w:rsid w:val="00DC60B1"/>
    <w:rsid w:val="00DC7964"/>
    <w:rsid w:val="00DD1A22"/>
    <w:rsid w:val="00DD1E88"/>
    <w:rsid w:val="00DD2461"/>
    <w:rsid w:val="00DD2572"/>
    <w:rsid w:val="00DD25DE"/>
    <w:rsid w:val="00DD2791"/>
    <w:rsid w:val="00DD32CA"/>
    <w:rsid w:val="00DD60E6"/>
    <w:rsid w:val="00DD6829"/>
    <w:rsid w:val="00DE0802"/>
    <w:rsid w:val="00DE2D14"/>
    <w:rsid w:val="00DE366D"/>
    <w:rsid w:val="00DE422A"/>
    <w:rsid w:val="00DE4EC4"/>
    <w:rsid w:val="00DE5B90"/>
    <w:rsid w:val="00DE7312"/>
    <w:rsid w:val="00DE7DCC"/>
    <w:rsid w:val="00DF0FE3"/>
    <w:rsid w:val="00DF17C2"/>
    <w:rsid w:val="00DF1F3D"/>
    <w:rsid w:val="00DF30C6"/>
    <w:rsid w:val="00DF3A62"/>
    <w:rsid w:val="00DF4266"/>
    <w:rsid w:val="00DF44CF"/>
    <w:rsid w:val="00DF4DBF"/>
    <w:rsid w:val="00DF5233"/>
    <w:rsid w:val="00DF5669"/>
    <w:rsid w:val="00DF613D"/>
    <w:rsid w:val="00DF6E9C"/>
    <w:rsid w:val="00DF786A"/>
    <w:rsid w:val="00DF7C53"/>
    <w:rsid w:val="00E003F4"/>
    <w:rsid w:val="00E00CF3"/>
    <w:rsid w:val="00E00FE7"/>
    <w:rsid w:val="00E01938"/>
    <w:rsid w:val="00E01968"/>
    <w:rsid w:val="00E021AD"/>
    <w:rsid w:val="00E02283"/>
    <w:rsid w:val="00E03C03"/>
    <w:rsid w:val="00E04356"/>
    <w:rsid w:val="00E044FB"/>
    <w:rsid w:val="00E060D1"/>
    <w:rsid w:val="00E07DAC"/>
    <w:rsid w:val="00E10AC0"/>
    <w:rsid w:val="00E11187"/>
    <w:rsid w:val="00E157C6"/>
    <w:rsid w:val="00E16006"/>
    <w:rsid w:val="00E16060"/>
    <w:rsid w:val="00E20CF1"/>
    <w:rsid w:val="00E2102A"/>
    <w:rsid w:val="00E22C93"/>
    <w:rsid w:val="00E2618E"/>
    <w:rsid w:val="00E261DC"/>
    <w:rsid w:val="00E2743C"/>
    <w:rsid w:val="00E3073A"/>
    <w:rsid w:val="00E32116"/>
    <w:rsid w:val="00E32169"/>
    <w:rsid w:val="00E330E4"/>
    <w:rsid w:val="00E3387D"/>
    <w:rsid w:val="00E346E6"/>
    <w:rsid w:val="00E353D5"/>
    <w:rsid w:val="00E35929"/>
    <w:rsid w:val="00E36123"/>
    <w:rsid w:val="00E363B4"/>
    <w:rsid w:val="00E3721D"/>
    <w:rsid w:val="00E37F58"/>
    <w:rsid w:val="00E4108F"/>
    <w:rsid w:val="00E43F57"/>
    <w:rsid w:val="00E45652"/>
    <w:rsid w:val="00E4748D"/>
    <w:rsid w:val="00E47AAB"/>
    <w:rsid w:val="00E5099A"/>
    <w:rsid w:val="00E50F1B"/>
    <w:rsid w:val="00E51902"/>
    <w:rsid w:val="00E51D96"/>
    <w:rsid w:val="00E52259"/>
    <w:rsid w:val="00E52943"/>
    <w:rsid w:val="00E52BF2"/>
    <w:rsid w:val="00E53476"/>
    <w:rsid w:val="00E5445C"/>
    <w:rsid w:val="00E56E8C"/>
    <w:rsid w:val="00E57028"/>
    <w:rsid w:val="00E57263"/>
    <w:rsid w:val="00E57423"/>
    <w:rsid w:val="00E57617"/>
    <w:rsid w:val="00E57DE2"/>
    <w:rsid w:val="00E614AF"/>
    <w:rsid w:val="00E6158F"/>
    <w:rsid w:val="00E61C99"/>
    <w:rsid w:val="00E61D08"/>
    <w:rsid w:val="00E6375E"/>
    <w:rsid w:val="00E64B91"/>
    <w:rsid w:val="00E64C2C"/>
    <w:rsid w:val="00E65EFC"/>
    <w:rsid w:val="00E66F6D"/>
    <w:rsid w:val="00E7151E"/>
    <w:rsid w:val="00E71616"/>
    <w:rsid w:val="00E71FB3"/>
    <w:rsid w:val="00E7449A"/>
    <w:rsid w:val="00E74A14"/>
    <w:rsid w:val="00E7522D"/>
    <w:rsid w:val="00E75610"/>
    <w:rsid w:val="00E80E19"/>
    <w:rsid w:val="00E810D1"/>
    <w:rsid w:val="00E81622"/>
    <w:rsid w:val="00E83E0A"/>
    <w:rsid w:val="00E84806"/>
    <w:rsid w:val="00E84E73"/>
    <w:rsid w:val="00E86193"/>
    <w:rsid w:val="00E86AA6"/>
    <w:rsid w:val="00E86E15"/>
    <w:rsid w:val="00E8762D"/>
    <w:rsid w:val="00E902FC"/>
    <w:rsid w:val="00E906C9"/>
    <w:rsid w:val="00E90F88"/>
    <w:rsid w:val="00E91478"/>
    <w:rsid w:val="00E92035"/>
    <w:rsid w:val="00E9387D"/>
    <w:rsid w:val="00E94B91"/>
    <w:rsid w:val="00E957C6"/>
    <w:rsid w:val="00E9659B"/>
    <w:rsid w:val="00E96FBE"/>
    <w:rsid w:val="00E970C1"/>
    <w:rsid w:val="00E97288"/>
    <w:rsid w:val="00E9740A"/>
    <w:rsid w:val="00E97AD3"/>
    <w:rsid w:val="00EA02A8"/>
    <w:rsid w:val="00EA105A"/>
    <w:rsid w:val="00EA2463"/>
    <w:rsid w:val="00EA33AE"/>
    <w:rsid w:val="00EA3493"/>
    <w:rsid w:val="00EA4D39"/>
    <w:rsid w:val="00EA5479"/>
    <w:rsid w:val="00EA5919"/>
    <w:rsid w:val="00EA63C3"/>
    <w:rsid w:val="00EA78DF"/>
    <w:rsid w:val="00EB1FBA"/>
    <w:rsid w:val="00EB3F26"/>
    <w:rsid w:val="00EB422A"/>
    <w:rsid w:val="00EB4A0C"/>
    <w:rsid w:val="00EB64A3"/>
    <w:rsid w:val="00EB66AF"/>
    <w:rsid w:val="00EC0601"/>
    <w:rsid w:val="00EC0686"/>
    <w:rsid w:val="00EC0F17"/>
    <w:rsid w:val="00EC1116"/>
    <w:rsid w:val="00EC1630"/>
    <w:rsid w:val="00EC2119"/>
    <w:rsid w:val="00EC406E"/>
    <w:rsid w:val="00EC4086"/>
    <w:rsid w:val="00EC59F2"/>
    <w:rsid w:val="00EC71AC"/>
    <w:rsid w:val="00EC7406"/>
    <w:rsid w:val="00ED0766"/>
    <w:rsid w:val="00ED3667"/>
    <w:rsid w:val="00ED3F2E"/>
    <w:rsid w:val="00ED4712"/>
    <w:rsid w:val="00ED489F"/>
    <w:rsid w:val="00ED4CB9"/>
    <w:rsid w:val="00ED4EC5"/>
    <w:rsid w:val="00ED52BD"/>
    <w:rsid w:val="00ED7E96"/>
    <w:rsid w:val="00EE1D83"/>
    <w:rsid w:val="00EE3DB7"/>
    <w:rsid w:val="00EE46B9"/>
    <w:rsid w:val="00EE48F7"/>
    <w:rsid w:val="00EE7ACB"/>
    <w:rsid w:val="00EF0107"/>
    <w:rsid w:val="00EF1AB9"/>
    <w:rsid w:val="00EF1F96"/>
    <w:rsid w:val="00EF5292"/>
    <w:rsid w:val="00EF574C"/>
    <w:rsid w:val="00EF5B2A"/>
    <w:rsid w:val="00EF5DA7"/>
    <w:rsid w:val="00EF6879"/>
    <w:rsid w:val="00EF711C"/>
    <w:rsid w:val="00EF7F4D"/>
    <w:rsid w:val="00F01F50"/>
    <w:rsid w:val="00F0412C"/>
    <w:rsid w:val="00F04BD1"/>
    <w:rsid w:val="00F05252"/>
    <w:rsid w:val="00F061BD"/>
    <w:rsid w:val="00F06211"/>
    <w:rsid w:val="00F07A52"/>
    <w:rsid w:val="00F1093D"/>
    <w:rsid w:val="00F1143A"/>
    <w:rsid w:val="00F115E8"/>
    <w:rsid w:val="00F1194D"/>
    <w:rsid w:val="00F139AE"/>
    <w:rsid w:val="00F14F80"/>
    <w:rsid w:val="00F16234"/>
    <w:rsid w:val="00F165FA"/>
    <w:rsid w:val="00F202F0"/>
    <w:rsid w:val="00F20849"/>
    <w:rsid w:val="00F21DB2"/>
    <w:rsid w:val="00F22873"/>
    <w:rsid w:val="00F23748"/>
    <w:rsid w:val="00F23B99"/>
    <w:rsid w:val="00F23FB0"/>
    <w:rsid w:val="00F245A6"/>
    <w:rsid w:val="00F2470D"/>
    <w:rsid w:val="00F25C5C"/>
    <w:rsid w:val="00F26234"/>
    <w:rsid w:val="00F302AE"/>
    <w:rsid w:val="00F30B7D"/>
    <w:rsid w:val="00F3166B"/>
    <w:rsid w:val="00F33D8F"/>
    <w:rsid w:val="00F33EA6"/>
    <w:rsid w:val="00F37732"/>
    <w:rsid w:val="00F40184"/>
    <w:rsid w:val="00F4073B"/>
    <w:rsid w:val="00F42250"/>
    <w:rsid w:val="00F42CCC"/>
    <w:rsid w:val="00F44AAC"/>
    <w:rsid w:val="00F46EDD"/>
    <w:rsid w:val="00F474EB"/>
    <w:rsid w:val="00F475A5"/>
    <w:rsid w:val="00F51515"/>
    <w:rsid w:val="00F51A2A"/>
    <w:rsid w:val="00F51C99"/>
    <w:rsid w:val="00F5206D"/>
    <w:rsid w:val="00F545D1"/>
    <w:rsid w:val="00F547AF"/>
    <w:rsid w:val="00F55170"/>
    <w:rsid w:val="00F5588A"/>
    <w:rsid w:val="00F5669E"/>
    <w:rsid w:val="00F56E34"/>
    <w:rsid w:val="00F61C2C"/>
    <w:rsid w:val="00F62179"/>
    <w:rsid w:val="00F627A7"/>
    <w:rsid w:val="00F63E07"/>
    <w:rsid w:val="00F64A26"/>
    <w:rsid w:val="00F64AFF"/>
    <w:rsid w:val="00F65CC7"/>
    <w:rsid w:val="00F7015D"/>
    <w:rsid w:val="00F70852"/>
    <w:rsid w:val="00F71B18"/>
    <w:rsid w:val="00F71D29"/>
    <w:rsid w:val="00F7216A"/>
    <w:rsid w:val="00F74812"/>
    <w:rsid w:val="00F76680"/>
    <w:rsid w:val="00F77585"/>
    <w:rsid w:val="00F775F6"/>
    <w:rsid w:val="00F81F04"/>
    <w:rsid w:val="00F82C41"/>
    <w:rsid w:val="00F83438"/>
    <w:rsid w:val="00F83A8C"/>
    <w:rsid w:val="00F83B63"/>
    <w:rsid w:val="00F8524D"/>
    <w:rsid w:val="00F86EB4"/>
    <w:rsid w:val="00F86F49"/>
    <w:rsid w:val="00F87CCD"/>
    <w:rsid w:val="00F91388"/>
    <w:rsid w:val="00F91F48"/>
    <w:rsid w:val="00F92F32"/>
    <w:rsid w:val="00F93CDA"/>
    <w:rsid w:val="00F94A3F"/>
    <w:rsid w:val="00F94E85"/>
    <w:rsid w:val="00F9552A"/>
    <w:rsid w:val="00F95D8F"/>
    <w:rsid w:val="00F968B7"/>
    <w:rsid w:val="00F96A7D"/>
    <w:rsid w:val="00F97FCB"/>
    <w:rsid w:val="00FA04C9"/>
    <w:rsid w:val="00FA0770"/>
    <w:rsid w:val="00FA21A2"/>
    <w:rsid w:val="00FA2531"/>
    <w:rsid w:val="00FA343F"/>
    <w:rsid w:val="00FA476B"/>
    <w:rsid w:val="00FA5B2C"/>
    <w:rsid w:val="00FA692B"/>
    <w:rsid w:val="00FA7AD8"/>
    <w:rsid w:val="00FB0AED"/>
    <w:rsid w:val="00FB1614"/>
    <w:rsid w:val="00FB1CB1"/>
    <w:rsid w:val="00FB1D71"/>
    <w:rsid w:val="00FB1DFA"/>
    <w:rsid w:val="00FB222E"/>
    <w:rsid w:val="00FB6C68"/>
    <w:rsid w:val="00FB74BA"/>
    <w:rsid w:val="00FC0443"/>
    <w:rsid w:val="00FC3B92"/>
    <w:rsid w:val="00FC3FFB"/>
    <w:rsid w:val="00FC42CB"/>
    <w:rsid w:val="00FC43F1"/>
    <w:rsid w:val="00FC46D9"/>
    <w:rsid w:val="00FC537C"/>
    <w:rsid w:val="00FC5C84"/>
    <w:rsid w:val="00FC5DD9"/>
    <w:rsid w:val="00FC6287"/>
    <w:rsid w:val="00FC642B"/>
    <w:rsid w:val="00FC6B08"/>
    <w:rsid w:val="00FC6B86"/>
    <w:rsid w:val="00FC747C"/>
    <w:rsid w:val="00FC7685"/>
    <w:rsid w:val="00FD1B55"/>
    <w:rsid w:val="00FD2C55"/>
    <w:rsid w:val="00FD2D40"/>
    <w:rsid w:val="00FD3645"/>
    <w:rsid w:val="00FD3A41"/>
    <w:rsid w:val="00FD4674"/>
    <w:rsid w:val="00FD5D92"/>
    <w:rsid w:val="00FE09FD"/>
    <w:rsid w:val="00FE286D"/>
    <w:rsid w:val="00FE2EF9"/>
    <w:rsid w:val="00FE3A22"/>
    <w:rsid w:val="00FE5E65"/>
    <w:rsid w:val="00FE71A5"/>
    <w:rsid w:val="00FF019C"/>
    <w:rsid w:val="00FF0DBA"/>
    <w:rsid w:val="00FF45B0"/>
    <w:rsid w:val="00FF59A2"/>
    <w:rsid w:val="00FF5D4D"/>
    <w:rsid w:val="00FF69E7"/>
    <w:rsid w:val="00FF6A14"/>
    <w:rsid w:val="00FF7469"/>
    <w:rsid w:val="00FF7E3F"/>
    <w:rsid w:val="37016BE1"/>
    <w:rsid w:val="38400FAD"/>
    <w:rsid w:val="4CF1E84A"/>
    <w:rsid w:val="53384831"/>
    <w:rsid w:val="6F7214E4"/>
    <w:rsid w:val="7EEBC0A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CEF2142"/>
  <w15:chartTrackingRefBased/>
  <w15:docId w15:val="{D3CCE6AD-F6BE-4299-913A-FC35D4D821F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n-AU" w:eastAsia="en-US" w:bidi="ar-SA"/>
        <w14:ligatures w14:val="standardContextual"/>
      </w:rPr>
    </w:rPrDefault>
    <w:pPrDefault/>
  </w:docDefaults>
  <w:latentStyles w:defLockedState="1" w:defUIPriority="99" w:defSemiHidden="0" w:defUnhideWhenUsed="0" w:defQFormat="0" w:count="376">
    <w:lsdException w:name="Normal" w:locked="0" w:uiPriority="0" w:qFormat="1"/>
    <w:lsdException w:name="heading 1" w:locked="0" w:uiPriority="9" w:qFormat="1"/>
    <w:lsdException w:name="heading 2" w:locked="0" w:semiHidden="1" w:uiPriority="9" w:unhideWhenUsed="1"/>
    <w:lsdException w:name="heading 3" w:locked="0" w:semiHidden="1" w:uiPriority="9" w:unhideWhenUsed="1"/>
    <w:lsdException w:name="heading 4" w:locked="0" w:semiHidden="1" w:uiPriority="9" w:unhideWhenUsed="1" w:qFormat="1"/>
    <w:lsdException w:name="heading 5" w:locked="0" w:semiHidden="1" w:uiPriority="9" w:unhideWhenUsed="1" w:qFormat="1"/>
    <w:lsdException w:name="heading 6" w:locked="0" w:semiHidden="1" w:uiPriority="9" w:unhideWhenUsed="1" w:qFormat="1"/>
    <w:lsdException w:name="heading 7" w:locked="0" w:semiHidden="1" w:uiPriority="9" w:unhideWhenUsed="1" w:qFormat="1"/>
    <w:lsdException w:name="heading 8" w:locked="0" w:semiHidden="1" w:uiPriority="9" w:unhideWhenUsed="1" w:qFormat="1"/>
    <w:lsdException w:name="heading 9" w:locked="0" w:semiHidden="1" w:uiPriority="9" w:unhideWhenUsed="1" w:qFormat="1"/>
    <w:lsdException w:name="index 1" w:locked="0" w:semiHidden="1" w:unhideWhenUsed="1"/>
    <w:lsdException w:name="index 2" w:locked="0" w:semiHidden="1" w:unhideWhenUsed="1"/>
    <w:lsdException w:name="index 3" w:locked="0" w:semiHidden="1" w:unhideWhenUsed="1"/>
    <w:lsdException w:name="index 4" w:locked="0" w:semiHidden="1" w:unhideWhenUsed="1"/>
    <w:lsdException w:name="index 5" w:locked="0" w:semiHidden="1" w:unhideWhenUsed="1"/>
    <w:lsdException w:name="index 6" w:locked="0" w:semiHidden="1" w:unhideWhenUsed="1"/>
    <w:lsdException w:name="index 7" w:locked="0" w:semiHidden="1" w:unhideWhenUsed="1"/>
    <w:lsdException w:name="index 8" w:locked="0" w:semiHidden="1" w:unhideWhenUsed="1"/>
    <w:lsdException w:name="index 9" w:locked="0" w:semiHidden="1" w:unhideWhenUsed="1"/>
    <w:lsdException w:name="toc 1" w:locked="0" w:semiHidden="1" w:uiPriority="39" w:unhideWhenUsed="1"/>
    <w:lsdException w:name="toc 2" w:locked="0" w:semiHidden="1" w:uiPriority="39" w:unhideWhenUsed="1"/>
    <w:lsdException w:name="toc 3" w:locked="0" w:semiHidden="1" w:uiPriority="39" w:unhideWhenUsed="1"/>
    <w:lsdException w:name="toc 4" w:locked="0" w:semiHidden="1" w:uiPriority="39" w:unhideWhenUsed="1"/>
    <w:lsdException w:name="toc 5" w:locked="0" w:semiHidden="1" w:uiPriority="39" w:unhideWhenUsed="1"/>
    <w:lsdException w:name="toc 6" w:locked="0" w:semiHidden="1" w:uiPriority="39" w:unhideWhenUsed="1"/>
    <w:lsdException w:name="toc 7" w:locked="0" w:semiHidden="1" w:uiPriority="39" w:unhideWhenUsed="1"/>
    <w:lsdException w:name="toc 8" w:locked="0" w:semiHidden="1" w:uiPriority="39" w:unhideWhenUsed="1"/>
    <w:lsdException w:name="toc 9" w:locked="0" w:semiHidden="1" w:uiPriority="39" w:unhideWhenUsed="1"/>
    <w:lsdException w:name="Normal Indent" w:locked="0" w:semiHidden="1" w:unhideWhenUsed="1"/>
    <w:lsdException w:name="footnote text" w:locked="0" w:semiHidden="1" w:unhideWhenUsed="1"/>
    <w:lsdException w:name="annotation text" w:locked="0" w:semiHidden="1" w:unhideWhenUsed="1"/>
    <w:lsdException w:name="header" w:locked="0" w:semiHidden="1" w:unhideWhenUsed="1"/>
    <w:lsdException w:name="footer" w:locked="0" w:semiHidden="1" w:unhideWhenUsed="1"/>
    <w:lsdException w:name="index heading" w:locked="0" w:semiHidden="1" w:unhideWhenUsed="1"/>
    <w:lsdException w:name="caption" w:locked="0" w:semiHidden="1" w:uiPriority="35" w:unhideWhenUsed="1" w:qFormat="1"/>
    <w:lsdException w:name="table of figures" w:locked="0" w:semiHidden="1" w:unhideWhenUsed="1"/>
    <w:lsdException w:name="envelope address" w:locked="0" w:semiHidden="1" w:unhideWhenUsed="1"/>
    <w:lsdException w:name="envelope return" w:locked="0" w:semiHidden="1" w:unhideWhenUsed="1"/>
    <w:lsdException w:name="footnote reference" w:locked="0" w:semiHidden="1" w:unhideWhenUsed="1"/>
    <w:lsdException w:name="annotation reference" w:locked="0" w:semiHidden="1" w:unhideWhenUsed="1"/>
    <w:lsdException w:name="line number" w:locked="0" w:semiHidden="1" w:unhideWhenUsed="1"/>
    <w:lsdException w:name="page number" w:locked="0" w:semiHidden="1" w:unhideWhenUsed="1"/>
    <w:lsdException w:name="endnote reference" w:locked="0" w:semiHidden="1" w:unhideWhenUsed="1"/>
    <w:lsdException w:name="endnote text" w:locked="0" w:semiHidden="1" w:unhideWhenUsed="1"/>
    <w:lsdException w:name="table of authorities" w:locked="0" w:semiHidden="1" w:unhideWhenUsed="1"/>
    <w:lsdException w:name="macro" w:locked="0" w:semiHidden="1" w:unhideWhenUsed="1"/>
    <w:lsdException w:name="toa heading" w:locked="0" w:semiHidden="1" w:unhideWhenUsed="1"/>
    <w:lsdException w:name="List" w:locked="0" w:semiHidden="1" w:unhideWhenUsed="1"/>
    <w:lsdException w:name="List Bullet" w:locked="0" w:semiHidden="1" w:unhideWhenUsed="1"/>
    <w:lsdException w:name="List Number" w:locked="0" w:semiHidden="1" w:unhideWhenUsed="1"/>
    <w:lsdException w:name="List 2" w:locked="0" w:semiHidden="1" w:unhideWhenUsed="1"/>
    <w:lsdException w:name="List 3" w:locked="0" w:semiHidden="1" w:unhideWhenUsed="1"/>
    <w:lsdException w:name="List 4" w:locked="0" w:semiHidden="1" w:unhideWhenUsed="1"/>
    <w:lsdException w:name="List 5" w:locked="0" w:semiHidden="1" w:unhideWhenUsed="1"/>
    <w:lsdException w:name="List Bullet 2" w:locked="0" w:semiHidden="1" w:unhideWhenUsed="1"/>
    <w:lsdException w:name="List Bullet 3" w:locked="0" w:semiHidden="1" w:unhideWhenUsed="1"/>
    <w:lsdException w:name="List Bullet 4" w:locked="0" w:semiHidden="1" w:unhideWhenUsed="1"/>
    <w:lsdException w:name="List Bullet 5" w:locked="0" w:semiHidden="1" w:unhideWhenUsed="1"/>
    <w:lsdException w:name="List Number 2" w:locked="0" w:semiHidden="1" w:unhideWhenUsed="1"/>
    <w:lsdException w:name="List Number 3" w:locked="0" w:semiHidden="1" w:unhideWhenUsed="1"/>
    <w:lsdException w:name="List Number 4" w:locked="0" w:semiHidden="1" w:unhideWhenUsed="1"/>
    <w:lsdException w:name="List Number 5" w:locked="0" w:semiHidden="1" w:unhideWhenUsed="1"/>
    <w:lsdException w:name="Title" w:locked="0" w:uiPriority="10" w:qFormat="1"/>
    <w:lsdException w:name="Closing" w:locked="0" w:semiHidden="1" w:unhideWhenUsed="1"/>
    <w:lsdException w:name="Signature" w:locked="0" w:semiHidden="1" w:unhideWhenUsed="1"/>
    <w:lsdException w:name="Default Paragraph Font" w:locked="0" w:semiHidden="1" w:uiPriority="1" w:unhideWhenUsed="1"/>
    <w:lsdException w:name="Body Text" w:locked="0" w:semiHidden="1" w:unhideWhenUsed="1"/>
    <w:lsdException w:name="Body Text Indent" w:locked="0" w:semiHidden="1" w:unhideWhenUsed="1"/>
    <w:lsdException w:name="List Continue" w:locked="0" w:semiHidden="1" w:unhideWhenUsed="1"/>
    <w:lsdException w:name="List Continue 2" w:locked="0" w:semiHidden="1" w:unhideWhenUsed="1"/>
    <w:lsdException w:name="List Continue 3" w:locked="0" w:semiHidden="1" w:unhideWhenUsed="1"/>
    <w:lsdException w:name="List Continue 4" w:locked="0" w:semiHidden="1" w:unhideWhenUsed="1"/>
    <w:lsdException w:name="List Continue 5" w:locked="0" w:semiHidden="1" w:unhideWhenUsed="1"/>
    <w:lsdException w:name="Message Header" w:locked="0" w:semiHidden="1" w:unhideWhenUsed="1"/>
    <w:lsdException w:name="Subtitle" w:locked="0" w:uiPriority="11" w:qFormat="1"/>
    <w:lsdException w:name="Salutation" w:locked="0" w:semiHidden="1" w:unhideWhenUsed="1"/>
    <w:lsdException w:name="Date" w:locked="0" w:semiHidden="1" w:unhideWhenUsed="1"/>
    <w:lsdException w:name="Body Text First Indent" w:locked="0" w:semiHidden="1" w:unhideWhenUsed="1"/>
    <w:lsdException w:name="Body Text First Indent 2" w:locked="0" w:semiHidden="1" w:unhideWhenUsed="1"/>
    <w:lsdException w:name="Note Heading" w:locked="0" w:semiHidden="1" w:unhideWhenUsed="1"/>
    <w:lsdException w:name="Body Text 2" w:locked="0" w:semiHidden="1" w:unhideWhenUsed="1"/>
    <w:lsdException w:name="Body Text 3" w:locked="0" w:semiHidden="1" w:unhideWhenUsed="1"/>
    <w:lsdException w:name="Body Text Indent 2" w:locked="0" w:semiHidden="1" w:unhideWhenUsed="1"/>
    <w:lsdException w:name="Body Text Indent 3" w:locked="0" w:semiHidden="1" w:unhideWhenUsed="1"/>
    <w:lsdException w:name="Block Text" w:locked="0" w:semiHidden="1" w:unhideWhenUsed="1"/>
    <w:lsdException w:name="Hyperlink" w:locked="0" w:semiHidden="1" w:unhideWhenUsed="1"/>
    <w:lsdException w:name="FollowedHyperlink" w:locked="0" w:semiHidden="1" w:unhideWhenUsed="1"/>
    <w:lsdException w:name="Strong" w:locked="0" w:uiPriority="22" w:qFormat="1"/>
    <w:lsdException w:name="Emphasis" w:locked="0" w:uiPriority="20" w:qFormat="1"/>
    <w:lsdException w:name="Document Map" w:locked="0" w:semiHidden="1" w:unhideWhenUsed="1"/>
    <w:lsdException w:name="Plain Text" w:locked="0" w:semiHidden="1" w:unhideWhenUsed="1"/>
    <w:lsdException w:name="E-mail Signature" w:locked="0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locked="0" w:semiHidden="1" w:unhideWhenUsed="1"/>
    <w:lsdException w:name="HTML Acronym" w:locked="0" w:semiHidden="1" w:unhideWhenUsed="1"/>
    <w:lsdException w:name="HTML Address" w:locked="0" w:semiHidden="1" w:unhideWhenUsed="1"/>
    <w:lsdException w:name="HTML Cite" w:locked="0" w:semiHidden="1" w:unhideWhenUsed="1"/>
    <w:lsdException w:name="HTML Code" w:locked="0" w:semiHidden="1" w:unhideWhenUsed="1"/>
    <w:lsdException w:name="HTML Definition" w:locked="0" w:semiHidden="1" w:unhideWhenUsed="1"/>
    <w:lsdException w:name="HTML Keyboard" w:locked="0" w:semiHidden="1" w:unhideWhenUsed="1"/>
    <w:lsdException w:name="HTML Preformatted" w:locked="0" w:semiHidden="1" w:unhideWhenUsed="1"/>
    <w:lsdException w:name="HTML Sample" w:locked="0" w:semiHidden="1" w:unhideWhenUsed="1"/>
    <w:lsdException w:name="HTML Typewriter" w:locked="0" w:semiHidden="1" w:unhideWhenUsed="1"/>
    <w:lsdException w:name="HTML Variable" w:locked="0" w:semiHidden="1" w:unhideWhenUsed="1"/>
    <w:lsdException w:name="Normal Table" w:locked="0" w:semiHidden="1" w:unhideWhenUsed="1"/>
    <w:lsdException w:name="annotation subject" w:locked="0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locked="0" w:semiHidden="1" w:unhideWhenUsed="1"/>
    <w:lsdException w:name="Table Grid" w:locked="0" w:uiPriority="0"/>
    <w:lsdException w:name="Table Theme" w:semiHidden="1" w:unhideWhenUsed="1"/>
    <w:lsdException w:name="Placeholder Text" w:locked="0" w:semiHidden="1"/>
    <w:lsdException w:name="No Spacing" w:locked="0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locked="0" w:uiPriority="34" w:qFormat="1"/>
    <w:lsdException w:name="Quote" w:locked="0" w:uiPriority="29" w:qFormat="1"/>
    <w:lsdException w:name="Intense Quote" w:locked="0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locked="0" w:uiPriority="19" w:qFormat="1"/>
    <w:lsdException w:name="Intense Emphasis" w:locked="0" w:uiPriority="21" w:qFormat="1"/>
    <w:lsdException w:name="Subtle Reference" w:locked="0" w:uiPriority="31" w:qFormat="1"/>
    <w:lsdException w:name="Intense Reference" w:locked="0" w:uiPriority="32" w:qFormat="1"/>
    <w:lsdException w:name="Book Title" w:locked="0" w:uiPriority="33" w:qFormat="1"/>
    <w:lsdException w:name="Bibliography" w:locked="0" w:semiHidden="1" w:uiPriority="37" w:unhideWhenUsed="1"/>
    <w:lsdException w:name="TOC Heading" w:locked="0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qFormat/>
    <w:rsid w:val="00D57E18"/>
    <w:pPr>
      <w:spacing w:line="281" w:lineRule="auto"/>
    </w:pPr>
    <w:rPr>
      <w:rFonts w:ascii="Arial" w:hAnsi="Arial" w:cs="Arial"/>
      <w:sz w:val="22"/>
      <w:szCs w:val="22"/>
    </w:rPr>
  </w:style>
  <w:style w:type="paragraph" w:styleId="Heading1">
    <w:name w:val="heading 1"/>
    <w:aliases w:val="(Part)"/>
    <w:basedOn w:val="Normal"/>
    <w:next w:val="Normal"/>
    <w:link w:val="Heading1Char"/>
    <w:uiPriority w:val="9"/>
    <w:qFormat/>
    <w:rsid w:val="00716D6D"/>
    <w:pPr>
      <w:numPr>
        <w:numId w:val="2"/>
      </w:numPr>
      <w:tabs>
        <w:tab w:val="left" w:pos="567"/>
        <w:tab w:val="left" w:pos="1134"/>
        <w:tab w:val="left" w:pos="1701"/>
        <w:tab w:val="left" w:pos="2268"/>
        <w:tab w:val="left" w:pos="2835"/>
      </w:tabs>
      <w:spacing w:before="240" w:after="240" w:line="480" w:lineRule="exact"/>
      <w:ind w:left="1701"/>
      <w:outlineLvl w:val="0"/>
    </w:pPr>
    <w:rPr>
      <w:color w:val="E64626"/>
      <w:sz w:val="44"/>
    </w:rPr>
  </w:style>
  <w:style w:type="paragraph" w:styleId="Heading2">
    <w:name w:val="heading 2"/>
    <w:basedOn w:val="Normal"/>
    <w:next w:val="Clauselevelstyle"/>
    <w:link w:val="Heading2Char"/>
    <w:uiPriority w:val="9"/>
    <w:unhideWhenUsed/>
    <w:rsid w:val="00AC7A93"/>
    <w:pPr>
      <w:keepNext/>
      <w:numPr>
        <w:ilvl w:val="1"/>
        <w:numId w:val="2"/>
      </w:numPr>
      <w:tabs>
        <w:tab w:val="left" w:pos="851"/>
        <w:tab w:val="left" w:pos="1418"/>
        <w:tab w:val="left" w:pos="2268"/>
        <w:tab w:val="left" w:pos="2835"/>
      </w:tabs>
      <w:spacing w:before="240" w:after="120" w:line="280" w:lineRule="exact"/>
      <w:ind w:left="851" w:hanging="851"/>
      <w:outlineLvl w:val="1"/>
    </w:pPr>
    <w:rPr>
      <w:rFonts w:eastAsia="Times New Roman" w:cs="Times New Roman"/>
      <w:sz w:val="28"/>
      <w:szCs w:val="20"/>
    </w:rPr>
  </w:style>
  <w:style w:type="paragraph" w:styleId="Heading3">
    <w:name w:val="heading 3"/>
    <w:basedOn w:val="Normal"/>
    <w:next w:val="Normal"/>
    <w:link w:val="Heading3Char"/>
    <w:uiPriority w:val="9"/>
    <w:unhideWhenUsed/>
    <w:rsid w:val="00CE6E8B"/>
    <w:pPr>
      <w:keepNext/>
      <w:keepLines/>
      <w:spacing w:before="160" w:after="80"/>
      <w:outlineLvl w:val="2"/>
    </w:pPr>
    <w:rPr>
      <w:rFonts w:eastAsiaTheme="majorEastAsia" w:cstheme="majorBidi"/>
      <w:color w:val="B12F15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CE6E8B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B12F15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CE6E8B"/>
    <w:pPr>
      <w:keepNext/>
      <w:keepLines/>
      <w:spacing w:before="80" w:after="40"/>
      <w:outlineLvl w:val="4"/>
    </w:pPr>
    <w:rPr>
      <w:rFonts w:eastAsiaTheme="majorEastAsia" w:cstheme="majorBidi"/>
      <w:color w:val="B12F15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CE6E8B"/>
    <w:pPr>
      <w:keepNext/>
      <w:keepLines/>
      <w:spacing w:before="4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CE6E8B"/>
    <w:pPr>
      <w:keepNext/>
      <w:keepLines/>
      <w:spacing w:before="4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CE6E8B"/>
    <w:pPr>
      <w:keepNext/>
      <w:keepLines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CE6E8B"/>
    <w:pPr>
      <w:keepNext/>
      <w:keepLines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ablebullet">
    <w:name w:val="Table bullet"/>
    <w:basedOn w:val="Normal"/>
    <w:uiPriority w:val="2"/>
    <w:qFormat/>
    <w:locked/>
    <w:rsid w:val="00FC46D9"/>
    <w:pPr>
      <w:framePr w:hSpace="180" w:wrap="around" w:vAnchor="text" w:hAnchor="margin" w:x="425" w:y="263"/>
      <w:numPr>
        <w:numId w:val="1"/>
      </w:numPr>
      <w:spacing w:after="120" w:line="240" w:lineRule="auto"/>
      <w:ind w:left="357" w:hanging="357"/>
    </w:pPr>
    <w:rPr>
      <w:kern w:val="0"/>
      <w:szCs w:val="20"/>
      <w14:ligatures w14:val="none"/>
    </w:rPr>
  </w:style>
  <w:style w:type="paragraph" w:styleId="ListBullet">
    <w:name w:val="List Bullet"/>
    <w:basedOn w:val="Normal"/>
    <w:uiPriority w:val="99"/>
    <w:unhideWhenUsed/>
    <w:rsid w:val="006A5C8C"/>
    <w:pPr>
      <w:numPr>
        <w:numId w:val="6"/>
      </w:numPr>
      <w:contextualSpacing/>
    </w:pPr>
  </w:style>
  <w:style w:type="character" w:customStyle="1" w:styleId="Heading1Char">
    <w:name w:val="Heading 1 Char"/>
    <w:aliases w:val="(Part) Char"/>
    <w:basedOn w:val="DefaultParagraphFont"/>
    <w:link w:val="Heading1"/>
    <w:uiPriority w:val="9"/>
    <w:rsid w:val="00716D6D"/>
    <w:rPr>
      <w:rFonts w:ascii="Arial" w:hAnsi="Arial" w:cs="Arial"/>
      <w:color w:val="E64626"/>
      <w:sz w:val="44"/>
      <w:szCs w:val="22"/>
    </w:rPr>
  </w:style>
  <w:style w:type="character" w:customStyle="1" w:styleId="Heading2Char">
    <w:name w:val="Heading 2 Char"/>
    <w:basedOn w:val="DefaultParagraphFont"/>
    <w:link w:val="Heading2"/>
    <w:uiPriority w:val="9"/>
    <w:rsid w:val="00AC7A93"/>
    <w:rPr>
      <w:rFonts w:ascii="Arial" w:eastAsia="Times New Roman" w:hAnsi="Arial" w:cs="Times New Roman"/>
      <w:sz w:val="28"/>
      <w:szCs w:val="20"/>
    </w:rPr>
  </w:style>
  <w:style w:type="character" w:customStyle="1" w:styleId="Heading3Char">
    <w:name w:val="Heading 3 Char"/>
    <w:basedOn w:val="DefaultParagraphFont"/>
    <w:link w:val="Heading3"/>
    <w:uiPriority w:val="9"/>
    <w:rsid w:val="00CE6E8B"/>
    <w:rPr>
      <w:rFonts w:ascii="Arial" w:eastAsiaTheme="majorEastAsia" w:hAnsi="Arial" w:cstheme="majorBidi"/>
      <w:color w:val="B12F15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CE6E8B"/>
    <w:rPr>
      <w:rFonts w:ascii="Arial" w:eastAsiaTheme="majorEastAsia" w:hAnsi="Arial" w:cstheme="majorBidi"/>
      <w:i/>
      <w:iCs/>
      <w:color w:val="B12F15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CE6E8B"/>
    <w:rPr>
      <w:rFonts w:ascii="Arial" w:eastAsiaTheme="majorEastAsia" w:hAnsi="Arial" w:cstheme="majorBidi"/>
      <w:color w:val="B12F15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CE6E8B"/>
    <w:rPr>
      <w:rFonts w:ascii="Arial" w:eastAsiaTheme="majorEastAsia" w:hAnsi="Arial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CE6E8B"/>
    <w:rPr>
      <w:rFonts w:ascii="Arial" w:eastAsiaTheme="majorEastAsia" w:hAnsi="Arial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CE6E8B"/>
    <w:rPr>
      <w:rFonts w:ascii="Arial" w:eastAsiaTheme="majorEastAsia" w:hAnsi="Arial" w:cstheme="majorBidi"/>
      <w:i/>
      <w:iCs/>
      <w:color w:val="272727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CE6E8B"/>
    <w:rPr>
      <w:rFonts w:ascii="Arial" w:eastAsiaTheme="majorEastAsia" w:hAnsi="Arial" w:cstheme="majorBidi"/>
      <w:color w:val="272727" w:themeColor="text1" w:themeTint="D8"/>
    </w:rPr>
  </w:style>
  <w:style w:type="paragraph" w:customStyle="1" w:styleId="DocumentTitle">
    <w:name w:val="Document Title"/>
    <w:basedOn w:val="Normal"/>
    <w:next w:val="Normal"/>
    <w:link w:val="DocumentTitleChar"/>
    <w:autoRedefine/>
    <w:locked/>
    <w:rsid w:val="0005451B"/>
    <w:pPr>
      <w:spacing w:before="840" w:line="680" w:lineRule="exact"/>
    </w:pPr>
    <w:rPr>
      <w:rFonts w:cs="Times New Roman"/>
      <w:iCs/>
      <w:spacing w:val="-13"/>
      <w:kern w:val="36"/>
      <w:sz w:val="64"/>
    </w:rPr>
  </w:style>
  <w:style w:type="table" w:styleId="TableGrid">
    <w:name w:val="Table Grid"/>
    <w:basedOn w:val="TableNormal"/>
    <w:locked/>
    <w:rsid w:val="00CE6E8B"/>
    <w:rPr>
      <w:rFonts w:ascii="Arial" w:hAnsi="Arial"/>
    </w:rPr>
    <w:tblPr>
      <w:tblBorders>
        <w:top w:val="single" w:sz="4" w:space="0" w:color="auto"/>
        <w:bottom w:val="single" w:sz="4" w:space="0" w:color="auto"/>
        <w:insideH w:val="single" w:sz="4" w:space="0" w:color="auto"/>
      </w:tblBorders>
      <w:tblCellMar>
        <w:top w:w="108" w:type="dxa"/>
        <w:bottom w:w="108" w:type="dxa"/>
      </w:tblCellMar>
    </w:tblPr>
  </w:style>
  <w:style w:type="paragraph" w:customStyle="1" w:styleId="Calloutboxbodynoindent">
    <w:name w:val="Callout box body no indent"/>
    <w:basedOn w:val="Normal"/>
    <w:link w:val="CalloutboxbodynoindentChar"/>
    <w:autoRedefine/>
    <w:uiPriority w:val="5"/>
    <w:locked/>
    <w:rsid w:val="00CE6E8B"/>
    <w:pPr>
      <w:framePr w:vSpace="425" w:wrap="around" w:vAnchor="text" w:hAnchor="margin" w:y="1"/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</w:pPr>
    <w:rPr>
      <w:rFonts w:eastAsia="Times New Roman" w:cs="Times New Roman"/>
      <w:sz w:val="18"/>
      <w:szCs w:val="20"/>
    </w:rPr>
  </w:style>
  <w:style w:type="character" w:customStyle="1" w:styleId="CalloutboxbodynoindentChar">
    <w:name w:val="Callout box body no indent Char"/>
    <w:basedOn w:val="DefaultParagraphFont"/>
    <w:link w:val="Calloutboxbodynoindent"/>
    <w:uiPriority w:val="5"/>
    <w:rsid w:val="00CE6E8B"/>
    <w:rPr>
      <w:rFonts w:ascii="Arial" w:eastAsia="Times New Roman" w:hAnsi="Arial" w:cs="Times New Roman"/>
      <w:sz w:val="18"/>
      <w:szCs w:val="20"/>
    </w:rPr>
  </w:style>
  <w:style w:type="paragraph" w:customStyle="1" w:styleId="NoteshyperlinkcustomcolourRGB2303515">
    <w:name w:val="Notes hyperlink custom colour (RGB2303515)"/>
    <w:basedOn w:val="Normal"/>
    <w:link w:val="NoteshyperlinkcustomcolourRGB2303515Char"/>
    <w:qFormat/>
    <w:locked/>
    <w:rsid w:val="002108DF"/>
    <w:pPr>
      <w:framePr w:wrap="around" w:vAnchor="text" w:hAnchor="margin" w:y="701"/>
    </w:pPr>
    <w:rPr>
      <w:i/>
      <w:iCs/>
      <w:color w:val="E6230F"/>
      <w:sz w:val="18"/>
      <w:szCs w:val="18"/>
      <w:u w:val="single"/>
    </w:rPr>
  </w:style>
  <w:style w:type="character" w:customStyle="1" w:styleId="NoteshyperlinkcustomcolourRGB2303515Char">
    <w:name w:val="Notes hyperlink custom colour (RGB2303515) Char"/>
    <w:basedOn w:val="DefaultParagraphFont"/>
    <w:link w:val="NoteshyperlinkcustomcolourRGB2303515"/>
    <w:rsid w:val="002108DF"/>
    <w:rPr>
      <w:rFonts w:ascii="Arial" w:hAnsi="Arial" w:cs="Arial"/>
      <w:i/>
      <w:iCs/>
      <w:color w:val="E6230F"/>
      <w:sz w:val="18"/>
      <w:szCs w:val="18"/>
      <w:u w:val="single"/>
    </w:rPr>
  </w:style>
  <w:style w:type="paragraph" w:customStyle="1" w:styleId="HeadingnotinTOC">
    <w:name w:val="Heading not in TOC"/>
    <w:basedOn w:val="Normal"/>
    <w:next w:val="Normal"/>
    <w:link w:val="HeadingnotinTOCChar"/>
    <w:qFormat/>
    <w:locked/>
    <w:rsid w:val="00710B9A"/>
    <w:pPr>
      <w:spacing w:after="240"/>
    </w:pPr>
    <w:rPr>
      <w:color w:val="E64626"/>
      <w:sz w:val="44"/>
      <w:szCs w:val="60"/>
    </w:rPr>
  </w:style>
  <w:style w:type="paragraph" w:styleId="Header">
    <w:name w:val="header"/>
    <w:basedOn w:val="Normal"/>
    <w:link w:val="HeaderChar"/>
    <w:uiPriority w:val="99"/>
    <w:unhideWhenUsed/>
    <w:rsid w:val="002A7B68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center"/>
    </w:pPr>
    <w:rPr>
      <w:rFonts w:eastAsia="Arial"/>
      <w:color w:val="000000"/>
      <w:sz w:val="20"/>
      <w:szCs w:val="21"/>
    </w:rPr>
  </w:style>
  <w:style w:type="character" w:customStyle="1" w:styleId="HeaderChar">
    <w:name w:val="Header Char"/>
    <w:basedOn w:val="DefaultParagraphFont"/>
    <w:link w:val="Header"/>
    <w:uiPriority w:val="99"/>
    <w:rsid w:val="002A7B68"/>
    <w:rPr>
      <w:rFonts w:ascii="Arial" w:eastAsia="Arial" w:hAnsi="Arial"/>
      <w:color w:val="000000"/>
      <w:sz w:val="20"/>
      <w:szCs w:val="21"/>
    </w:rPr>
  </w:style>
  <w:style w:type="paragraph" w:styleId="Footer">
    <w:name w:val="footer"/>
    <w:basedOn w:val="Normal"/>
    <w:link w:val="FooterChar"/>
    <w:uiPriority w:val="99"/>
    <w:unhideWhenUsed/>
    <w:rsid w:val="0045460A"/>
    <w:pPr>
      <w:tabs>
        <w:tab w:val="right" w:pos="14175"/>
      </w:tabs>
    </w:pPr>
    <w:rPr>
      <w:rFonts w:eastAsia="Arial"/>
      <w:sz w:val="18"/>
      <w:szCs w:val="18"/>
    </w:rPr>
  </w:style>
  <w:style w:type="character" w:customStyle="1" w:styleId="FooterChar">
    <w:name w:val="Footer Char"/>
    <w:basedOn w:val="DefaultParagraphFont"/>
    <w:link w:val="Footer"/>
    <w:uiPriority w:val="99"/>
    <w:rsid w:val="0045460A"/>
    <w:rPr>
      <w:rFonts w:ascii="Arial" w:eastAsia="Arial" w:hAnsi="Arial" w:cs="Arial"/>
      <w:sz w:val="18"/>
      <w:szCs w:val="18"/>
    </w:rPr>
  </w:style>
  <w:style w:type="paragraph" w:customStyle="1" w:styleId="Quickcontentslinks">
    <w:name w:val="Quick contents links"/>
    <w:basedOn w:val="Normal"/>
    <w:qFormat/>
    <w:locked/>
    <w:rsid w:val="00EA63C3"/>
    <w:rPr>
      <w:b/>
      <w:bCs/>
      <w:color w:val="E54425"/>
      <w:sz w:val="28"/>
      <w:szCs w:val="28"/>
      <w:u w:val="single"/>
    </w:rPr>
  </w:style>
  <w:style w:type="paragraph" w:customStyle="1" w:styleId="subclauseL2bodyonly">
    <w:name w:val="subclause L2 body only"/>
    <w:basedOn w:val="Normal"/>
    <w:autoRedefine/>
    <w:uiPriority w:val="2"/>
    <w:semiHidden/>
    <w:qFormat/>
    <w:locked/>
    <w:rsid w:val="00164327"/>
    <w:pPr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  <w:ind w:left="1701" w:hanging="567"/>
    </w:pPr>
  </w:style>
  <w:style w:type="paragraph" w:customStyle="1" w:styleId="Tableheadingdefinitions">
    <w:name w:val="Table heading definitions"/>
    <w:basedOn w:val="Normal"/>
    <w:qFormat/>
    <w:locked/>
    <w:rsid w:val="008D3357"/>
    <w:pPr>
      <w:framePr w:hSpace="180" w:wrap="around" w:vAnchor="text" w:hAnchor="margin" w:x="425" w:y="263"/>
      <w:tabs>
        <w:tab w:val="left" w:pos="567"/>
        <w:tab w:val="left" w:pos="1134"/>
        <w:tab w:val="left" w:pos="1701"/>
        <w:tab w:val="left" w:pos="2268"/>
        <w:tab w:val="left" w:pos="2835"/>
      </w:tabs>
      <w:spacing w:line="280" w:lineRule="exact"/>
    </w:pPr>
    <w:rPr>
      <w:rFonts w:eastAsia="Arial"/>
      <w:b/>
      <w:color w:val="E6230F"/>
    </w:rPr>
  </w:style>
  <w:style w:type="paragraph" w:customStyle="1" w:styleId="Tablebody">
    <w:name w:val="Table body"/>
    <w:basedOn w:val="Normal"/>
    <w:qFormat/>
    <w:locked/>
    <w:rsid w:val="002F67EE"/>
    <w:pPr>
      <w:framePr w:hSpace="180" w:wrap="around" w:vAnchor="text" w:hAnchor="margin" w:xAlign="center" w:y="-125"/>
      <w:spacing w:after="120"/>
      <w:suppressOverlap/>
    </w:pPr>
  </w:style>
  <w:style w:type="character" w:styleId="FollowedHyperlink">
    <w:name w:val="FollowedHyperlink"/>
    <w:basedOn w:val="DefaultParagraphFont"/>
    <w:uiPriority w:val="99"/>
    <w:semiHidden/>
    <w:unhideWhenUsed/>
    <w:rsid w:val="00B555EA"/>
    <w:rPr>
      <w:rFonts w:ascii="Arial" w:hAnsi="Arial"/>
      <w:color w:val="E64626"/>
      <w:u w:val="single"/>
    </w:rPr>
  </w:style>
  <w:style w:type="character" w:styleId="CommentReference">
    <w:name w:val="annotation reference"/>
    <w:basedOn w:val="DefaultParagraphFont"/>
    <w:uiPriority w:val="99"/>
    <w:semiHidden/>
    <w:unhideWhenUsed/>
    <w:rsid w:val="000A2993"/>
    <w:rPr>
      <w:rFonts w:ascii="Arial" w:hAnsi="Arial"/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0A299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0A2993"/>
    <w:rPr>
      <w:rFonts w:ascii="Arial" w:hAnsi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A299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A2993"/>
    <w:rPr>
      <w:rFonts w:ascii="Arial" w:hAnsi="Arial"/>
      <w:b/>
      <w:bCs/>
      <w:sz w:val="20"/>
      <w:szCs w:val="20"/>
    </w:rPr>
  </w:style>
  <w:style w:type="paragraph" w:styleId="TOC1">
    <w:name w:val="toc 1"/>
    <w:basedOn w:val="Normal"/>
    <w:next w:val="Normal"/>
    <w:autoRedefine/>
    <w:uiPriority w:val="39"/>
    <w:unhideWhenUsed/>
    <w:rsid w:val="002757AB"/>
    <w:pPr>
      <w:keepNext/>
      <w:keepLines/>
      <w:tabs>
        <w:tab w:val="right" w:pos="9639"/>
      </w:tabs>
      <w:spacing w:after="120" w:line="240" w:lineRule="auto"/>
      <w:ind w:left="1134" w:hanging="1134"/>
    </w:pPr>
    <w:rPr>
      <w:color w:val="E6230F"/>
      <w:sz w:val="28"/>
    </w:rPr>
  </w:style>
  <w:style w:type="paragraph" w:styleId="TOC2">
    <w:name w:val="toc 2"/>
    <w:basedOn w:val="Normal"/>
    <w:next w:val="Normal"/>
    <w:autoRedefine/>
    <w:uiPriority w:val="39"/>
    <w:unhideWhenUsed/>
    <w:rsid w:val="00DD2572"/>
    <w:pPr>
      <w:tabs>
        <w:tab w:val="left" w:pos="1701"/>
        <w:tab w:val="right" w:pos="9639"/>
      </w:tabs>
      <w:spacing w:after="120" w:line="240" w:lineRule="auto"/>
      <w:ind w:left="1701" w:hanging="567"/>
    </w:pPr>
  </w:style>
  <w:style w:type="character" w:styleId="Hyperlink">
    <w:name w:val="Hyperlink"/>
    <w:aliases w:val="TOC"/>
    <w:basedOn w:val="DefaultParagraphFont"/>
    <w:uiPriority w:val="99"/>
    <w:unhideWhenUsed/>
    <w:rsid w:val="00833931"/>
    <w:rPr>
      <w:rFonts w:ascii="Arial" w:hAnsi="Arial"/>
      <w:i/>
      <w:color w:val="E6230F"/>
      <w:u w:val="single"/>
    </w:rPr>
  </w:style>
  <w:style w:type="paragraph" w:customStyle="1" w:styleId="Tableheadingmain">
    <w:name w:val="Table heading main"/>
    <w:basedOn w:val="Normal"/>
    <w:qFormat/>
    <w:locked/>
    <w:rsid w:val="00A47E26"/>
    <w:pPr>
      <w:framePr w:hSpace="180" w:wrap="around" w:vAnchor="text" w:hAnchor="text" w:y="1"/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  <w:suppressOverlap/>
    </w:pPr>
    <w:rPr>
      <w:rFonts w:eastAsia="Arial"/>
      <w:b/>
      <w:bCs/>
      <w:noProof/>
    </w:rPr>
  </w:style>
  <w:style w:type="character" w:styleId="UnresolvedMention">
    <w:name w:val="Unresolved Mention"/>
    <w:basedOn w:val="DefaultParagraphFont"/>
    <w:uiPriority w:val="99"/>
    <w:semiHidden/>
    <w:unhideWhenUsed/>
    <w:rsid w:val="00250A26"/>
    <w:rPr>
      <w:rFonts w:ascii="Arial" w:hAnsi="Arial"/>
      <w:color w:val="605E5C"/>
      <w:shd w:val="clear" w:color="auto" w:fill="E1DFDD"/>
    </w:rPr>
  </w:style>
  <w:style w:type="paragraph" w:customStyle="1" w:styleId="Tablelistlevel1right">
    <w:name w:val="Table list level 1 (right)"/>
    <w:basedOn w:val="Tablebody"/>
    <w:qFormat/>
    <w:locked/>
    <w:rsid w:val="00871E4E"/>
    <w:pPr>
      <w:framePr w:wrap="around"/>
      <w:numPr>
        <w:numId w:val="3"/>
      </w:numPr>
      <w:ind w:left="357" w:hanging="357"/>
    </w:pPr>
  </w:style>
  <w:style w:type="paragraph" w:customStyle="1" w:styleId="Tablelistlevel2">
    <w:name w:val="Table list level 2"/>
    <w:basedOn w:val="Tablelistlevel1right"/>
    <w:qFormat/>
    <w:locked/>
    <w:rsid w:val="00550366"/>
    <w:pPr>
      <w:framePr w:wrap="around"/>
      <w:numPr>
        <w:numId w:val="4"/>
      </w:numPr>
    </w:pPr>
  </w:style>
  <w:style w:type="paragraph" w:customStyle="1" w:styleId="TablelistLevel1">
    <w:name w:val="Table list Level 1"/>
    <w:basedOn w:val="Tablebody"/>
    <w:qFormat/>
    <w:locked/>
    <w:rsid w:val="00CF452E"/>
    <w:pPr>
      <w:framePr w:wrap="around" w:xAlign="left" w:y="469"/>
      <w:numPr>
        <w:numId w:val="5"/>
      </w:numPr>
      <w:ind w:left="357" w:hanging="357"/>
    </w:pPr>
  </w:style>
  <w:style w:type="paragraph" w:customStyle="1" w:styleId="Notesforclauses">
    <w:name w:val="Notes for clauses"/>
    <w:basedOn w:val="Normal"/>
    <w:next w:val="Clauselevelstyle"/>
    <w:qFormat/>
    <w:locked/>
    <w:rsid w:val="00801EF3"/>
    <w:pPr>
      <w:tabs>
        <w:tab w:val="left" w:pos="567"/>
        <w:tab w:val="left" w:pos="1134"/>
        <w:tab w:val="left" w:pos="1418"/>
        <w:tab w:val="left" w:pos="1701"/>
        <w:tab w:val="left" w:pos="1985"/>
        <w:tab w:val="left" w:pos="2268"/>
        <w:tab w:val="left" w:pos="2835"/>
      </w:tabs>
      <w:spacing w:before="120" w:after="120"/>
      <w:ind w:left="1985" w:hanging="567"/>
    </w:pPr>
    <w:rPr>
      <w:sz w:val="18"/>
    </w:rPr>
  </w:style>
  <w:style w:type="paragraph" w:customStyle="1" w:styleId="Level6bulletlist">
    <w:name w:val="Level 6 bullet list"/>
    <w:basedOn w:val="Normal"/>
    <w:qFormat/>
    <w:locked/>
    <w:rsid w:val="004921A3"/>
    <w:pPr>
      <w:numPr>
        <w:numId w:val="7"/>
      </w:numPr>
      <w:ind w:left="2183" w:hanging="567"/>
      <w:contextualSpacing/>
    </w:pPr>
  </w:style>
  <w:style w:type="paragraph" w:styleId="Revision">
    <w:name w:val="Revision"/>
    <w:hidden/>
    <w:uiPriority w:val="99"/>
    <w:semiHidden/>
    <w:rsid w:val="00394CD2"/>
    <w:rPr>
      <w:rFonts w:ascii="Arial" w:hAnsi="Arial" w:cs="Arial"/>
      <w:sz w:val="22"/>
      <w:szCs w:val="22"/>
    </w:rPr>
  </w:style>
  <w:style w:type="paragraph" w:customStyle="1" w:styleId="NotesforL1subclause">
    <w:name w:val="Notes for L1 subclause"/>
    <w:basedOn w:val="Notesforclauses"/>
    <w:next w:val="Clauselevelstyle"/>
    <w:locked/>
    <w:rsid w:val="0009673B"/>
    <w:pPr>
      <w:tabs>
        <w:tab w:val="clear" w:pos="1985"/>
        <w:tab w:val="left" w:pos="2127"/>
        <w:tab w:val="left" w:pos="2552"/>
        <w:tab w:val="left" w:pos="3119"/>
      </w:tabs>
      <w:ind w:left="2552"/>
    </w:pPr>
    <w:rPr>
      <w:rFonts w:eastAsia="Times New Roman" w:cs="Times New Roman"/>
      <w:szCs w:val="20"/>
    </w:rPr>
  </w:style>
  <w:style w:type="paragraph" w:customStyle="1" w:styleId="TableQuotingdefinitions">
    <w:name w:val="Table: Quoting definitions"/>
    <w:basedOn w:val="Tablebody"/>
    <w:locked/>
    <w:rsid w:val="00057B34"/>
    <w:pPr>
      <w:framePr w:wrap="around"/>
      <w:ind w:left="720" w:right="720"/>
    </w:pPr>
  </w:style>
  <w:style w:type="paragraph" w:customStyle="1" w:styleId="Notesfortables">
    <w:name w:val="Notes for tables"/>
    <w:basedOn w:val="Tablebody"/>
    <w:locked/>
    <w:rsid w:val="00AA20D1"/>
    <w:pPr>
      <w:framePr w:wrap="around"/>
      <w:ind w:left="567" w:hanging="567"/>
    </w:pPr>
    <w:rPr>
      <w:sz w:val="18"/>
    </w:rPr>
  </w:style>
  <w:style w:type="character" w:customStyle="1" w:styleId="HyperlinkBodytextCustomColorRGB2303515">
    <w:name w:val="HyperlinkBody text + Custom Color(RGB(2303515))"/>
    <w:basedOn w:val="Hyperlink"/>
    <w:rsid w:val="002108DF"/>
    <w:rPr>
      <w:rFonts w:ascii="Arial" w:hAnsi="Arial"/>
      <w:i/>
      <w:iCs/>
      <w:color w:val="E6230F"/>
      <w:u w:val="single"/>
    </w:rPr>
  </w:style>
  <w:style w:type="paragraph" w:customStyle="1" w:styleId="Notesforheading2">
    <w:name w:val="Notes for heading 2"/>
    <w:basedOn w:val="Notesforclauses"/>
    <w:next w:val="Clauselevelstyle"/>
    <w:rsid w:val="00087E41"/>
    <w:pPr>
      <w:tabs>
        <w:tab w:val="clear" w:pos="1985"/>
        <w:tab w:val="left" w:pos="851"/>
      </w:tabs>
      <w:ind w:left="1418"/>
    </w:pPr>
    <w:rPr>
      <w:rFonts w:eastAsia="Times New Roman" w:cs="Times New Roman"/>
      <w:szCs w:val="20"/>
    </w:rPr>
  </w:style>
  <w:style w:type="paragraph" w:customStyle="1" w:styleId="NotesforL2subclause">
    <w:name w:val="Notes for L2 subclause"/>
    <w:basedOn w:val="NotesforL1subclause"/>
    <w:next w:val="Clauselevelstyle"/>
    <w:rsid w:val="0009673B"/>
    <w:pPr>
      <w:ind w:left="3119"/>
    </w:pPr>
  </w:style>
  <w:style w:type="paragraph" w:styleId="Caption">
    <w:name w:val="caption"/>
    <w:basedOn w:val="Normal"/>
    <w:next w:val="Normal"/>
    <w:uiPriority w:val="35"/>
    <w:unhideWhenUsed/>
    <w:qFormat/>
    <w:rsid w:val="00356E3A"/>
    <w:pPr>
      <w:spacing w:before="240" w:after="200"/>
    </w:pPr>
    <w:rPr>
      <w:iCs/>
      <w:color w:val="E6230F"/>
      <w:sz w:val="18"/>
      <w:szCs w:val="18"/>
    </w:rPr>
  </w:style>
  <w:style w:type="character" w:customStyle="1" w:styleId="DocumentTitleChar">
    <w:name w:val="Document Title Char"/>
    <w:basedOn w:val="DefaultParagraphFont"/>
    <w:link w:val="DocumentTitle"/>
    <w:rsid w:val="0005451B"/>
    <w:rPr>
      <w:rFonts w:ascii="Arial" w:hAnsi="Arial" w:cs="Times New Roman"/>
      <w:iCs/>
      <w:spacing w:val="-13"/>
      <w:kern w:val="36"/>
      <w:sz w:val="64"/>
      <w:szCs w:val="22"/>
    </w:rPr>
  </w:style>
  <w:style w:type="character" w:customStyle="1" w:styleId="HeadingnotinTOCChar">
    <w:name w:val="Heading not in TOC Char"/>
    <w:basedOn w:val="DefaultParagraphFont"/>
    <w:link w:val="HeadingnotinTOC"/>
    <w:rsid w:val="001C7CC5"/>
    <w:rPr>
      <w:rFonts w:ascii="Arial" w:hAnsi="Arial" w:cs="Arial"/>
      <w:color w:val="E64626"/>
      <w:sz w:val="44"/>
      <w:szCs w:val="60"/>
    </w:rPr>
  </w:style>
  <w:style w:type="paragraph" w:customStyle="1" w:styleId="Clauselevelstyle">
    <w:name w:val="Clause level style"/>
    <w:basedOn w:val="Normal"/>
    <w:link w:val="ClauselevelstyleChar"/>
    <w:qFormat/>
    <w:rsid w:val="00AD6EFD"/>
    <w:pPr>
      <w:spacing w:after="120" w:line="280" w:lineRule="exact"/>
    </w:pPr>
    <w:rPr>
      <w:iCs/>
      <w:color w:val="000000" w:themeColor="text1"/>
      <w:szCs w:val="20"/>
    </w:rPr>
  </w:style>
  <w:style w:type="character" w:customStyle="1" w:styleId="ClauselevelstyleChar">
    <w:name w:val="Clause level style Char"/>
    <w:basedOn w:val="DefaultParagraphFont"/>
    <w:link w:val="Clauselevelstyle"/>
    <w:rsid w:val="00154A14"/>
    <w:rPr>
      <w:rFonts w:ascii="Arial" w:hAnsi="Arial" w:cs="Arial"/>
      <w:iCs/>
      <w:color w:val="000000" w:themeColor="text1"/>
      <w:sz w:val="22"/>
      <w:szCs w:val="20"/>
    </w:rPr>
  </w:style>
  <w:style w:type="paragraph" w:styleId="ListParagraph">
    <w:name w:val="List Paragraph"/>
    <w:basedOn w:val="Normal"/>
    <w:uiPriority w:val="34"/>
    <w:qFormat/>
    <w:rsid w:val="008178FC"/>
    <w:pPr>
      <w:ind w:left="720"/>
      <w:contextualSpacing/>
    </w:pPr>
  </w:style>
  <w:style w:type="numbering" w:customStyle="1" w:styleId="PolicyListStyle">
    <w:name w:val="Policy List Style"/>
    <w:basedOn w:val="NoList"/>
    <w:uiPriority w:val="99"/>
    <w:rsid w:val="00594526"/>
    <w:pPr>
      <w:numPr>
        <w:numId w:val="15"/>
      </w:numPr>
    </w:pPr>
  </w:style>
  <w:style w:type="paragraph" w:customStyle="1" w:styleId="Level1Partheading">
    <w:name w:val="Level 1 Part heading"/>
    <w:basedOn w:val="Normal"/>
    <w:next w:val="Level2clauseheading"/>
    <w:autoRedefine/>
    <w:locked/>
    <w:rsid w:val="007C48BA"/>
    <w:pPr>
      <w:tabs>
        <w:tab w:val="left" w:pos="567"/>
        <w:tab w:val="left" w:pos="1134"/>
        <w:tab w:val="left" w:pos="1701"/>
        <w:tab w:val="left" w:pos="2268"/>
        <w:tab w:val="left" w:pos="2835"/>
      </w:tabs>
      <w:spacing w:before="320" w:after="120" w:line="480" w:lineRule="exact"/>
      <w:ind w:left="1701" w:hanging="1701"/>
      <w:outlineLvl w:val="0"/>
    </w:pPr>
    <w:rPr>
      <w:color w:val="E64626"/>
      <w:sz w:val="44"/>
    </w:rPr>
  </w:style>
  <w:style w:type="paragraph" w:customStyle="1" w:styleId="Level3subclause">
    <w:name w:val="Level 3 subclause"/>
    <w:basedOn w:val="Heading4"/>
    <w:qFormat/>
    <w:locked/>
    <w:rsid w:val="007C48BA"/>
    <w:pPr>
      <w:keepNext w:val="0"/>
      <w:keepLines w:val="0"/>
      <w:tabs>
        <w:tab w:val="left" w:pos="1418"/>
        <w:tab w:val="left" w:pos="1985"/>
        <w:tab w:val="left" w:pos="2552"/>
      </w:tabs>
      <w:spacing w:before="0" w:after="120" w:line="280" w:lineRule="exact"/>
      <w:ind w:left="1418" w:hanging="567"/>
      <w:outlineLvl w:val="9"/>
    </w:pPr>
    <w:rPr>
      <w:rFonts w:eastAsiaTheme="minorHAnsi" w:cs="Arial"/>
      <w:i w:val="0"/>
      <w:iCs w:val="0"/>
      <w:color w:val="000000" w:themeColor="text1"/>
      <w:szCs w:val="20"/>
    </w:rPr>
  </w:style>
  <w:style w:type="paragraph" w:customStyle="1" w:styleId="Level2clauseheading">
    <w:name w:val="Level 2 clause heading"/>
    <w:basedOn w:val="Normal"/>
    <w:next w:val="Level3subclause"/>
    <w:autoRedefine/>
    <w:uiPriority w:val="1"/>
    <w:locked/>
    <w:rsid w:val="007C48BA"/>
    <w:pPr>
      <w:tabs>
        <w:tab w:val="left" w:pos="851"/>
        <w:tab w:val="left" w:pos="1418"/>
        <w:tab w:val="left" w:pos="2268"/>
        <w:tab w:val="left" w:pos="2835"/>
      </w:tabs>
      <w:spacing w:before="240" w:after="120" w:line="280" w:lineRule="exact"/>
      <w:ind w:left="851" w:hanging="851"/>
      <w:outlineLvl w:val="1"/>
    </w:pPr>
    <w:rPr>
      <w:sz w:val="28"/>
    </w:rPr>
  </w:style>
  <w:style w:type="paragraph" w:customStyle="1" w:styleId="Level5subclause">
    <w:name w:val="Level 5 subclause"/>
    <w:basedOn w:val="Heading5"/>
    <w:qFormat/>
    <w:locked/>
    <w:rsid w:val="007C48BA"/>
    <w:pPr>
      <w:keepNext w:val="0"/>
      <w:keepLines w:val="0"/>
      <w:tabs>
        <w:tab w:val="left" w:pos="1985"/>
        <w:tab w:val="left" w:pos="2552"/>
      </w:tabs>
      <w:spacing w:before="0" w:after="120" w:line="260" w:lineRule="atLeast"/>
      <w:ind w:left="2552" w:hanging="567"/>
      <w:outlineLvl w:val="9"/>
    </w:pPr>
    <w:rPr>
      <w:color w:val="000000" w:themeColor="text1"/>
    </w:rPr>
  </w:style>
  <w:style w:type="paragraph" w:customStyle="1" w:styleId="Level4subclause">
    <w:name w:val="Level 4 subclause"/>
    <w:basedOn w:val="Heading4"/>
    <w:qFormat/>
    <w:locked/>
    <w:rsid w:val="007C48BA"/>
    <w:pPr>
      <w:keepNext w:val="0"/>
      <w:keepLines w:val="0"/>
      <w:tabs>
        <w:tab w:val="left" w:pos="1985"/>
        <w:tab w:val="left" w:pos="2552"/>
      </w:tabs>
      <w:spacing w:before="0" w:after="120" w:line="260" w:lineRule="exact"/>
      <w:ind w:left="1985" w:hanging="567"/>
      <w:outlineLvl w:val="9"/>
    </w:pPr>
    <w:rPr>
      <w:rFonts w:eastAsiaTheme="minorHAnsi" w:cs="Arial"/>
      <w:i w:val="0"/>
      <w:iCs w:val="0"/>
      <w:color w:val="auto"/>
    </w:rPr>
  </w:style>
  <w:style w:type="paragraph" w:customStyle="1" w:styleId="NotesforL2clauseheading">
    <w:name w:val="Notes for L2 clause heading"/>
    <w:basedOn w:val="Normal"/>
    <w:qFormat/>
    <w:locked/>
    <w:rsid w:val="000C31A0"/>
    <w:pPr>
      <w:tabs>
        <w:tab w:val="left" w:pos="567"/>
        <w:tab w:val="left" w:pos="1134"/>
        <w:tab w:val="left" w:pos="1418"/>
        <w:tab w:val="left" w:pos="1701"/>
        <w:tab w:val="left" w:pos="1985"/>
        <w:tab w:val="left" w:pos="2268"/>
        <w:tab w:val="left" w:pos="2835"/>
      </w:tabs>
      <w:spacing w:before="120" w:after="120" w:line="240" w:lineRule="auto"/>
      <w:ind w:left="1418" w:hanging="567"/>
    </w:pPr>
    <w:rPr>
      <w:sz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93790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095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jpeg"/><Relationship Id="rId18" Type="http://schemas.openxmlformats.org/officeDocument/2006/relationships/header" Target="header1.xml"/><Relationship Id="rId26" Type="http://schemas.openxmlformats.org/officeDocument/2006/relationships/hyperlink" Target="https://www.sydney.edu.au/policies/showdoc.aspx?recnum=PDOC2014/377&amp;RendNum=0" TargetMode="External"/><Relationship Id="rId39" Type="http://schemas.openxmlformats.org/officeDocument/2006/relationships/hyperlink" Target="https://www.sydney.edu.au/policies/showdoc.aspx?recnum=PDOC2011/81&amp;RendNum=0" TargetMode="External"/><Relationship Id="rId21" Type="http://schemas.openxmlformats.org/officeDocument/2006/relationships/header" Target="header4.xml"/><Relationship Id="rId34" Type="http://schemas.openxmlformats.org/officeDocument/2006/relationships/header" Target="header10.xml"/><Relationship Id="rId42" Type="http://schemas.openxmlformats.org/officeDocument/2006/relationships/hyperlink" Target="https://www.sydney.edu.au/policies/showdoc.aspx?recnum=PDOC2014/378&amp;RendNum=0" TargetMode="External"/><Relationship Id="rId47" Type="http://schemas.openxmlformats.org/officeDocument/2006/relationships/hyperlink" Target="https://www.sydney.edu.au/policies/showdoc.aspx?recnum=PDOC2014/377&amp;RendNum=0" TargetMode="External"/><Relationship Id="rId50" Type="http://schemas.openxmlformats.org/officeDocument/2006/relationships/hyperlink" Target="https://www.sydney.edu.au/policies/showdoc.aspx?recnum=PDOC2017/438&amp;RendNum=0" TargetMode="External"/><Relationship Id="rId55" Type="http://schemas.openxmlformats.org/officeDocument/2006/relationships/header" Target="header18.xml"/><Relationship Id="rId7" Type="http://schemas.openxmlformats.org/officeDocument/2006/relationships/styles" Target="styles.xml"/><Relationship Id="rId2" Type="http://schemas.openxmlformats.org/officeDocument/2006/relationships/customXml" Target="../customXml/item2.xml"/><Relationship Id="rId16" Type="http://schemas.openxmlformats.org/officeDocument/2006/relationships/image" Target="media/image4.svg"/><Relationship Id="rId29" Type="http://schemas.openxmlformats.org/officeDocument/2006/relationships/header" Target="header8.xml"/><Relationship Id="rId11" Type="http://schemas.openxmlformats.org/officeDocument/2006/relationships/endnotes" Target="endnotes.xml"/><Relationship Id="rId24" Type="http://schemas.openxmlformats.org/officeDocument/2006/relationships/hyperlink" Target="https://www.sydney.edu.au/policies/showdoc.aspx?recnum=PDOC2011/81&amp;RendNum=0" TargetMode="External"/><Relationship Id="rId32" Type="http://schemas.openxmlformats.org/officeDocument/2006/relationships/hyperlink" Target="https://policyregister.sydney.edu.au/doctract/documentportal/08DE2219FEF9F717389506F8495C5BB2" TargetMode="External"/><Relationship Id="rId37" Type="http://schemas.openxmlformats.org/officeDocument/2006/relationships/hyperlink" Target="https://www.sydney.edu.au/policies/showdoc.aspx?recnum=PDOC2012/253&amp;RendNum=0" TargetMode="External"/><Relationship Id="rId40" Type="http://schemas.openxmlformats.org/officeDocument/2006/relationships/hyperlink" Target="https://www.sydney.edu.au/policies/showdoc.aspx?recnum=PDOC2011/83&amp;RendNum=0" TargetMode="External"/><Relationship Id="rId45" Type="http://schemas.openxmlformats.org/officeDocument/2006/relationships/header" Target="header14.xml"/><Relationship Id="rId53" Type="http://schemas.openxmlformats.org/officeDocument/2006/relationships/header" Target="header16.xml"/><Relationship Id="rId5" Type="http://schemas.openxmlformats.org/officeDocument/2006/relationships/customXml" Target="../customXml/item5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2.png"/><Relationship Id="rId22" Type="http://schemas.openxmlformats.org/officeDocument/2006/relationships/header" Target="header5.xml"/><Relationship Id="rId27" Type="http://schemas.openxmlformats.org/officeDocument/2006/relationships/hyperlink" Target="https://www.sydney.edu.au/policies/showdoc.aspx?recnum=PDOC2014/377&amp;RendNum=0" TargetMode="External"/><Relationship Id="rId30" Type="http://schemas.openxmlformats.org/officeDocument/2006/relationships/header" Target="header9.xml"/><Relationship Id="rId35" Type="http://schemas.openxmlformats.org/officeDocument/2006/relationships/hyperlink" Target="https://www.sydney.edu.au/policies/showdoc.aspx?recnum=PDOC2014/377&amp;RendNum=0" TargetMode="External"/><Relationship Id="rId43" Type="http://schemas.openxmlformats.org/officeDocument/2006/relationships/header" Target="header12.xml"/><Relationship Id="rId48" Type="http://schemas.openxmlformats.org/officeDocument/2006/relationships/hyperlink" Target="https://www.sydney.edu.au/policies/showdoc.aspx?recnum=PDOC2012/253&amp;RendNum=0" TargetMode="External"/><Relationship Id="rId56" Type="http://schemas.openxmlformats.org/officeDocument/2006/relationships/fontTable" Target="fontTable.xml"/><Relationship Id="rId8" Type="http://schemas.openxmlformats.org/officeDocument/2006/relationships/settings" Target="settings.xml"/><Relationship Id="rId51" Type="http://schemas.openxmlformats.org/officeDocument/2006/relationships/hyperlink" Target="https://www.sydney.edu.au/policies/showdoc.aspx?recnum=PDOC2011/81&amp;RendNum=0" TargetMode="External"/><Relationship Id="rId3" Type="http://schemas.openxmlformats.org/officeDocument/2006/relationships/customXml" Target="../customXml/item3.xml"/><Relationship Id="rId12" Type="http://schemas.openxmlformats.org/officeDocument/2006/relationships/footer" Target="footer1.xml"/><Relationship Id="rId17" Type="http://schemas.openxmlformats.org/officeDocument/2006/relationships/hyperlink" Target="https://www.sydney.edu.au/policies/" TargetMode="External"/><Relationship Id="rId25" Type="http://schemas.openxmlformats.org/officeDocument/2006/relationships/hyperlink" Target="https://www.sydney.edu.au/policies/showdoc.aspx?recnum=PDOC2011/83&amp;RendNum=0" TargetMode="External"/><Relationship Id="rId33" Type="http://schemas.openxmlformats.org/officeDocument/2006/relationships/hyperlink" Target="https://policyregister.sydney.edu.au/doctract/documentportal/08DE2219DEFCE9DC987B52C9245224D6?slu=08DF034B56D63A4E875A9EE433821627" TargetMode="External"/><Relationship Id="rId38" Type="http://schemas.openxmlformats.org/officeDocument/2006/relationships/header" Target="header11.xml"/><Relationship Id="rId46" Type="http://schemas.openxmlformats.org/officeDocument/2006/relationships/header" Target="header15.xml"/><Relationship Id="rId20" Type="http://schemas.openxmlformats.org/officeDocument/2006/relationships/header" Target="header3.xml"/><Relationship Id="rId41" Type="http://schemas.openxmlformats.org/officeDocument/2006/relationships/hyperlink" Target="https://www.sydney.edu.au/policies/showdoc.aspx?recnum=PDOC2014/378&amp;RendNum=0" TargetMode="External"/><Relationship Id="rId54" Type="http://schemas.openxmlformats.org/officeDocument/2006/relationships/header" Target="header17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5" Type="http://schemas.openxmlformats.org/officeDocument/2006/relationships/image" Target="media/image3.png"/><Relationship Id="rId23" Type="http://schemas.openxmlformats.org/officeDocument/2006/relationships/header" Target="header6.xml"/><Relationship Id="rId28" Type="http://schemas.openxmlformats.org/officeDocument/2006/relationships/header" Target="header7.xml"/><Relationship Id="rId36" Type="http://schemas.openxmlformats.org/officeDocument/2006/relationships/hyperlink" Target="https://www.sydney.edu.au/policies/showdoc.aspx?recnum=PDOC2012/253&amp;RendNum=0" TargetMode="External"/><Relationship Id="rId49" Type="http://schemas.openxmlformats.org/officeDocument/2006/relationships/hyperlink" Target="https://policyregister.sydney.edu.au/doctract/documentportal/08DE2219FEF9F717389506F8495C5BB2" TargetMode="External"/><Relationship Id="rId57" Type="http://schemas.openxmlformats.org/officeDocument/2006/relationships/theme" Target="theme/theme1.xml"/><Relationship Id="rId10" Type="http://schemas.openxmlformats.org/officeDocument/2006/relationships/footnotes" Target="footnotes.xml"/><Relationship Id="rId31" Type="http://schemas.openxmlformats.org/officeDocument/2006/relationships/hyperlink" Target="https://www.sydney.edu.au/policies/showdoc.aspx?recnum=PDOC2017/438&amp;RendNum=0" TargetMode="External"/><Relationship Id="rId44" Type="http://schemas.openxmlformats.org/officeDocument/2006/relationships/header" Target="header13.xml"/><Relationship Id="rId52" Type="http://schemas.openxmlformats.org/officeDocument/2006/relationships/hyperlink" Target="https://policyregister.sydney.edu.au/doctract/documentportal/08DE2219DEFCE9DC987B52C9245224D6?slu=08DF034B56D63A4E875A9EE433821627" TargetMode="External"/></Relationships>
</file>

<file path=word/_rels/header2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5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8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10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11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12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14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17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theme/theme1.xml><?xml version="1.0" encoding="utf-8"?>
<a:theme xmlns:a="http://schemas.openxmlformats.org/drawingml/2006/main" name="Office Theme">
  <a:themeElements>
    <a:clrScheme name="USYD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E54525"/>
      </a:accent1>
      <a:accent2>
        <a:srgbClr val="000000"/>
      </a:accent2>
      <a:accent3>
        <a:srgbClr val="FBECE1"/>
      </a:accent3>
      <a:accent4>
        <a:srgbClr val="FFFFFF"/>
      </a:accent4>
      <a:accent5>
        <a:srgbClr val="DAA8A2"/>
      </a:accent5>
      <a:accent6>
        <a:srgbClr val="8F9EC9"/>
      </a:accent6>
      <a:hlink>
        <a:srgbClr val="E54525"/>
      </a:hlink>
      <a:folHlink>
        <a:srgbClr val="E5452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roperties xmlns="http://www.imanage.com/work/xmlschema">
  <documentid>OGCPROD!4644296.1</documentid>
  <senderid>HENDERSONK</senderid>
  <senderemail>KERRIE.HENDERSON@SYDNEY.EDU.AU</senderemail>
  <lastmodified>2026-09-16T09:30:00.0000000+10:00</lastmodified>
  <database>OGCPROD</database>
</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3ea4a0c-746a-49cf-aebc-b4f0eea09863">
      <Terms xmlns="http://schemas.microsoft.com/office/infopath/2007/PartnerControls"/>
    </lcf76f155ced4ddcb4097134ff3c332f>
    <BTReviewed xmlns="e3ea4a0c-746a-49cf-aebc-b4f0eea09863">false</BTReviewed>
    <URL xmlns="e3ea4a0c-746a-49cf-aebc-b4f0eea09863">
      <Url xsi:nil="true"/>
      <Description xsi:nil="true"/>
    </URL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56E6A0CBA50CF4EBCCF4C65702ADD7D" ma:contentTypeVersion="13" ma:contentTypeDescription="Create a new document." ma:contentTypeScope="" ma:versionID="b408bcb7d0151d1e904b74c3689f1b07">
  <xsd:schema xmlns:xsd="http://www.w3.org/2001/XMLSchema" xmlns:xs="http://www.w3.org/2001/XMLSchema" xmlns:p="http://schemas.microsoft.com/office/2006/metadata/properties" xmlns:ns2="e3ea4a0c-746a-49cf-aebc-b4f0eea09863" targetNamespace="http://schemas.microsoft.com/office/2006/metadata/properties" ma:root="true" ma:fieldsID="31ffdf83ac9310d2efeaffa948634507" ns2:_="">
    <xsd:import namespace="e3ea4a0c-746a-49cf-aebc-b4f0eea0986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BillingMetadata" minOccurs="0"/>
                <xsd:element ref="ns2:URL" minOccurs="0"/>
                <xsd:element ref="ns2:BTReviewed" minOccurs="0"/>
                <xsd:element ref="ns2:lcf76f155ced4ddcb4097134ff3c332f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ea4a0c-746a-49cf-aebc-b4f0eea0986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5" nillable="true" ma:displayName="MediaServiceBillingMetadata" ma:hidden="true" ma:internalName="MediaServiceBillingMetadata" ma:readOnly="true">
      <xsd:simpleType>
        <xsd:restriction base="dms:Note"/>
      </xsd:simpleType>
    </xsd:element>
    <xsd:element name="URL" ma:index="16" nillable="true" ma:displayName="URL" ma:format="Hyperlink" ma:internalName="URL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BTReviewed" ma:index="17" nillable="true" ma:displayName="BT Reviewed" ma:default="0" ma:format="Dropdown" ma:internalName="BTReviewed">
      <xsd:simpleType>
        <xsd:restriction base="dms:Boolea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7b492977-2dea-498c-99b4-1555f3d0d96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B6C15D7-409A-4E7B-A1BC-EC37DAEC5658}">
  <ds:schemaRefs>
    <ds:schemaRef ds:uri="http://www.imanage.com/work/xmlschema"/>
  </ds:schemaRefs>
</ds:datastoreItem>
</file>

<file path=customXml/itemProps2.xml><?xml version="1.0" encoding="utf-8"?>
<ds:datastoreItem xmlns:ds="http://schemas.openxmlformats.org/officeDocument/2006/customXml" ds:itemID="{ACB3198E-99C8-4402-B8BE-DDDEF1A337F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5F91AE-2510-7148-9990-D945AFD8D079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FA7210A4-CEEB-4705-9785-66D8E8609295}">
  <ds:schemaRefs>
    <ds:schemaRef ds:uri="http://schemas.microsoft.com/office/2006/metadata/properties"/>
    <ds:schemaRef ds:uri="http://schemas.microsoft.com/office/infopath/2007/PartnerControls"/>
    <ds:schemaRef ds:uri="e3ea4a0c-746a-49cf-aebc-b4f0eea09863"/>
  </ds:schemaRefs>
</ds:datastoreItem>
</file>

<file path=customXml/itemProps5.xml><?xml version="1.0" encoding="utf-8"?>
<ds:datastoreItem xmlns:ds="http://schemas.openxmlformats.org/officeDocument/2006/customXml" ds:itemID="{12CBB864-A8D1-4422-8D14-3BE04E722A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3ea4a0c-746a-49cf-aebc-b4f0eea0986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2b3e37e-8171-485d-b10b-38dae7ed14a8}" enabled="0" method="" siteId="{82b3e37e-8171-485d-b10b-38dae7ed14a8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748</TotalTime>
  <Pages>26</Pages>
  <Words>5765</Words>
  <Characters>31535</Characters>
  <Application>Microsoft Office Word</Application>
  <DocSecurity>8</DocSecurity>
  <Lines>769</Lines>
  <Paragraphs>643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Procedures template</vt:lpstr>
    </vt:vector>
  </TitlesOfParts>
  <Company/>
  <LinksUpToDate>false</LinksUpToDate>
  <CharactersWithSpaces>36657</CharactersWithSpaces>
  <SharedDoc>false</SharedDoc>
  <HLinks>
    <vt:vector size="174" baseType="variant">
      <vt:variant>
        <vt:i4>1376316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_Toc219969133</vt:lpwstr>
      </vt:variant>
      <vt:variant>
        <vt:i4>1376316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_Toc219969132</vt:lpwstr>
      </vt:variant>
      <vt:variant>
        <vt:i4>1376316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_Toc219969131</vt:lpwstr>
      </vt:variant>
      <vt:variant>
        <vt:i4>1376316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_Toc219969130</vt:lpwstr>
      </vt:variant>
      <vt:variant>
        <vt:i4>1310780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_Toc219969129</vt:lpwstr>
      </vt:variant>
      <vt:variant>
        <vt:i4>1310780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_Toc219969128</vt:lpwstr>
      </vt:variant>
      <vt:variant>
        <vt:i4>1310780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_Toc219969127</vt:lpwstr>
      </vt:variant>
      <vt:variant>
        <vt:i4>1310780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_Toc219969126</vt:lpwstr>
      </vt:variant>
      <vt:variant>
        <vt:i4>1310780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_Toc219969125</vt:lpwstr>
      </vt:variant>
      <vt:variant>
        <vt:i4>1310780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_Toc219969124</vt:lpwstr>
      </vt:variant>
      <vt:variant>
        <vt:i4>1310780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_Toc219969123</vt:lpwstr>
      </vt:variant>
      <vt:variant>
        <vt:i4>1310780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_Toc219969122</vt:lpwstr>
      </vt:variant>
      <vt:variant>
        <vt:i4>1310780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_Toc219969121</vt:lpwstr>
      </vt:variant>
      <vt:variant>
        <vt:i4>1310780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_Toc219969120</vt:lpwstr>
      </vt:variant>
      <vt:variant>
        <vt:i4>1507388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_Toc219969119</vt:lpwstr>
      </vt:variant>
      <vt:variant>
        <vt:i4>1507388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_Toc219969118</vt:lpwstr>
      </vt:variant>
      <vt:variant>
        <vt:i4>1507388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_Toc219969117</vt:lpwstr>
      </vt:variant>
      <vt:variant>
        <vt:i4>1507388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_Toc219969116</vt:lpwstr>
      </vt:variant>
      <vt:variant>
        <vt:i4>1507388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_Toc219969115</vt:lpwstr>
      </vt:variant>
      <vt:variant>
        <vt:i4>1507388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_Toc219969114</vt:lpwstr>
      </vt:variant>
      <vt:variant>
        <vt:i4>1507388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_Toc219969113</vt:lpwstr>
      </vt:variant>
      <vt:variant>
        <vt:i4>6553657</vt:i4>
      </vt:variant>
      <vt:variant>
        <vt:i4>21</vt:i4>
      </vt:variant>
      <vt:variant>
        <vt:i4>0</vt:i4>
      </vt:variant>
      <vt:variant>
        <vt:i4>5</vt:i4>
      </vt:variant>
      <vt:variant>
        <vt:lpwstr>https://www.sydney.edu.au/policies/</vt:lpwstr>
      </vt:variant>
      <vt:variant>
        <vt:lpwstr/>
      </vt:variant>
      <vt:variant>
        <vt:i4>1376274</vt:i4>
      </vt:variant>
      <vt:variant>
        <vt:i4>18</vt:i4>
      </vt:variant>
      <vt:variant>
        <vt:i4>0</vt:i4>
      </vt:variant>
      <vt:variant>
        <vt:i4>5</vt:i4>
      </vt:variant>
      <vt:variant>
        <vt:lpwstr>https://intranet.sydney.edu.au/contacts-campuses/services/general-counsel/policy-and-compliance-law.html</vt:lpwstr>
      </vt:variant>
      <vt:variant>
        <vt:lpwstr/>
      </vt:variant>
      <vt:variant>
        <vt:i4>5898345</vt:i4>
      </vt:variant>
      <vt:variant>
        <vt:i4>15</vt:i4>
      </vt:variant>
      <vt:variant>
        <vt:i4>0</vt:i4>
      </vt:variant>
      <vt:variant>
        <vt:i4>5</vt:i4>
      </vt:variant>
      <vt:variant>
        <vt:lpwstr>mailto:policy.register@sydney.edu.au</vt:lpwstr>
      </vt:variant>
      <vt:variant>
        <vt:lpwstr/>
      </vt:variant>
      <vt:variant>
        <vt:i4>2818164</vt:i4>
      </vt:variant>
      <vt:variant>
        <vt:i4>12</vt:i4>
      </vt:variant>
      <vt:variant>
        <vt:i4>0</vt:i4>
      </vt:variant>
      <vt:variant>
        <vt:i4>5</vt:i4>
      </vt:variant>
      <vt:variant>
        <vt:lpwstr>https://intranet.sydney.edu.au/strategy-governance/policies/create-amend-policies.html</vt:lpwstr>
      </vt:variant>
      <vt:variant>
        <vt:lpwstr/>
      </vt:variant>
      <vt:variant>
        <vt:i4>1704017</vt:i4>
      </vt:variant>
      <vt:variant>
        <vt:i4>9</vt:i4>
      </vt:variant>
      <vt:variant>
        <vt:i4>0</vt:i4>
      </vt:variant>
      <vt:variant>
        <vt:i4>5</vt:i4>
      </vt:variant>
      <vt:variant>
        <vt:lpwstr>https://intranet.sydney.edu.au/content/dam/intranet/documents/strategy-and-planning/policies/user-guide-hyperlinking-to-policy-documents.docx</vt:lpwstr>
      </vt:variant>
      <vt:variant>
        <vt:lpwstr/>
      </vt:variant>
      <vt:variant>
        <vt:i4>4325460</vt:i4>
      </vt:variant>
      <vt:variant>
        <vt:i4>6</vt:i4>
      </vt:variant>
      <vt:variant>
        <vt:i4>0</vt:i4>
      </vt:variant>
      <vt:variant>
        <vt:i4>5</vt:i4>
      </vt:variant>
      <vt:variant>
        <vt:lpwstr>https://unisyd.sharepoint.com/:v:/r/sites/legal/Policy team resources/How to copy and paste.mp4?csf=1&amp;web=1&amp;e=hIvix6</vt:lpwstr>
      </vt:variant>
      <vt:variant>
        <vt:lpwstr/>
      </vt:variant>
      <vt:variant>
        <vt:i4>6357100</vt:i4>
      </vt:variant>
      <vt:variant>
        <vt:i4>3</vt:i4>
      </vt:variant>
      <vt:variant>
        <vt:i4>0</vt:i4>
      </vt:variant>
      <vt:variant>
        <vt:i4>5</vt:i4>
      </vt:variant>
      <vt:variant>
        <vt:lpwstr>https://intranet.sydney.edu.au/content/dam/intranet/documents/strategy-and-planning/policies/policy-style-guide.pdf</vt:lpwstr>
      </vt:variant>
      <vt:variant>
        <vt:lpwstr/>
      </vt:variant>
      <vt:variant>
        <vt:i4>458769</vt:i4>
      </vt:variant>
      <vt:variant>
        <vt:i4>0</vt:i4>
      </vt:variant>
      <vt:variant>
        <vt:i4>0</vt:i4>
      </vt:variant>
      <vt:variant>
        <vt:i4>5</vt:i4>
      </vt:variant>
      <vt:variant>
        <vt:lpwstr>https://unisyd.sharepoint.com/:v:/r/sites/legal/Policy team resources/Improving readability.mp4?csf=1&amp;web=1&amp;e=s7g2Zb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DRAFT Academic Progress Procedures 2027</dc:title>
  <dc:subject/>
  <cp:keywords/>
  <dc:description>Procedures template_ 1 July 2026</dc:description>
  <cp:revision>43</cp:revision>
  <cp:lastPrinted>2026-01-12T17:40:00Z</cp:lastPrinted>
  <dcterms:created xsi:type="dcterms:W3CDTF">2026-09-15T05:48:00Z</dcterms:created>
  <dcterms:modified xsi:type="dcterms:W3CDTF">2026-09-21T08:16:00Z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0x010100F56E6A0CBA50CF4EBCCF4C65702ADD7D</vt:lpwstr>
  </property>
  <property fmtid="{D5CDD505-2E9C-101B-9397-08002B2CF9AE}" pid="3" name="MediaServiceImageTags">
    <vt:lpwstr/>
  </property>
  <property fmtid="{D5CDD505-2E9C-101B-9397-08002B2CF9AE}" pid="4" name="docLang">
    <vt:lpwstr>en</vt:lpwstr>
  </property>
</Properties>
</file>