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header3.xml" ContentType="application/vnd.openxmlformats-officedocument.wordprocessingml.header+xml"/>
  <Override PartName="/word/header4.xml" ContentType="application/vnd.openxmlformats-officedocument.wordprocessingml.header+xml"/>
  <Override PartName="/word/header5.xml" ContentType="application/vnd.openxmlformats-officedocument.wordprocessingml.header+xml"/>
  <Override PartName="/word/header6.xml" ContentType="application/vnd.openxmlformats-officedocument.wordprocessingml.header+xml"/>
  <Override PartName="/word/header7.xml" ContentType="application/vnd.openxmlformats-officedocument.wordprocessingml.header+xml"/>
  <Override PartName="/word/header8.xml" ContentType="application/vnd.openxmlformats-officedocument.wordprocessingml.header+xml"/>
  <Override PartName="/word/header9.xml" ContentType="application/vnd.openxmlformats-officedocument.wordprocessingml.header+xml"/>
  <Override PartName="/word/header10.xml" ContentType="application/vnd.openxmlformats-officedocument.wordprocessingml.header+xml"/>
  <Override PartName="/word/header11.xml" ContentType="application/vnd.openxmlformats-officedocument.wordprocessingml.header+xml"/>
  <Override PartName="/word/header12.xml" ContentType="application/vnd.openxmlformats-officedocument.wordprocessingml.header+xml"/>
  <Override PartName="/word/header13.xml" ContentType="application/vnd.openxmlformats-officedocument.wordprocessingml.header+xml"/>
  <Override PartName="/word/header14.xml" ContentType="application/vnd.openxmlformats-officedocument.wordprocessingml.header+xml"/>
  <Override PartName="/word/header15.xml" ContentType="application/vnd.openxmlformats-officedocument.wordprocessingml.header+xml"/>
  <Override PartName="/word/header16.xml" ContentType="application/vnd.openxmlformats-officedocument.wordprocessingml.header+xml"/>
  <Override PartName="/word/header17.xml" ContentType="application/vnd.openxmlformats-officedocument.wordprocessingml.header+xml"/>
  <Override PartName="/word/header18.xml" ContentType="application/vnd.openxmlformats-officedocument.wordprocessingml.header+xml"/>
  <Override PartName="/word/header19.xml" ContentType="application/vnd.openxmlformats-officedocument.wordprocessingml.header+xml"/>
  <Override PartName="/word/header20.xml" ContentType="application/vnd.openxmlformats-officedocument.wordprocessingml.header+xml"/>
  <Override PartName="/word/header21.xml" ContentType="application/vnd.openxmlformats-officedocument.wordprocessingml.header+xml"/>
  <Override PartName="/word/header22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3EB71317" w14:textId="30219D91" w:rsidR="00020CE8" w:rsidRPr="004A7EE3" w:rsidRDefault="003772A6" w:rsidP="00FC642B">
      <w:pPr>
        <w:pStyle w:val="DocumentTitle"/>
        <w:sectPr w:rsidR="00020CE8" w:rsidRPr="004A7EE3" w:rsidSect="009F3943">
          <w:footerReference w:type="default" r:id="rId12"/>
          <w:pgSz w:w="11906" w:h="16838"/>
          <w:pgMar w:top="1135" w:right="1134" w:bottom="1247" w:left="1134" w:header="708" w:footer="708" w:gutter="0"/>
          <w:cols w:space="708"/>
          <w:docGrid w:linePitch="360"/>
        </w:sectPr>
      </w:pPr>
      <w:r w:rsidRPr="00216F1A">
        <w:rPr>
          <w:b/>
          <w:bCs/>
          <w:noProof/>
          <w:color w:val="FF0000"/>
        </w:rPr>
        <w:drawing>
          <wp:anchor distT="0" distB="0" distL="114300" distR="114300" simplePos="0" relativeHeight="251658241" behindDoc="1" locked="0" layoutInCell="1" allowOverlap="1" wp14:anchorId="732D298D" wp14:editId="16707475">
            <wp:simplePos x="0" y="0"/>
            <wp:positionH relativeFrom="page">
              <wp:posOffset>0</wp:posOffset>
            </wp:positionH>
            <wp:positionV relativeFrom="page">
              <wp:posOffset>2520950</wp:posOffset>
            </wp:positionV>
            <wp:extent cx="7559040" cy="8225790"/>
            <wp:effectExtent l="0" t="0" r="3810" b="3810"/>
            <wp:wrapNone/>
            <wp:docPr id="931172171" name="Picture 931172171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31172171" name="Picture 931172171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11" r="11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559040" cy="822579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CE6E8B" w:rsidRPr="00216F1A">
        <w:rPr>
          <w:b/>
          <w:bCs/>
          <w:noProof/>
        </w:rPr>
        <w:drawing>
          <wp:anchor distT="0" distB="0" distL="114300" distR="114300" simplePos="0" relativeHeight="251658240" behindDoc="0" locked="0" layoutInCell="1" allowOverlap="1" wp14:anchorId="7F460CB2" wp14:editId="52D27901">
            <wp:simplePos x="0" y="0"/>
            <wp:positionH relativeFrom="page">
              <wp:posOffset>5472332</wp:posOffset>
            </wp:positionH>
            <wp:positionV relativeFrom="page">
              <wp:posOffset>323557</wp:posOffset>
            </wp:positionV>
            <wp:extent cx="1512000" cy="525600"/>
            <wp:effectExtent l="0" t="0" r="0" b="8255"/>
            <wp:wrapNone/>
            <wp:docPr id="1887683605" name="Picture 1887683605" descr="University of Sydney logo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87683605" name="Picture 1887683605" descr="University of Sydney logo"/>
                    <pic:cNvPicPr/>
                  </pic:nvPicPr>
                  <pic:blipFill>
                    <a:blip r:embed="rId1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512000" cy="5256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BD7115" w:rsidRPr="00216F1A">
        <w:rPr>
          <w:b/>
          <w:bCs/>
          <w:color w:val="FF0000"/>
        </w:rPr>
        <w:t>D</w:t>
      </w:r>
      <w:r w:rsidR="0081318E" w:rsidRPr="00216F1A">
        <w:rPr>
          <w:b/>
          <w:bCs/>
          <w:color w:val="FF0000"/>
        </w:rPr>
        <w:t>RAFT</w:t>
      </w:r>
      <w:r w:rsidR="00DD3917">
        <w:rPr>
          <w:b/>
          <w:bCs/>
          <w:color w:val="FF0000"/>
        </w:rPr>
        <w:t xml:space="preserve"> </w:t>
      </w:r>
      <w:r w:rsidR="007E4D37">
        <w:t>Anti-</w:t>
      </w:r>
      <w:r w:rsidR="00DA5282">
        <w:t>r</w:t>
      </w:r>
      <w:r w:rsidR="007E4D37">
        <w:t xml:space="preserve">acism </w:t>
      </w:r>
      <w:r w:rsidR="008106FF">
        <w:t>Po</w:t>
      </w:r>
      <w:r w:rsidR="007B1FBD">
        <w:t>licy</w:t>
      </w:r>
      <w:r w:rsidR="001823BB">
        <w:t xml:space="preserve"> </w:t>
      </w:r>
      <w:r w:rsidR="007E4D37">
        <w:t>2026</w:t>
      </w:r>
      <w:r w:rsidR="009F3943">
        <w:t xml:space="preserve"> </w:t>
      </w:r>
    </w:p>
    <w:p w14:paraId="5F1E14F2" w14:textId="77777777" w:rsidR="007E3DA9" w:rsidRPr="007F65BD" w:rsidRDefault="007E3DA9" w:rsidP="007E3DA9">
      <w:pPr>
        <w:shd w:val="clear" w:color="auto" w:fill="F2F2F2" w:themeFill="background1" w:themeFillShade="F2"/>
        <w:spacing w:line="360" w:lineRule="auto"/>
        <w:rPr>
          <w:b/>
          <w:bCs/>
          <w:sz w:val="20"/>
          <w:szCs w:val="20"/>
        </w:rPr>
      </w:pPr>
      <w:r w:rsidRPr="00DB0207">
        <w:rPr>
          <w:noProof/>
        </w:rPr>
        <w:lastRenderedPageBreak/>
        <w:drawing>
          <wp:inline distT="0" distB="0" distL="0" distR="0" wp14:anchorId="40F638E0" wp14:editId="40F0BE45">
            <wp:extent cx="321945" cy="321945"/>
            <wp:effectExtent l="0" t="0" r="1905" b="1905"/>
            <wp:docPr id="1461300464" name="Picture 749201634">
              <a:extLst xmlns:a="http://schemas.openxmlformats.org/drawingml/2006/main">
                <a:ext uri="{C183D7F6-B498-43B3-948B-1728B52AA6E4}">
                  <adec:decorative xmlns:adec="http://schemas.microsoft.com/office/drawing/2017/decorative" val="1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461300464" name="Picture 749201634">
                      <a:extLst>
                        <a:ext uri="{C183D7F6-B498-43B3-948B-1728B52AA6E4}">
                          <adec:decorative xmlns:adec="http://schemas.microsoft.com/office/drawing/2017/decorative" val="1"/>
                        </a:ext>
                      </a:extLst>
                    </pic:cNvPr>
                    <pic:cNvPicPr/>
                  </pic:nvPicPr>
                  <pic:blipFill>
                    <a:blip r:embed="rId1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  <a:ext uri="{96DAC541-7B7A-43D3-8B79-37D633B846F1}">
                          <asvg:svgBlip xmlns:asvg="http://schemas.microsoft.com/office/drawing/2016/SVG/main" r:embed="rId16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21945" cy="32194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b/>
          <w:bCs/>
          <w:sz w:val="20"/>
          <w:szCs w:val="20"/>
        </w:rPr>
        <w:tab/>
      </w:r>
      <w:r w:rsidRPr="007F65BD">
        <w:rPr>
          <w:b/>
          <w:bCs/>
          <w:sz w:val="20"/>
          <w:szCs w:val="20"/>
        </w:rPr>
        <w:t>About this document</w:t>
      </w:r>
    </w:p>
    <w:p w14:paraId="20167A1B" w14:textId="77777777" w:rsidR="007E3DA9" w:rsidRPr="00844333" w:rsidRDefault="007E3DA9" w:rsidP="007E3DA9">
      <w:pPr>
        <w:shd w:val="clear" w:color="auto" w:fill="F2F2F2" w:themeFill="background1" w:themeFillShade="F2"/>
        <w:spacing w:line="360" w:lineRule="auto"/>
        <w:ind w:firstLine="720"/>
        <w:rPr>
          <w:sz w:val="18"/>
          <w:szCs w:val="18"/>
        </w:rPr>
      </w:pPr>
      <w:r w:rsidRPr="00844333">
        <w:rPr>
          <w:sz w:val="18"/>
          <w:szCs w:val="18"/>
        </w:rPr>
        <w:t xml:space="preserve">Printed or electronic copies may be out of date. Always check the </w:t>
      </w:r>
      <w:hyperlink r:id="rId17" w:history="1">
        <w:r w:rsidRPr="00844333">
          <w:rPr>
            <w:rStyle w:val="HyperlinkBodytextCustomColorRGB2303515"/>
            <w:i w:val="0"/>
            <w:iCs w:val="0"/>
            <w:color w:val="DA0000"/>
            <w:sz w:val="18"/>
            <w:szCs w:val="18"/>
          </w:rPr>
          <w:t>Policy Register</w:t>
        </w:r>
      </w:hyperlink>
      <w:r w:rsidRPr="00844333">
        <w:rPr>
          <w:i/>
          <w:iCs/>
          <w:sz w:val="18"/>
          <w:szCs w:val="18"/>
        </w:rPr>
        <w:t xml:space="preserve"> </w:t>
      </w:r>
      <w:r w:rsidRPr="00844333">
        <w:rPr>
          <w:sz w:val="18"/>
          <w:szCs w:val="18"/>
        </w:rPr>
        <w:t>for the current version.</w:t>
      </w:r>
    </w:p>
    <w:p w14:paraId="161548A1" w14:textId="17B38C66" w:rsidR="00365C8E" w:rsidRDefault="007E3DA9" w:rsidP="007E3DA9">
      <w:pPr>
        <w:shd w:val="clear" w:color="auto" w:fill="F2F2F2" w:themeFill="background1" w:themeFillShade="F2"/>
        <w:spacing w:line="480" w:lineRule="auto"/>
        <w:ind w:firstLine="720"/>
        <w:rPr>
          <w:sz w:val="20"/>
          <w:szCs w:val="20"/>
        </w:rPr>
      </w:pPr>
      <w:r w:rsidRPr="00844333">
        <w:rPr>
          <w:sz w:val="18"/>
          <w:szCs w:val="18"/>
        </w:rPr>
        <w:t xml:space="preserve">Title page image </w:t>
      </w:r>
      <w:r w:rsidRPr="00314E66">
        <w:rPr>
          <w:sz w:val="18"/>
          <w:szCs w:val="18"/>
        </w:rPr>
        <w:t xml:space="preserve">credit: </w:t>
      </w:r>
      <w:r w:rsidR="00314E66" w:rsidRPr="00314E66">
        <w:rPr>
          <w:sz w:val="18"/>
          <w:szCs w:val="18"/>
        </w:rPr>
        <w:t>[</w:t>
      </w:r>
      <w:r w:rsidR="00024D24">
        <w:rPr>
          <w:sz w:val="18"/>
          <w:szCs w:val="18"/>
        </w:rPr>
        <w:t>‘</w:t>
      </w:r>
      <w:r w:rsidR="00314E66" w:rsidRPr="001B6819">
        <w:rPr>
          <w:sz w:val="18"/>
          <w:szCs w:val="18"/>
        </w:rPr>
        <w:t>INSERT name of photographer / University of Sydney</w:t>
      </w:r>
      <w:r w:rsidR="00024D24" w:rsidRPr="001B6819">
        <w:rPr>
          <w:sz w:val="18"/>
          <w:szCs w:val="18"/>
        </w:rPr>
        <w:t>’</w:t>
      </w:r>
      <w:r w:rsidR="00774F49" w:rsidRPr="001B6819">
        <w:rPr>
          <w:sz w:val="18"/>
          <w:szCs w:val="18"/>
        </w:rPr>
        <w:t xml:space="preserve"> </w:t>
      </w:r>
      <w:r w:rsidR="002B5045" w:rsidRPr="001B6819">
        <w:rPr>
          <w:sz w:val="18"/>
          <w:szCs w:val="18"/>
        </w:rPr>
        <w:t>OR ‘Adobe stock’]</w:t>
      </w:r>
    </w:p>
    <w:p w14:paraId="4D810FF4" w14:textId="77777777" w:rsidR="009C1A62" w:rsidRDefault="009C1A62" w:rsidP="001706D7"/>
    <w:p w14:paraId="0896B9A6" w14:textId="7F365E97" w:rsidR="00164327" w:rsidRPr="00A456A1" w:rsidRDefault="00164327" w:rsidP="001C7CC5">
      <w:pPr>
        <w:pStyle w:val="HeadingnotinTOC"/>
      </w:pPr>
      <w:bookmarkStart w:id="0" w:name="Contents"/>
      <w:r w:rsidRPr="00A456A1">
        <w:t xml:space="preserve">Table of </w:t>
      </w:r>
      <w:r w:rsidRPr="0012691B">
        <w:t>contents</w:t>
      </w:r>
      <w:bookmarkEnd w:id="0"/>
      <w:r w:rsidR="003052B5">
        <w:tab/>
      </w:r>
    </w:p>
    <w:p w14:paraId="255E4374" w14:textId="12304E6F" w:rsidR="007E1A39" w:rsidRDefault="00605B89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r>
        <w:rPr>
          <w:color w:val="E54425"/>
        </w:rPr>
        <w:fldChar w:fldCharType="begin"/>
      </w:r>
      <w:r>
        <w:rPr>
          <w:color w:val="E54425"/>
        </w:rPr>
        <w:instrText xml:space="preserve"> TOC \o "1-3" \h \z \u </w:instrText>
      </w:r>
      <w:r>
        <w:rPr>
          <w:color w:val="E54425"/>
        </w:rPr>
        <w:fldChar w:fldCharType="separate"/>
      </w:r>
      <w:hyperlink w:anchor="_Toc243483387" w:history="1">
        <w:r w:rsidR="007E1A39" w:rsidRPr="008E469A">
          <w:rPr>
            <w:rStyle w:val="Hyperlink"/>
            <w:noProof/>
          </w:rPr>
          <w:t>Part 1</w:t>
        </w:r>
        <w:r w:rsidR="007E1A39"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="007E1A39" w:rsidRPr="008E469A">
          <w:rPr>
            <w:rStyle w:val="Hyperlink"/>
            <w:noProof/>
          </w:rPr>
          <w:t>Purpose and application</w:t>
        </w:r>
        <w:r w:rsidR="007E1A39">
          <w:rPr>
            <w:noProof/>
            <w:webHidden/>
          </w:rPr>
          <w:tab/>
        </w:r>
        <w:r w:rsidR="007E1A39">
          <w:rPr>
            <w:noProof/>
            <w:webHidden/>
          </w:rPr>
          <w:fldChar w:fldCharType="begin"/>
        </w:r>
        <w:r w:rsidR="007E1A39">
          <w:rPr>
            <w:noProof/>
            <w:webHidden/>
          </w:rPr>
          <w:instrText xml:space="preserve"> PAGEREF _Toc243483387 \h </w:instrText>
        </w:r>
        <w:r w:rsidR="007E1A39">
          <w:rPr>
            <w:noProof/>
            <w:webHidden/>
          </w:rPr>
        </w:r>
        <w:r w:rsidR="007E1A39">
          <w:rPr>
            <w:noProof/>
            <w:webHidden/>
          </w:rPr>
          <w:fldChar w:fldCharType="separate"/>
        </w:r>
        <w:r w:rsidR="007E1A39">
          <w:rPr>
            <w:noProof/>
            <w:webHidden/>
          </w:rPr>
          <w:t>4</w:t>
        </w:r>
        <w:r w:rsidR="007E1A39">
          <w:rPr>
            <w:noProof/>
            <w:webHidden/>
          </w:rPr>
          <w:fldChar w:fldCharType="end"/>
        </w:r>
      </w:hyperlink>
    </w:p>
    <w:p w14:paraId="2C4E7708" w14:textId="74B7F4D6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388" w:history="1">
        <w:r w:rsidRPr="008E469A">
          <w:rPr>
            <w:rStyle w:val="Hyperlink"/>
            <w:noProof/>
          </w:rPr>
          <w:t>1.1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Purpose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_Toc243483388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59394918" w14:textId="2B5DEE97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389" w:history="1">
        <w:r w:rsidRPr="008E469A">
          <w:rPr>
            <w:rStyle w:val="Hyperlink"/>
            <w:noProof/>
          </w:rPr>
          <w:t>1.2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Start date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_Toc243483389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05B5F9BC" w14:textId="303869E2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390" w:history="1">
        <w:r w:rsidRPr="008E469A">
          <w:rPr>
            <w:rStyle w:val="Hyperlink"/>
            <w:noProof/>
          </w:rPr>
          <w:t>1.3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Application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_Toc243483390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313A56DF" w14:textId="426243E3" w:rsidR="007E1A39" w:rsidRDefault="007E1A39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43483391" w:history="1">
        <w:r w:rsidRPr="008E469A">
          <w:rPr>
            <w:rStyle w:val="Hyperlink"/>
            <w:noProof/>
          </w:rPr>
          <w:t>Part 2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Principles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_Toc243483391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</w:t>
        </w:r>
        <w:r>
          <w:rPr>
            <w:noProof/>
            <w:webHidden/>
          </w:rPr>
          <w:fldChar w:fldCharType="end"/>
        </w:r>
      </w:hyperlink>
    </w:p>
    <w:p w14:paraId="26237DFB" w14:textId="18C4B698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392" w:history="1">
        <w:r w:rsidRPr="008E469A">
          <w:rPr>
            <w:rStyle w:val="Hyperlink"/>
            <w:noProof/>
          </w:rPr>
          <w:t>2.1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Anti-racism Plan and ongoing review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_Toc243483392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</w:t>
        </w:r>
        <w:r>
          <w:rPr>
            <w:noProof/>
            <w:webHidden/>
          </w:rPr>
          <w:fldChar w:fldCharType="end"/>
        </w:r>
      </w:hyperlink>
    </w:p>
    <w:p w14:paraId="3AA4DF46" w14:textId="35DA4997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393" w:history="1">
        <w:r w:rsidRPr="008E469A">
          <w:rPr>
            <w:rStyle w:val="Hyperlink"/>
            <w:noProof/>
          </w:rPr>
          <w:t>2.2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Anti-racism principles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_Toc243483393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</w:t>
        </w:r>
        <w:r>
          <w:rPr>
            <w:noProof/>
            <w:webHidden/>
          </w:rPr>
          <w:fldChar w:fldCharType="end"/>
        </w:r>
      </w:hyperlink>
    </w:p>
    <w:p w14:paraId="62165925" w14:textId="2166AD3C" w:rsidR="007E1A39" w:rsidRDefault="007E1A39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43483394" w:history="1">
        <w:r w:rsidRPr="008E469A">
          <w:rPr>
            <w:rStyle w:val="Hyperlink"/>
            <w:noProof/>
          </w:rPr>
          <w:t>Part 3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Identifying racism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_Toc243483394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7</w:t>
        </w:r>
        <w:r>
          <w:rPr>
            <w:noProof/>
            <w:webHidden/>
          </w:rPr>
          <w:fldChar w:fldCharType="end"/>
        </w:r>
      </w:hyperlink>
    </w:p>
    <w:p w14:paraId="0E66BCAE" w14:textId="4997776C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395" w:history="1">
        <w:r w:rsidRPr="008E469A">
          <w:rPr>
            <w:rStyle w:val="Hyperlink"/>
            <w:noProof/>
          </w:rPr>
          <w:t>3.1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What racism can look like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_Toc243483395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7</w:t>
        </w:r>
        <w:r>
          <w:rPr>
            <w:noProof/>
            <w:webHidden/>
          </w:rPr>
          <w:fldChar w:fldCharType="end"/>
        </w:r>
      </w:hyperlink>
    </w:p>
    <w:p w14:paraId="166129B1" w14:textId="282C5967" w:rsidR="007E1A39" w:rsidRDefault="007E1A39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43483396" w:history="1">
        <w:r w:rsidRPr="008E469A">
          <w:rPr>
            <w:rStyle w:val="Hyperlink"/>
            <w:noProof/>
          </w:rPr>
          <w:t>Part 4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Responding to racism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_Toc243483396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9</w:t>
        </w:r>
        <w:r>
          <w:rPr>
            <w:noProof/>
            <w:webHidden/>
          </w:rPr>
          <w:fldChar w:fldCharType="end"/>
        </w:r>
      </w:hyperlink>
    </w:p>
    <w:p w14:paraId="288933E8" w14:textId="54F3F015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397" w:history="1">
        <w:r w:rsidRPr="008E469A">
          <w:rPr>
            <w:rStyle w:val="Hyperlink"/>
            <w:noProof/>
          </w:rPr>
          <w:t>4.1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Responsibility to combat racism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_Toc243483397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9</w:t>
        </w:r>
        <w:r>
          <w:rPr>
            <w:noProof/>
            <w:webHidden/>
          </w:rPr>
          <w:fldChar w:fldCharType="end"/>
        </w:r>
      </w:hyperlink>
    </w:p>
    <w:p w14:paraId="3299257F" w14:textId="2B4662DB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398" w:history="1">
        <w:r w:rsidRPr="008E469A">
          <w:rPr>
            <w:rStyle w:val="Hyperlink"/>
            <w:noProof/>
          </w:rPr>
          <w:t>4.2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University responses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_Toc243483398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9</w:t>
        </w:r>
        <w:r>
          <w:rPr>
            <w:noProof/>
            <w:webHidden/>
          </w:rPr>
          <w:fldChar w:fldCharType="end"/>
        </w:r>
      </w:hyperlink>
    </w:p>
    <w:p w14:paraId="3840474A" w14:textId="4BBBA4E3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399" w:history="1">
        <w:r w:rsidRPr="008E469A">
          <w:rPr>
            <w:rStyle w:val="Hyperlink"/>
            <w:noProof/>
          </w:rPr>
          <w:t>4.3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Individual level responses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_Toc243483399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9</w:t>
        </w:r>
        <w:r>
          <w:rPr>
            <w:noProof/>
            <w:webHidden/>
          </w:rPr>
          <w:fldChar w:fldCharType="end"/>
        </w:r>
      </w:hyperlink>
    </w:p>
    <w:p w14:paraId="14FBA6AC" w14:textId="4D2CCCF8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400" w:history="1">
        <w:r w:rsidRPr="008E469A">
          <w:rPr>
            <w:rStyle w:val="Hyperlink"/>
            <w:noProof/>
          </w:rPr>
          <w:t>4.4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Ethical bystander intervention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_Toc243483400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9</w:t>
        </w:r>
        <w:r>
          <w:rPr>
            <w:noProof/>
            <w:webHidden/>
          </w:rPr>
          <w:fldChar w:fldCharType="end"/>
        </w:r>
      </w:hyperlink>
    </w:p>
    <w:p w14:paraId="1535BE39" w14:textId="48CC5787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401" w:history="1">
        <w:r w:rsidRPr="008E469A">
          <w:rPr>
            <w:rStyle w:val="Hyperlink"/>
            <w:noProof/>
          </w:rPr>
          <w:t>4.5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Complaints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_Toc243483401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10</w:t>
        </w:r>
        <w:r>
          <w:rPr>
            <w:noProof/>
            <w:webHidden/>
          </w:rPr>
          <w:fldChar w:fldCharType="end"/>
        </w:r>
      </w:hyperlink>
    </w:p>
    <w:p w14:paraId="49CF4ADA" w14:textId="4F0F692B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402" w:history="1">
        <w:r w:rsidRPr="008E469A">
          <w:rPr>
            <w:rStyle w:val="Hyperlink"/>
            <w:noProof/>
          </w:rPr>
          <w:t>4.6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Support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_Toc243483402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11</w:t>
        </w:r>
        <w:r>
          <w:rPr>
            <w:noProof/>
            <w:webHidden/>
          </w:rPr>
          <w:fldChar w:fldCharType="end"/>
        </w:r>
      </w:hyperlink>
    </w:p>
    <w:p w14:paraId="3077653D" w14:textId="1743432A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403" w:history="1">
        <w:r w:rsidRPr="008E469A">
          <w:rPr>
            <w:rStyle w:val="Hyperlink"/>
            <w:noProof/>
          </w:rPr>
          <w:t>4.7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Protection for complainants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_Toc243483403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11</w:t>
        </w:r>
        <w:r>
          <w:rPr>
            <w:noProof/>
            <w:webHidden/>
          </w:rPr>
          <w:fldChar w:fldCharType="end"/>
        </w:r>
      </w:hyperlink>
    </w:p>
    <w:p w14:paraId="6F73990B" w14:textId="2EAA80B5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404" w:history="1">
        <w:r w:rsidRPr="008E469A">
          <w:rPr>
            <w:rStyle w:val="Hyperlink"/>
            <w:noProof/>
          </w:rPr>
          <w:t>4.8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Training and capacity building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_Toc243483404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12</w:t>
        </w:r>
        <w:r>
          <w:rPr>
            <w:noProof/>
            <w:webHidden/>
          </w:rPr>
          <w:fldChar w:fldCharType="end"/>
        </w:r>
      </w:hyperlink>
    </w:p>
    <w:p w14:paraId="40C32A91" w14:textId="6B2317B8" w:rsidR="007E1A39" w:rsidRDefault="007E1A39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43483405" w:history="1">
        <w:r w:rsidRPr="008E469A">
          <w:rPr>
            <w:rStyle w:val="Hyperlink"/>
            <w:noProof/>
          </w:rPr>
          <w:t>Part 5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Data and records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_Toc243483405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13</w:t>
        </w:r>
        <w:r>
          <w:rPr>
            <w:noProof/>
            <w:webHidden/>
          </w:rPr>
          <w:fldChar w:fldCharType="end"/>
        </w:r>
      </w:hyperlink>
    </w:p>
    <w:p w14:paraId="1A44C1FD" w14:textId="29468C3C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406" w:history="1">
        <w:r w:rsidRPr="008E469A">
          <w:rPr>
            <w:rStyle w:val="Hyperlink"/>
            <w:noProof/>
          </w:rPr>
          <w:t>5.1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Data collection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_Toc243483406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13</w:t>
        </w:r>
        <w:r>
          <w:rPr>
            <w:noProof/>
            <w:webHidden/>
          </w:rPr>
          <w:fldChar w:fldCharType="end"/>
        </w:r>
      </w:hyperlink>
    </w:p>
    <w:p w14:paraId="5AD2BB0F" w14:textId="208AB3BA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407" w:history="1">
        <w:r w:rsidRPr="008E469A">
          <w:rPr>
            <w:rStyle w:val="Hyperlink"/>
            <w:noProof/>
          </w:rPr>
          <w:t>5.2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Institutional reporting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_Toc243483407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14</w:t>
        </w:r>
        <w:r>
          <w:rPr>
            <w:noProof/>
            <w:webHidden/>
          </w:rPr>
          <w:fldChar w:fldCharType="end"/>
        </w:r>
      </w:hyperlink>
    </w:p>
    <w:p w14:paraId="615F1879" w14:textId="01719018" w:rsidR="007E1A39" w:rsidRDefault="007E1A39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43483408" w:history="1">
        <w:r w:rsidRPr="008E469A">
          <w:rPr>
            <w:rStyle w:val="Hyperlink"/>
            <w:noProof/>
          </w:rPr>
          <w:t>Part 6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Breaches of this Policy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_Toc243483408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15</w:t>
        </w:r>
        <w:r>
          <w:rPr>
            <w:noProof/>
            <w:webHidden/>
          </w:rPr>
          <w:fldChar w:fldCharType="end"/>
        </w:r>
      </w:hyperlink>
    </w:p>
    <w:p w14:paraId="183AB49F" w14:textId="419FFFEB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409" w:history="1">
        <w:r w:rsidRPr="008E469A">
          <w:rPr>
            <w:rStyle w:val="Hyperlink"/>
            <w:noProof/>
          </w:rPr>
          <w:t>6.1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Potential misconduct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_Toc243483409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15</w:t>
        </w:r>
        <w:r>
          <w:rPr>
            <w:noProof/>
            <w:webHidden/>
          </w:rPr>
          <w:fldChar w:fldCharType="end"/>
        </w:r>
      </w:hyperlink>
    </w:p>
    <w:p w14:paraId="1F30095C" w14:textId="06747BF7" w:rsidR="007E1A39" w:rsidRDefault="007E1A39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43483410" w:history="1">
        <w:r w:rsidRPr="008E469A">
          <w:rPr>
            <w:rStyle w:val="Hyperlink"/>
            <w:noProof/>
          </w:rPr>
          <w:t>Part 7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Roles and responsibilities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_Toc243483410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16</w:t>
        </w:r>
        <w:r>
          <w:rPr>
            <w:noProof/>
            <w:webHidden/>
          </w:rPr>
          <w:fldChar w:fldCharType="end"/>
        </w:r>
      </w:hyperlink>
    </w:p>
    <w:p w14:paraId="10E3E0D9" w14:textId="303BEBD4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411" w:history="1">
        <w:r w:rsidRPr="008E469A">
          <w:rPr>
            <w:rStyle w:val="Hyperlink"/>
            <w:noProof/>
          </w:rPr>
          <w:t>7.1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All community members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_Toc243483411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16</w:t>
        </w:r>
        <w:r>
          <w:rPr>
            <w:noProof/>
            <w:webHidden/>
          </w:rPr>
          <w:fldChar w:fldCharType="end"/>
        </w:r>
      </w:hyperlink>
    </w:p>
    <w:p w14:paraId="113590D1" w14:textId="068A7877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412" w:history="1">
        <w:r w:rsidRPr="008E469A">
          <w:rPr>
            <w:rStyle w:val="Hyperlink"/>
            <w:noProof/>
          </w:rPr>
          <w:t>7.2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Community and Leadership Portfolio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_Toc243483412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16</w:t>
        </w:r>
        <w:r>
          <w:rPr>
            <w:noProof/>
            <w:webHidden/>
          </w:rPr>
          <w:fldChar w:fldCharType="end"/>
        </w:r>
      </w:hyperlink>
    </w:p>
    <w:p w14:paraId="4F016D4E" w14:textId="612D2388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413" w:history="1">
        <w:r w:rsidRPr="008E469A">
          <w:rPr>
            <w:rStyle w:val="Hyperlink"/>
            <w:noProof/>
          </w:rPr>
          <w:t>7.3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Workplace Relations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_Toc243483413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16</w:t>
        </w:r>
        <w:r>
          <w:rPr>
            <w:noProof/>
            <w:webHidden/>
          </w:rPr>
          <w:fldChar w:fldCharType="end"/>
        </w:r>
      </w:hyperlink>
    </w:p>
    <w:p w14:paraId="04CB18D7" w14:textId="215A6AC0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414" w:history="1">
        <w:r w:rsidRPr="008E469A">
          <w:rPr>
            <w:rStyle w:val="Hyperlink"/>
            <w:noProof/>
          </w:rPr>
          <w:t>7.4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Human Resources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_Toc243483414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16</w:t>
        </w:r>
        <w:r>
          <w:rPr>
            <w:noProof/>
            <w:webHidden/>
          </w:rPr>
          <w:fldChar w:fldCharType="end"/>
        </w:r>
      </w:hyperlink>
    </w:p>
    <w:p w14:paraId="7E8498DD" w14:textId="2A2491AC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415" w:history="1">
        <w:r w:rsidRPr="008E469A">
          <w:rPr>
            <w:rStyle w:val="Hyperlink"/>
            <w:noProof/>
          </w:rPr>
          <w:t>7.5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Student Affairs Unit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_Toc243483415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16</w:t>
        </w:r>
        <w:r>
          <w:rPr>
            <w:noProof/>
            <w:webHidden/>
          </w:rPr>
          <w:fldChar w:fldCharType="end"/>
        </w:r>
      </w:hyperlink>
    </w:p>
    <w:p w14:paraId="3FE94F4B" w14:textId="74E42604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416" w:history="1">
        <w:r w:rsidRPr="008E469A">
          <w:rPr>
            <w:rStyle w:val="Hyperlink"/>
            <w:noProof/>
          </w:rPr>
          <w:t>7.6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Pro Vice-Chancellor (Students) Portfolio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_Toc243483416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16</w:t>
        </w:r>
        <w:r>
          <w:rPr>
            <w:noProof/>
            <w:webHidden/>
          </w:rPr>
          <w:fldChar w:fldCharType="end"/>
        </w:r>
      </w:hyperlink>
    </w:p>
    <w:p w14:paraId="7493D792" w14:textId="0438F293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417" w:history="1">
        <w:r w:rsidRPr="008E469A">
          <w:rPr>
            <w:rStyle w:val="Hyperlink"/>
            <w:noProof/>
          </w:rPr>
          <w:t>7.7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Executive Director, Complaints Project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_Toc243483417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17</w:t>
        </w:r>
        <w:r>
          <w:rPr>
            <w:noProof/>
            <w:webHidden/>
          </w:rPr>
          <w:fldChar w:fldCharType="end"/>
        </w:r>
      </w:hyperlink>
    </w:p>
    <w:p w14:paraId="66C1E862" w14:textId="0A857DDC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418" w:history="1">
        <w:r w:rsidRPr="008E469A">
          <w:rPr>
            <w:rStyle w:val="Hyperlink"/>
            <w:noProof/>
          </w:rPr>
          <w:t>7.8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Vice-Chancellor and President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_Toc243483418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17</w:t>
        </w:r>
        <w:r>
          <w:rPr>
            <w:noProof/>
            <w:webHidden/>
          </w:rPr>
          <w:fldChar w:fldCharType="end"/>
        </w:r>
      </w:hyperlink>
    </w:p>
    <w:p w14:paraId="37FCEA9E" w14:textId="53E5AD78" w:rsidR="007E1A39" w:rsidRDefault="007E1A39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43483419" w:history="1">
        <w:r w:rsidRPr="008E469A">
          <w:rPr>
            <w:rStyle w:val="Hyperlink"/>
            <w:noProof/>
          </w:rPr>
          <w:t>Part 8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Definitions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_Toc243483419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18</w:t>
        </w:r>
        <w:r>
          <w:rPr>
            <w:noProof/>
            <w:webHidden/>
          </w:rPr>
          <w:fldChar w:fldCharType="end"/>
        </w:r>
      </w:hyperlink>
    </w:p>
    <w:p w14:paraId="7CC18244" w14:textId="0D559A7B" w:rsidR="007E1A39" w:rsidRDefault="007E1A39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43483420" w:history="1">
        <w:r w:rsidRPr="008E469A">
          <w:rPr>
            <w:rStyle w:val="Hyperlink"/>
            <w:noProof/>
          </w:rPr>
          <w:t>Part 9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Notes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_Toc243483420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21</w:t>
        </w:r>
        <w:r>
          <w:rPr>
            <w:noProof/>
            <w:webHidden/>
          </w:rPr>
          <w:fldChar w:fldCharType="end"/>
        </w:r>
      </w:hyperlink>
    </w:p>
    <w:p w14:paraId="26AF66DC" w14:textId="25E5F41A" w:rsidR="007E1A39" w:rsidRDefault="007E1A39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43483421" w:history="1">
        <w:r w:rsidRPr="008E469A">
          <w:rPr>
            <w:rStyle w:val="Hyperlink"/>
            <w:noProof/>
          </w:rPr>
          <w:t>Part 10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Amendment history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_Toc243483421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21</w:t>
        </w:r>
        <w:r>
          <w:rPr>
            <w:noProof/>
            <w:webHidden/>
          </w:rPr>
          <w:fldChar w:fldCharType="end"/>
        </w:r>
      </w:hyperlink>
    </w:p>
    <w:p w14:paraId="3209DF03" w14:textId="7D045289" w:rsidR="007E1A39" w:rsidRDefault="007E1A39">
      <w:pPr>
        <w:pStyle w:val="TOC1"/>
        <w:rPr>
          <w:rFonts w:asciiTheme="minorHAnsi" w:eastAsiaTheme="minorEastAsia" w:hAnsiTheme="minorHAnsi" w:cstheme="minorBidi"/>
          <w:noProof/>
          <w:color w:val="auto"/>
          <w:sz w:val="24"/>
          <w:szCs w:val="24"/>
          <w:lang w:eastAsia="en-AU"/>
        </w:rPr>
      </w:pPr>
      <w:hyperlink w:anchor="_Toc243483422" w:history="1">
        <w:r w:rsidRPr="008E469A">
          <w:rPr>
            <w:rStyle w:val="Hyperlink"/>
            <w:noProof/>
          </w:rPr>
          <w:t>Part 11</w:t>
        </w:r>
        <w:r>
          <w:rPr>
            <w:rFonts w:asciiTheme="minorHAnsi" w:eastAsiaTheme="minorEastAsia" w:hAnsiTheme="minorHAnsi" w:cstheme="minorBidi"/>
            <w:noProof/>
            <w:color w:val="auto"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Schedule 1: Specific forms of racism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_Toc243483422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22</w:t>
        </w:r>
        <w:r>
          <w:rPr>
            <w:noProof/>
            <w:webHidden/>
          </w:rPr>
          <w:fldChar w:fldCharType="end"/>
        </w:r>
      </w:hyperlink>
    </w:p>
    <w:p w14:paraId="3FBD4ECE" w14:textId="7797E349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423" w:history="1">
        <w:r w:rsidRPr="008E469A">
          <w:rPr>
            <w:rStyle w:val="Hyperlink"/>
            <w:noProof/>
          </w:rPr>
          <w:t>11.1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Racism towards Aboriginal and Torres Strait Islander peoples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_Toc243483423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22</w:t>
        </w:r>
        <w:r>
          <w:rPr>
            <w:noProof/>
            <w:webHidden/>
          </w:rPr>
          <w:fldChar w:fldCharType="end"/>
        </w:r>
      </w:hyperlink>
    </w:p>
    <w:p w14:paraId="5C851112" w14:textId="62CF3E82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424" w:history="1">
        <w:r w:rsidRPr="008E469A">
          <w:rPr>
            <w:rStyle w:val="Hyperlink"/>
            <w:noProof/>
          </w:rPr>
          <w:t>11.2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Antisemitism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_Toc243483424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23</w:t>
        </w:r>
        <w:r>
          <w:rPr>
            <w:noProof/>
            <w:webHidden/>
          </w:rPr>
          <w:fldChar w:fldCharType="end"/>
        </w:r>
      </w:hyperlink>
    </w:p>
    <w:p w14:paraId="77ECD061" w14:textId="19C48E88" w:rsidR="007E1A39" w:rsidRDefault="007E1A39">
      <w:pPr>
        <w:pStyle w:val="TOC2"/>
        <w:rPr>
          <w:rFonts w:asciiTheme="minorHAnsi" w:eastAsiaTheme="minorEastAsia" w:hAnsiTheme="minorHAnsi" w:cstheme="minorBidi"/>
          <w:noProof/>
          <w:sz w:val="24"/>
          <w:szCs w:val="24"/>
          <w:lang w:eastAsia="en-AU"/>
        </w:rPr>
      </w:pPr>
      <w:hyperlink w:anchor="_Toc243483425" w:history="1">
        <w:r w:rsidRPr="008E469A">
          <w:rPr>
            <w:rStyle w:val="Hyperlink"/>
            <w:noProof/>
          </w:rPr>
          <w:t>11.3</w:t>
        </w:r>
        <w:r>
          <w:rPr>
            <w:rFonts w:asciiTheme="minorHAnsi" w:eastAsiaTheme="minorEastAsia" w:hAnsiTheme="minorHAnsi" w:cstheme="minorBidi"/>
            <w:noProof/>
            <w:sz w:val="24"/>
            <w:szCs w:val="24"/>
            <w:lang w:eastAsia="en-AU"/>
          </w:rPr>
          <w:tab/>
        </w:r>
        <w:r w:rsidRPr="008E469A">
          <w:rPr>
            <w:rStyle w:val="Hyperlink"/>
            <w:noProof/>
          </w:rPr>
          <w:t>Islamophobia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_Toc243483425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24</w:t>
        </w:r>
        <w:r>
          <w:rPr>
            <w:noProof/>
            <w:webHidden/>
          </w:rPr>
          <w:fldChar w:fldCharType="end"/>
        </w:r>
      </w:hyperlink>
    </w:p>
    <w:p w14:paraId="64127DE1" w14:textId="53030835" w:rsidR="003A5D82" w:rsidRPr="003A5D82" w:rsidRDefault="00605B89" w:rsidP="00350D1F">
      <w:pPr>
        <w:spacing w:after="120" w:line="240" w:lineRule="auto"/>
        <w:sectPr w:rsidR="003A5D82" w:rsidRPr="003A5D82" w:rsidSect="00EF1AB9">
          <w:headerReference w:type="even" r:id="rId18"/>
          <w:headerReference w:type="default" r:id="rId19"/>
          <w:headerReference w:type="first" r:id="rId20"/>
          <w:pgSz w:w="11906" w:h="16838" w:code="9"/>
          <w:pgMar w:top="1134" w:right="1134" w:bottom="993" w:left="1134" w:header="709" w:footer="567" w:gutter="0"/>
          <w:cols w:space="708"/>
          <w:docGrid w:linePitch="360"/>
        </w:sectPr>
      </w:pPr>
      <w:r>
        <w:rPr>
          <w:color w:val="E54425"/>
          <w:sz w:val="28"/>
        </w:rPr>
        <w:fldChar w:fldCharType="end"/>
      </w:r>
      <w:r w:rsidR="003A5D82">
        <w:tab/>
      </w:r>
    </w:p>
    <w:p w14:paraId="34740ECF" w14:textId="062D9D44" w:rsidR="0006132B" w:rsidRPr="00D154ED" w:rsidRDefault="00C94FA8" w:rsidP="00946C10">
      <w:pPr>
        <w:pStyle w:val="Heading1"/>
      </w:pPr>
      <w:bookmarkStart w:id="1" w:name="Purposeandapplication"/>
      <w:bookmarkStart w:id="2" w:name="_Toc243483387"/>
      <w:bookmarkEnd w:id="1"/>
      <w:r>
        <w:lastRenderedPageBreak/>
        <w:t>Purpose and application</w:t>
      </w:r>
      <w:bookmarkEnd w:id="2"/>
    </w:p>
    <w:p w14:paraId="6FB324CF" w14:textId="77777777" w:rsidR="00C6376D" w:rsidRDefault="00BA2863" w:rsidP="00C94FA8">
      <w:pPr>
        <w:pStyle w:val="Heading2"/>
      </w:pPr>
      <w:bookmarkStart w:id="3" w:name="_Toc162273225"/>
      <w:bookmarkStart w:id="4" w:name="_Toc243483388"/>
      <w:r w:rsidRPr="005E3D32">
        <w:t>Purpose</w:t>
      </w:r>
      <w:bookmarkEnd w:id="3"/>
      <w:bookmarkEnd w:id="4"/>
    </w:p>
    <w:p w14:paraId="4336C1CA" w14:textId="4B0BF953" w:rsidR="005F5622" w:rsidRDefault="00096B3A" w:rsidP="00C363ED">
      <w:pPr>
        <w:pStyle w:val="Clauselevelstyle"/>
        <w:numPr>
          <w:ilvl w:val="0"/>
          <w:numId w:val="10"/>
        </w:numPr>
      </w:pPr>
      <w:r>
        <w:t>This Policy:</w:t>
      </w:r>
    </w:p>
    <w:p w14:paraId="0D0E8B7B" w14:textId="2884C969" w:rsidR="00096B3A" w:rsidRDefault="005F5622" w:rsidP="00C363ED">
      <w:pPr>
        <w:pStyle w:val="Clauselevelstyle"/>
        <w:numPr>
          <w:ilvl w:val="1"/>
          <w:numId w:val="10"/>
        </w:numPr>
      </w:pPr>
      <w:r>
        <w:t>supports</w:t>
      </w:r>
      <w:r w:rsidR="00096B3A">
        <w:t>:</w:t>
      </w:r>
    </w:p>
    <w:p w14:paraId="48867BE6" w14:textId="48ACBDCC" w:rsidR="00096B3A" w:rsidRDefault="00096B3A" w:rsidP="00096B3A">
      <w:pPr>
        <w:pStyle w:val="Clauselevelstyle"/>
        <w:numPr>
          <w:ilvl w:val="2"/>
          <w:numId w:val="10"/>
        </w:numPr>
      </w:pPr>
      <w:r>
        <w:t>our strategic aspiration that “our community thrives through diversity”</w:t>
      </w:r>
      <w:r w:rsidR="00534799">
        <w:t>;</w:t>
      </w:r>
    </w:p>
    <w:p w14:paraId="53DBFDD4" w14:textId="79398602" w:rsidR="00096B3A" w:rsidRPr="00096B3A" w:rsidRDefault="00096B3A" w:rsidP="00096B3A">
      <w:pPr>
        <w:pStyle w:val="NotesforL2subclause"/>
        <w:rPr>
          <w:i/>
          <w:iCs/>
        </w:rPr>
      </w:pPr>
      <w:r>
        <w:rPr>
          <w:b/>
          <w:bCs/>
        </w:rPr>
        <w:t>Note:</w:t>
      </w:r>
      <w:r>
        <w:rPr>
          <w:b/>
          <w:bCs/>
        </w:rPr>
        <w:tab/>
      </w:r>
      <w:r>
        <w:t xml:space="preserve">See </w:t>
      </w:r>
      <w:hyperlink r:id="rId21" w:history="1">
        <w:r w:rsidRPr="007E1A39">
          <w:rPr>
            <w:rStyle w:val="Hyperlink"/>
            <w:i w:val="0"/>
            <w:iCs/>
          </w:rPr>
          <w:t>Sydney in 2032 Strategy</w:t>
        </w:r>
      </w:hyperlink>
      <w:r>
        <w:rPr>
          <w:i/>
          <w:iCs/>
        </w:rPr>
        <w:t>.</w:t>
      </w:r>
    </w:p>
    <w:p w14:paraId="53B8B0A5" w14:textId="02288A12" w:rsidR="00FA476B" w:rsidRDefault="00096B3A" w:rsidP="00096B3A">
      <w:pPr>
        <w:pStyle w:val="Clauselevelstyle"/>
        <w:numPr>
          <w:ilvl w:val="2"/>
          <w:numId w:val="10"/>
        </w:numPr>
      </w:pPr>
      <w:r>
        <w:t>our</w:t>
      </w:r>
      <w:r w:rsidR="005F5622">
        <w:t xml:space="preserve"> </w:t>
      </w:r>
      <w:hyperlink r:id="rId22" w:history="1">
        <w:r w:rsidR="00531428">
          <w:rPr>
            <w:rStyle w:val="Hyperlink"/>
            <w:i w:val="0"/>
            <w:iCs w:val="0"/>
          </w:rPr>
          <w:t>c</w:t>
        </w:r>
        <w:r w:rsidR="005F5622" w:rsidRPr="001B6819">
          <w:rPr>
            <w:rStyle w:val="Hyperlink"/>
            <w:i w:val="0"/>
            <w:iCs w:val="0"/>
          </w:rPr>
          <w:t xml:space="preserve">ommitment to </w:t>
        </w:r>
        <w:r w:rsidR="00531428">
          <w:rPr>
            <w:rStyle w:val="Hyperlink"/>
            <w:i w:val="0"/>
            <w:iCs w:val="0"/>
          </w:rPr>
          <w:t>a</w:t>
        </w:r>
        <w:r w:rsidR="005F5622" w:rsidRPr="001B6819">
          <w:rPr>
            <w:rStyle w:val="Hyperlink"/>
            <w:i w:val="0"/>
            <w:iCs w:val="0"/>
          </w:rPr>
          <w:t>nti-racism</w:t>
        </w:r>
      </w:hyperlink>
      <w:r w:rsidR="005F5622">
        <w:t>;</w:t>
      </w:r>
      <w:r>
        <w:t xml:space="preserve"> and</w:t>
      </w:r>
    </w:p>
    <w:p w14:paraId="4559BED1" w14:textId="6A500C7A" w:rsidR="00096B3A" w:rsidRDefault="00096B3A" w:rsidP="00096B3A">
      <w:pPr>
        <w:pStyle w:val="Clauselevelstyle"/>
        <w:numPr>
          <w:ilvl w:val="2"/>
          <w:numId w:val="10"/>
        </w:numPr>
      </w:pPr>
      <w:r>
        <w:t>the development and implementation of our Anti-</w:t>
      </w:r>
      <w:r w:rsidR="00DA5282">
        <w:t>r</w:t>
      </w:r>
      <w:r>
        <w:t xml:space="preserve">acism </w:t>
      </w:r>
      <w:r w:rsidR="00017EB5">
        <w:t>Plan</w:t>
      </w:r>
      <w:r>
        <w:t>;</w:t>
      </w:r>
    </w:p>
    <w:p w14:paraId="07A90539" w14:textId="1F2092D8" w:rsidR="00F115E8" w:rsidRDefault="005F5622" w:rsidP="00C363ED">
      <w:pPr>
        <w:pStyle w:val="Clauselevelstyle"/>
        <w:numPr>
          <w:ilvl w:val="1"/>
          <w:numId w:val="10"/>
        </w:numPr>
      </w:pPr>
      <w:r>
        <w:t>sets out the principles underpinning our approach to combatting racism; and</w:t>
      </w:r>
    </w:p>
    <w:p w14:paraId="0AE8E4AC" w14:textId="569604DE" w:rsidR="00317C5E" w:rsidRDefault="009D1049" w:rsidP="00C363ED">
      <w:pPr>
        <w:pStyle w:val="Clauselevelstyle"/>
        <w:numPr>
          <w:ilvl w:val="1"/>
          <w:numId w:val="10"/>
        </w:numPr>
      </w:pPr>
      <w:r>
        <w:t>e</w:t>
      </w:r>
      <w:r w:rsidR="005F5622">
        <w:t>xplains how we:</w:t>
      </w:r>
      <w:r w:rsidR="00317C5E">
        <w:t xml:space="preserve"> </w:t>
      </w:r>
    </w:p>
    <w:p w14:paraId="0A8F606E" w14:textId="5E481F37" w:rsidR="00F115E8" w:rsidRDefault="005F5622" w:rsidP="00C363ED">
      <w:pPr>
        <w:pStyle w:val="Clauselevelstyle"/>
        <w:numPr>
          <w:ilvl w:val="2"/>
          <w:numId w:val="10"/>
        </w:numPr>
      </w:pPr>
      <w:r>
        <w:t xml:space="preserve">respond to racism; </w:t>
      </w:r>
    </w:p>
    <w:p w14:paraId="5F1BF1B8" w14:textId="329F9FAD" w:rsidR="00534799" w:rsidRDefault="005F5622" w:rsidP="00C363ED">
      <w:pPr>
        <w:pStyle w:val="Clauselevelstyle"/>
        <w:numPr>
          <w:ilvl w:val="2"/>
          <w:numId w:val="10"/>
        </w:numPr>
        <w:tabs>
          <w:tab w:val="left" w:pos="2552"/>
        </w:tabs>
      </w:pPr>
      <w:r>
        <w:t>handle complaints about racism</w:t>
      </w:r>
      <w:r w:rsidR="00534799">
        <w:t xml:space="preserve">; </w:t>
      </w:r>
    </w:p>
    <w:p w14:paraId="4FC7A1FB" w14:textId="77777777" w:rsidR="00534799" w:rsidRDefault="00534799" w:rsidP="00C363ED">
      <w:pPr>
        <w:pStyle w:val="Clauselevelstyle"/>
        <w:numPr>
          <w:ilvl w:val="2"/>
          <w:numId w:val="10"/>
        </w:numPr>
        <w:tabs>
          <w:tab w:val="left" w:pos="2552"/>
        </w:tabs>
      </w:pPr>
      <w:r>
        <w:t>work to prevent racism; and</w:t>
      </w:r>
    </w:p>
    <w:p w14:paraId="1D53B8ED" w14:textId="6A718A82" w:rsidR="000D338F" w:rsidRDefault="00534799" w:rsidP="00C363ED">
      <w:pPr>
        <w:pStyle w:val="Clauselevelstyle"/>
        <w:numPr>
          <w:ilvl w:val="2"/>
          <w:numId w:val="10"/>
        </w:numPr>
        <w:tabs>
          <w:tab w:val="left" w:pos="2552"/>
        </w:tabs>
      </w:pPr>
      <w:r>
        <w:t>manage racism-related risks</w:t>
      </w:r>
      <w:r w:rsidR="005F5622">
        <w:t>.</w:t>
      </w:r>
    </w:p>
    <w:p w14:paraId="760F89ED" w14:textId="77777777" w:rsidR="00407616" w:rsidRDefault="00407616" w:rsidP="00407616">
      <w:pPr>
        <w:pStyle w:val="Clauselevelstyle"/>
        <w:numPr>
          <w:ilvl w:val="0"/>
          <w:numId w:val="10"/>
        </w:numPr>
      </w:pPr>
      <w:r>
        <w:t>This Policy will be reviewed and updated consistently with our Anti-racism Plan, which is being developed in consultation with our community.</w:t>
      </w:r>
    </w:p>
    <w:p w14:paraId="3FDB3FD3" w14:textId="4A8BBB77" w:rsidR="00FC6287" w:rsidRDefault="00FC6287" w:rsidP="00FC6287">
      <w:pPr>
        <w:pStyle w:val="Heading2"/>
      </w:pPr>
      <w:bookmarkStart w:id="5" w:name="_Toc243483389"/>
      <w:r>
        <w:t>Start date</w:t>
      </w:r>
      <w:bookmarkEnd w:id="5"/>
    </w:p>
    <w:p w14:paraId="23235152" w14:textId="5A43E4B5" w:rsidR="006A3014" w:rsidRDefault="006A3014" w:rsidP="00C363ED">
      <w:pPr>
        <w:pStyle w:val="Clauselevelstyle"/>
        <w:numPr>
          <w:ilvl w:val="0"/>
          <w:numId w:val="11"/>
        </w:numPr>
      </w:pPr>
      <w:r>
        <w:t>Th</w:t>
      </w:r>
      <w:r w:rsidR="00F543D7">
        <w:t>is Policy</w:t>
      </w:r>
      <w:r w:rsidR="00667446">
        <w:t xml:space="preserve"> </w:t>
      </w:r>
      <w:r>
        <w:t>commence</w:t>
      </w:r>
      <w:r w:rsidR="00F543D7">
        <w:t>s</w:t>
      </w:r>
      <w:r>
        <w:t xml:space="preserve"> on [</w:t>
      </w:r>
      <w:r w:rsidRPr="007E1A39">
        <w:t>commencement date</w:t>
      </w:r>
      <w:r>
        <w:t>]</w:t>
      </w:r>
      <w:r w:rsidR="00F543D7">
        <w:t>.</w:t>
      </w:r>
    </w:p>
    <w:p w14:paraId="643C40BE" w14:textId="7CA1B466" w:rsidR="000563AB" w:rsidRDefault="000D1016" w:rsidP="000563AB">
      <w:pPr>
        <w:pStyle w:val="Heading2"/>
      </w:pPr>
      <w:bookmarkStart w:id="6" w:name="_Toc243483390"/>
      <w:r>
        <w:t>Application</w:t>
      </w:r>
      <w:bookmarkEnd w:id="6"/>
    </w:p>
    <w:p w14:paraId="2BE41D4B" w14:textId="26089003" w:rsidR="00800F55" w:rsidRDefault="006A3014" w:rsidP="00C363ED">
      <w:pPr>
        <w:pStyle w:val="Clauselevelstyle"/>
        <w:numPr>
          <w:ilvl w:val="0"/>
          <w:numId w:val="12"/>
        </w:numPr>
      </w:pPr>
      <w:r>
        <w:t>Th</w:t>
      </w:r>
      <w:r w:rsidR="00F543D7">
        <w:t xml:space="preserve">is </w:t>
      </w:r>
      <w:r>
        <w:t>P</w:t>
      </w:r>
      <w:r w:rsidR="00F543D7">
        <w:t>olicy</w:t>
      </w:r>
      <w:r>
        <w:t xml:space="preserve"> appl</w:t>
      </w:r>
      <w:r w:rsidR="00F543D7">
        <w:t>ies</w:t>
      </w:r>
      <w:r>
        <w:t xml:space="preserve"> to</w:t>
      </w:r>
      <w:r w:rsidR="00BE1CDA">
        <w:t xml:space="preserve"> any University-related conduct by</w:t>
      </w:r>
      <w:r>
        <w:t>:</w:t>
      </w:r>
    </w:p>
    <w:p w14:paraId="102FC11D" w14:textId="094517E0" w:rsidR="00BE1CDA" w:rsidRDefault="00BE1CDA" w:rsidP="00C363ED">
      <w:pPr>
        <w:pStyle w:val="Clauselevelstyle"/>
        <w:numPr>
          <w:ilvl w:val="1"/>
          <w:numId w:val="12"/>
        </w:numPr>
      </w:pPr>
      <w:r>
        <w:t>staff and affiliates;</w:t>
      </w:r>
    </w:p>
    <w:p w14:paraId="10C04C45" w14:textId="4E593CD2" w:rsidR="00BE1CDA" w:rsidRDefault="00BE1CDA" w:rsidP="00C363ED">
      <w:pPr>
        <w:pStyle w:val="Clauselevelstyle"/>
        <w:numPr>
          <w:ilvl w:val="1"/>
          <w:numId w:val="12"/>
        </w:numPr>
      </w:pPr>
      <w:r>
        <w:t>students;</w:t>
      </w:r>
    </w:p>
    <w:p w14:paraId="7B5E70C0" w14:textId="77DE7300" w:rsidR="00BE1CDA" w:rsidRDefault="00BE1CDA" w:rsidP="00C363ED">
      <w:pPr>
        <w:pStyle w:val="Clauselevelstyle"/>
        <w:numPr>
          <w:ilvl w:val="1"/>
          <w:numId w:val="12"/>
        </w:numPr>
      </w:pPr>
      <w:r>
        <w:t>users of our lands; and</w:t>
      </w:r>
    </w:p>
    <w:p w14:paraId="00743DA1" w14:textId="698171BC" w:rsidR="00BE1CDA" w:rsidRDefault="00BE1CDA" w:rsidP="00C363ED">
      <w:pPr>
        <w:pStyle w:val="Clauselevelstyle"/>
        <w:numPr>
          <w:ilvl w:val="1"/>
          <w:numId w:val="12"/>
        </w:numPr>
      </w:pPr>
      <w:r>
        <w:t>any person contractually bound to comply with our policies.</w:t>
      </w:r>
    </w:p>
    <w:p w14:paraId="6A77725D" w14:textId="77777777" w:rsidR="0026121B" w:rsidRDefault="0026121B" w:rsidP="0026121B">
      <w:pPr>
        <w:pStyle w:val="Clauselevelstyle"/>
        <w:ind w:left="284"/>
      </w:pPr>
    </w:p>
    <w:p w14:paraId="6C1B1424" w14:textId="7E613702" w:rsidR="0026121B" w:rsidRPr="00BB02FB" w:rsidRDefault="0026121B" w:rsidP="00BC4B1D">
      <w:pPr>
        <w:pStyle w:val="Clauselevelstyle"/>
        <w:sectPr w:rsidR="0026121B" w:rsidRPr="00BB02FB" w:rsidSect="009D46E0">
          <w:headerReference w:type="even" r:id="rId23"/>
          <w:headerReference w:type="default" r:id="rId24"/>
          <w:headerReference w:type="first" r:id="rId25"/>
          <w:pgSz w:w="11906" w:h="16838"/>
          <w:pgMar w:top="1134" w:right="1134" w:bottom="1247" w:left="1134" w:header="708" w:footer="709" w:gutter="0"/>
          <w:cols w:space="708"/>
          <w:docGrid w:linePitch="360"/>
        </w:sectPr>
      </w:pPr>
    </w:p>
    <w:p w14:paraId="0E2574FF" w14:textId="2CFAFA0B" w:rsidR="000A2993" w:rsidRDefault="009A3BD7" w:rsidP="00946C10">
      <w:pPr>
        <w:pStyle w:val="Heading1"/>
      </w:pPr>
      <w:bookmarkStart w:id="7" w:name="Requirements1"/>
      <w:bookmarkStart w:id="8" w:name="_Toc243483391"/>
      <w:bookmarkEnd w:id="7"/>
      <w:r>
        <w:lastRenderedPageBreak/>
        <w:t>Principles</w:t>
      </w:r>
      <w:bookmarkEnd w:id="8"/>
    </w:p>
    <w:p w14:paraId="3602DC55" w14:textId="30BD6B91" w:rsidR="00534799" w:rsidRDefault="00534799" w:rsidP="008178FC">
      <w:pPr>
        <w:pStyle w:val="Heading2"/>
      </w:pPr>
      <w:bookmarkStart w:id="9" w:name="_Toc243483392"/>
      <w:r>
        <w:t xml:space="preserve">Anti-racism </w:t>
      </w:r>
      <w:r w:rsidR="00017EB5">
        <w:t xml:space="preserve">Plan </w:t>
      </w:r>
      <w:r>
        <w:t>and ongoing review</w:t>
      </w:r>
      <w:bookmarkEnd w:id="9"/>
    </w:p>
    <w:p w14:paraId="47CD2C51" w14:textId="6DD46A99" w:rsidR="00534799" w:rsidRDefault="00534799" w:rsidP="00534799">
      <w:pPr>
        <w:pStyle w:val="Clauselevelstyle"/>
        <w:numPr>
          <w:ilvl w:val="0"/>
          <w:numId w:val="22"/>
        </w:numPr>
      </w:pPr>
      <w:r>
        <w:t>We are committed to developing an</w:t>
      </w:r>
      <w:r w:rsidR="00881EF1">
        <w:t>d</w:t>
      </w:r>
      <w:r>
        <w:t xml:space="preserve"> implementing a comprehensive Anti-racism </w:t>
      </w:r>
      <w:r w:rsidR="00017EB5">
        <w:t xml:space="preserve">Plan </w:t>
      </w:r>
      <w:r>
        <w:t>as part of our Diversity, Equity, Access and Inclusion Plan.</w:t>
      </w:r>
    </w:p>
    <w:p w14:paraId="142EC00C" w14:textId="67CEF9E0" w:rsidR="002167E9" w:rsidRDefault="002167E9" w:rsidP="00534799">
      <w:pPr>
        <w:pStyle w:val="Clauselevelstyle"/>
        <w:numPr>
          <w:ilvl w:val="0"/>
          <w:numId w:val="22"/>
        </w:numPr>
      </w:pPr>
      <w:r>
        <w:t xml:space="preserve">The </w:t>
      </w:r>
      <w:r w:rsidR="00795BDF">
        <w:t>Community and Leadership Portfolio</w:t>
      </w:r>
      <w:r>
        <w:t xml:space="preserve"> is responsible for leading this work.</w:t>
      </w:r>
    </w:p>
    <w:p w14:paraId="63F024B7" w14:textId="55F517F8" w:rsidR="00534799" w:rsidRDefault="002167E9" w:rsidP="00534799">
      <w:pPr>
        <w:pStyle w:val="Clauselevelstyle"/>
        <w:numPr>
          <w:ilvl w:val="1"/>
          <w:numId w:val="22"/>
        </w:numPr>
      </w:pPr>
      <w:r>
        <w:t>We recognise that the</w:t>
      </w:r>
      <w:r w:rsidR="00534799">
        <w:t xml:space="preserve"> work will take time, and </w:t>
      </w:r>
      <w:r w:rsidR="009519F9">
        <w:t>requires</w:t>
      </w:r>
      <w:r w:rsidR="00534799">
        <w:t xml:space="preserve"> detailed</w:t>
      </w:r>
      <w:r w:rsidR="00881EF1">
        <w:t>,</w:t>
      </w:r>
      <w:r w:rsidR="00534799">
        <w:t xml:space="preserve"> ongoing consultation with our community.</w:t>
      </w:r>
      <w:r w:rsidR="00881EF1">
        <w:t xml:space="preserve">  </w:t>
      </w:r>
    </w:p>
    <w:p w14:paraId="284EDE1D" w14:textId="5C87F7DF" w:rsidR="00881EF1" w:rsidRDefault="00881EF1" w:rsidP="00881EF1">
      <w:pPr>
        <w:pStyle w:val="Clauselevelstyle"/>
        <w:numPr>
          <w:ilvl w:val="2"/>
          <w:numId w:val="22"/>
        </w:numPr>
      </w:pPr>
      <w:r>
        <w:t xml:space="preserve">This includes consultation with affected communities about the definitions in </w:t>
      </w:r>
      <w:hyperlink w:anchor="Schedule1" w:history="1">
        <w:r w:rsidRPr="007E1A39">
          <w:rPr>
            <w:rStyle w:val="Hyperlink"/>
            <w:i w:val="0"/>
            <w:iCs w:val="0"/>
          </w:rPr>
          <w:t>Schedule 1</w:t>
        </w:r>
      </w:hyperlink>
      <w:r w:rsidRPr="007E1A39">
        <w:rPr>
          <w:i/>
          <w:iCs w:val="0"/>
        </w:rPr>
        <w:t>.</w:t>
      </w:r>
    </w:p>
    <w:p w14:paraId="4C6A03F8" w14:textId="0541D0C0" w:rsidR="00534799" w:rsidRPr="00534799" w:rsidRDefault="00881EF1" w:rsidP="00534799">
      <w:pPr>
        <w:pStyle w:val="Clauselevelstyle"/>
        <w:numPr>
          <w:ilvl w:val="1"/>
          <w:numId w:val="22"/>
        </w:numPr>
      </w:pPr>
      <w:r>
        <w:t>We will review and update this P</w:t>
      </w:r>
      <w:r w:rsidR="00534799">
        <w:t>olicy as that work progresses</w:t>
      </w:r>
      <w:r>
        <w:t>.</w:t>
      </w:r>
    </w:p>
    <w:p w14:paraId="38FFFAE9" w14:textId="17FF182F" w:rsidR="008178FC" w:rsidRPr="00017EB5" w:rsidRDefault="00534799" w:rsidP="008178FC">
      <w:pPr>
        <w:pStyle w:val="Heading2"/>
      </w:pPr>
      <w:bookmarkStart w:id="10" w:name="_Toc243483393"/>
      <w:r w:rsidRPr="00017EB5">
        <w:t xml:space="preserve">Anti-racism </w:t>
      </w:r>
      <w:r w:rsidR="005F2E54" w:rsidRPr="00017EB5">
        <w:t>p</w:t>
      </w:r>
      <w:r w:rsidR="00956ED3" w:rsidRPr="00017EB5">
        <w:t>rinciples</w:t>
      </w:r>
      <w:bookmarkEnd w:id="10"/>
    </w:p>
    <w:p w14:paraId="39081538" w14:textId="2AC33F64" w:rsidR="00301563" w:rsidRDefault="00956ED3" w:rsidP="00534799">
      <w:pPr>
        <w:pStyle w:val="Clauselevelstyle"/>
        <w:numPr>
          <w:ilvl w:val="0"/>
          <w:numId w:val="44"/>
        </w:numPr>
      </w:pPr>
      <w:r>
        <w:t>We recognise and pay respect to the Elders and communities of the lands that our campuses, teaching and research activities stand on.  For thousands of years</w:t>
      </w:r>
      <w:r w:rsidR="00B15BB9">
        <w:t>,</w:t>
      </w:r>
      <w:r>
        <w:t xml:space="preserve"> they have shared and exchanged knowledges across innumerable generations for the benefit of us all.</w:t>
      </w:r>
    </w:p>
    <w:p w14:paraId="1743055B" w14:textId="77777777" w:rsidR="00C12BED" w:rsidRPr="001046B3" w:rsidRDefault="00C12BED" w:rsidP="00534799">
      <w:pPr>
        <w:pStyle w:val="Clauselevelstyle"/>
        <w:numPr>
          <w:ilvl w:val="0"/>
          <w:numId w:val="44"/>
        </w:numPr>
      </w:pPr>
      <w:r>
        <w:t xml:space="preserve">We </w:t>
      </w:r>
      <w:r w:rsidRPr="00956ED3">
        <w:t xml:space="preserve">acknowledge the history and legacies of racism and ongoing injustices experienced by </w:t>
      </w:r>
      <w:r>
        <w:t>Aboriginal and Torres Strait Islander peoples</w:t>
      </w:r>
      <w:r w:rsidRPr="00956ED3">
        <w:t>, and the University’s part in that history.</w:t>
      </w:r>
      <w:r>
        <w:t xml:space="preserve"> </w:t>
      </w:r>
    </w:p>
    <w:p w14:paraId="19869093" w14:textId="77777777" w:rsidR="00C12BED" w:rsidRDefault="00C12BED" w:rsidP="00534799">
      <w:pPr>
        <w:pStyle w:val="Clauselevelstyle"/>
        <w:numPr>
          <w:ilvl w:val="0"/>
          <w:numId w:val="44"/>
        </w:numPr>
      </w:pPr>
      <w:r>
        <w:t>We are committed to:</w:t>
      </w:r>
    </w:p>
    <w:p w14:paraId="5A6507CE" w14:textId="398003B5" w:rsidR="00C12BED" w:rsidRDefault="005F2E54" w:rsidP="00534799">
      <w:pPr>
        <w:pStyle w:val="Clauselevelstyle"/>
        <w:numPr>
          <w:ilvl w:val="1"/>
          <w:numId w:val="44"/>
        </w:numPr>
      </w:pPr>
      <w:r>
        <w:t xml:space="preserve">creating the conditions in which Aboriginal and Torres Strait Islander staff, students, and communities can thrive; </w:t>
      </w:r>
      <w:r w:rsidR="009D1049">
        <w:t>and</w:t>
      </w:r>
    </w:p>
    <w:p w14:paraId="70E950B6" w14:textId="77777777" w:rsidR="00C12BED" w:rsidRDefault="00C12BED" w:rsidP="00534799">
      <w:pPr>
        <w:pStyle w:val="Clauselevelstyle"/>
        <w:numPr>
          <w:ilvl w:val="1"/>
          <w:numId w:val="44"/>
        </w:numPr>
      </w:pPr>
      <w:r>
        <w:t>ensuring that education, research and community engagement actively recognises and elevates Aboriginal and Torres Strait Islander knowledges, cultures and sovereignty.</w:t>
      </w:r>
    </w:p>
    <w:p w14:paraId="2571F7DF" w14:textId="1C6D14D7" w:rsidR="00112A1F" w:rsidRDefault="00956ED3" w:rsidP="00534799">
      <w:pPr>
        <w:pStyle w:val="Clauselevelstyle"/>
        <w:numPr>
          <w:ilvl w:val="0"/>
          <w:numId w:val="44"/>
        </w:numPr>
      </w:pPr>
      <w:r>
        <w:t>We celebrate the richness of diversity</w:t>
      </w:r>
      <w:r w:rsidR="009D1049">
        <w:t>,</w:t>
      </w:r>
      <w:r>
        <w:t xml:space="preserve"> and value the difference and unique perspectives it offers</w:t>
      </w:r>
      <w:r w:rsidR="007269BA">
        <w:t xml:space="preserve">. </w:t>
      </w:r>
      <w:r w:rsidR="00112A1F">
        <w:t xml:space="preserve"> </w:t>
      </w:r>
    </w:p>
    <w:p w14:paraId="1C39C124" w14:textId="7656D32C" w:rsidR="00956ED3" w:rsidRDefault="00112A1F" w:rsidP="00534799">
      <w:pPr>
        <w:pStyle w:val="Clauselevelstyle"/>
        <w:numPr>
          <w:ilvl w:val="1"/>
          <w:numId w:val="44"/>
        </w:numPr>
      </w:pPr>
      <w:r>
        <w:t xml:space="preserve">This is essential to </w:t>
      </w:r>
      <w:r w:rsidR="007269BA">
        <w:t xml:space="preserve">the robust engagement and scholarly debate </w:t>
      </w:r>
      <w:r w:rsidR="005F2E54">
        <w:t xml:space="preserve">that is </w:t>
      </w:r>
      <w:r w:rsidR="007269BA">
        <w:t xml:space="preserve">central to our core purpose as a </w:t>
      </w:r>
      <w:r>
        <w:t>university</w:t>
      </w:r>
      <w:r w:rsidR="007269BA">
        <w:t>.</w:t>
      </w:r>
    </w:p>
    <w:p w14:paraId="3744D9F5" w14:textId="77777777" w:rsidR="000A7425" w:rsidRDefault="00EF0013" w:rsidP="00534799">
      <w:pPr>
        <w:pStyle w:val="Clauselevelstyle"/>
        <w:numPr>
          <w:ilvl w:val="0"/>
          <w:numId w:val="44"/>
        </w:numPr>
      </w:pPr>
      <w:r w:rsidRPr="00EF0013">
        <w:t>We are committed to freedom of speech</w:t>
      </w:r>
      <w:r w:rsidR="00B15BB9">
        <w:t xml:space="preserve"> and academic freedom</w:t>
      </w:r>
      <w:r w:rsidR="000A7425">
        <w:t>:</w:t>
      </w:r>
    </w:p>
    <w:p w14:paraId="764DD299" w14:textId="0ED76519" w:rsidR="000A7425" w:rsidRDefault="000A7425" w:rsidP="00534799">
      <w:pPr>
        <w:pStyle w:val="Clauselevelstyle"/>
        <w:numPr>
          <w:ilvl w:val="1"/>
          <w:numId w:val="44"/>
        </w:numPr>
      </w:pPr>
      <w:r>
        <w:t>in accordance with the highest ethical, professional and legal standards; and</w:t>
      </w:r>
    </w:p>
    <w:p w14:paraId="14BA1D64" w14:textId="784E3709" w:rsidR="00EF0013" w:rsidRDefault="000A7425" w:rsidP="00534799">
      <w:pPr>
        <w:pStyle w:val="Clauselevelstyle"/>
        <w:numPr>
          <w:ilvl w:val="1"/>
          <w:numId w:val="44"/>
        </w:numPr>
      </w:pPr>
      <w:r w:rsidRPr="00EF0013">
        <w:t>within the bounds of our duty to foster the wellbeing of our staff and students</w:t>
      </w:r>
      <w:r w:rsidR="00EF0013" w:rsidRPr="00EF0013">
        <w:t>.</w:t>
      </w:r>
    </w:p>
    <w:p w14:paraId="4DA396DF" w14:textId="7BF04567" w:rsidR="000A7425" w:rsidRPr="000A7425" w:rsidRDefault="000A7425" w:rsidP="000A7425">
      <w:pPr>
        <w:pStyle w:val="Notesforclauses"/>
        <w:rPr>
          <w:i/>
          <w:iCs/>
        </w:rPr>
      </w:pPr>
      <w:r>
        <w:rPr>
          <w:b/>
          <w:bCs/>
        </w:rPr>
        <w:t>Note:</w:t>
      </w:r>
      <w:r>
        <w:rPr>
          <w:b/>
          <w:bCs/>
        </w:rPr>
        <w:tab/>
      </w:r>
      <w:r>
        <w:t xml:space="preserve">See the </w:t>
      </w:r>
      <w:hyperlink r:id="rId26" w:history="1">
        <w:r w:rsidRPr="000A7425">
          <w:rPr>
            <w:rStyle w:val="Hyperlink"/>
            <w:iCs/>
          </w:rPr>
          <w:t>Charter of Freedom of Speech and Academic Freedom</w:t>
        </w:r>
      </w:hyperlink>
      <w:r>
        <w:rPr>
          <w:i/>
          <w:iCs/>
        </w:rPr>
        <w:t>.</w:t>
      </w:r>
    </w:p>
    <w:p w14:paraId="007FEDCC" w14:textId="3C3744CF" w:rsidR="00EF0013" w:rsidRPr="00EF0013" w:rsidRDefault="00EF0013" w:rsidP="005F2E54">
      <w:pPr>
        <w:pStyle w:val="Clauselevelstyle"/>
        <w:numPr>
          <w:ilvl w:val="0"/>
          <w:numId w:val="44"/>
        </w:numPr>
      </w:pPr>
      <w:r w:rsidRPr="00EF0013">
        <w:t xml:space="preserve">We affirm our institutional right and responsibility, and the rights and responsibilities of each of </w:t>
      </w:r>
      <w:r w:rsidR="00B15BB9">
        <w:t>our</w:t>
      </w:r>
      <w:r w:rsidRPr="00EF0013">
        <w:t xml:space="preserve"> scholars and students:</w:t>
      </w:r>
    </w:p>
    <w:p w14:paraId="34A805DD" w14:textId="6ACACC02" w:rsidR="00EF0013" w:rsidRPr="00EF0013" w:rsidRDefault="00EF0013" w:rsidP="009519F9">
      <w:pPr>
        <w:pStyle w:val="Clauselevelstyle"/>
        <w:numPr>
          <w:ilvl w:val="1"/>
          <w:numId w:val="44"/>
        </w:numPr>
      </w:pPr>
      <w:r w:rsidRPr="00EF0013">
        <w:t>to pursue knowledge for its own sake, wherever the pursuit might lead;</w:t>
      </w:r>
      <w:r w:rsidR="00B15BB9">
        <w:t xml:space="preserve"> and</w:t>
      </w:r>
    </w:p>
    <w:p w14:paraId="6C31B38C" w14:textId="77777777" w:rsidR="00EF0013" w:rsidRPr="00EF0013" w:rsidRDefault="00EF0013" w:rsidP="009519F9">
      <w:pPr>
        <w:pStyle w:val="Clauselevelstyle"/>
        <w:numPr>
          <w:ilvl w:val="1"/>
          <w:numId w:val="44"/>
        </w:numPr>
      </w:pPr>
      <w:r w:rsidRPr="00EF0013">
        <w:lastRenderedPageBreak/>
        <w:t>to transmit that knowledge responsibly and openly;</w:t>
      </w:r>
    </w:p>
    <w:p w14:paraId="568491B2" w14:textId="698B9C9D" w:rsidR="00EF0013" w:rsidRPr="00EF0013" w:rsidRDefault="00B15BB9" w:rsidP="009519F9">
      <w:pPr>
        <w:pStyle w:val="Clauselevelstyle"/>
        <w:ind w:left="698" w:firstLine="720"/>
        <w:rPr>
          <w:i/>
          <w:iCs w:val="0"/>
        </w:rPr>
      </w:pPr>
      <w:r>
        <w:t xml:space="preserve">as set out in </w:t>
      </w:r>
      <w:r w:rsidR="00EF0013" w:rsidRPr="00EF0013">
        <w:t xml:space="preserve">the </w:t>
      </w:r>
      <w:hyperlink r:id="rId27" w:history="1">
        <w:r w:rsidR="00EF0013" w:rsidRPr="00B15BB9">
          <w:rPr>
            <w:rStyle w:val="Hyperlink"/>
            <w:iCs w:val="0"/>
          </w:rPr>
          <w:t>Charter of Freedom of Speech and Academic Freedom</w:t>
        </w:r>
      </w:hyperlink>
      <w:r w:rsidR="00EF0013" w:rsidRPr="00EF0013">
        <w:rPr>
          <w:i/>
          <w:iCs w:val="0"/>
        </w:rPr>
        <w:t xml:space="preserve">. </w:t>
      </w:r>
    </w:p>
    <w:p w14:paraId="78AFD437" w14:textId="1060682D" w:rsidR="00956ED3" w:rsidRDefault="00956ED3" w:rsidP="00B07B41">
      <w:pPr>
        <w:pStyle w:val="Clauselevelstyle"/>
        <w:numPr>
          <w:ilvl w:val="0"/>
          <w:numId w:val="36"/>
        </w:numPr>
      </w:pPr>
      <w:r>
        <w:t xml:space="preserve">We reject all forms of racism, whether interpersonal or </w:t>
      </w:r>
      <w:r w:rsidR="009D1049">
        <w:t xml:space="preserve">institutional and </w:t>
      </w:r>
      <w:r>
        <w:t>systemic.</w:t>
      </w:r>
    </w:p>
    <w:p w14:paraId="2BF3553D" w14:textId="77777777" w:rsidR="003A2037" w:rsidRDefault="00956ED3" w:rsidP="00B07B41">
      <w:pPr>
        <w:pStyle w:val="Clauselevelstyle"/>
        <w:numPr>
          <w:ilvl w:val="1"/>
          <w:numId w:val="36"/>
        </w:numPr>
      </w:pPr>
      <w:r>
        <w:t>We will not tolerate</w:t>
      </w:r>
      <w:r w:rsidR="003A2037">
        <w:t>:</w:t>
      </w:r>
      <w:r>
        <w:t xml:space="preserve"> </w:t>
      </w:r>
    </w:p>
    <w:p w14:paraId="2447E0BC" w14:textId="5749317B" w:rsidR="00956ED3" w:rsidRDefault="00956ED3" w:rsidP="00B07B41">
      <w:pPr>
        <w:pStyle w:val="Clauselevelstyle"/>
        <w:numPr>
          <w:ilvl w:val="2"/>
          <w:numId w:val="36"/>
        </w:numPr>
      </w:pPr>
      <w:r>
        <w:t>racist University-related conduct;</w:t>
      </w:r>
      <w:r w:rsidR="003A2037">
        <w:t xml:space="preserve"> or</w:t>
      </w:r>
    </w:p>
    <w:p w14:paraId="3E0E621B" w14:textId="65F74205" w:rsidR="003A2037" w:rsidRDefault="003A2037" w:rsidP="00B07B41">
      <w:pPr>
        <w:pStyle w:val="Clauselevelstyle"/>
        <w:numPr>
          <w:ilvl w:val="2"/>
          <w:numId w:val="36"/>
        </w:numPr>
      </w:pPr>
      <w:r>
        <w:t>racist actions on our lands.</w:t>
      </w:r>
    </w:p>
    <w:p w14:paraId="50D99577" w14:textId="07702627" w:rsidR="003A2037" w:rsidRDefault="003A2037" w:rsidP="00B07B41">
      <w:pPr>
        <w:pStyle w:val="Clauselevelstyle"/>
        <w:numPr>
          <w:ilvl w:val="1"/>
          <w:numId w:val="36"/>
        </w:numPr>
      </w:pPr>
      <w:r>
        <w:t>We will act to address any identified institutional or systemic racism in our operations.</w:t>
      </w:r>
    </w:p>
    <w:p w14:paraId="41FBA691" w14:textId="38075B77" w:rsidR="003A2037" w:rsidRDefault="003A2037" w:rsidP="00B07B41">
      <w:pPr>
        <w:pStyle w:val="Clauselevelstyle"/>
        <w:numPr>
          <w:ilvl w:val="0"/>
          <w:numId w:val="36"/>
        </w:numPr>
      </w:pPr>
      <w:r>
        <w:t xml:space="preserve">We recognise that: </w:t>
      </w:r>
    </w:p>
    <w:p w14:paraId="5502FFCF" w14:textId="5D894E94" w:rsidR="003A2037" w:rsidRDefault="003A2037" w:rsidP="00B07B41">
      <w:pPr>
        <w:pStyle w:val="Clauselevelstyle"/>
        <w:numPr>
          <w:ilvl w:val="1"/>
          <w:numId w:val="36"/>
        </w:numPr>
      </w:pPr>
      <w:r>
        <w:t xml:space="preserve">racism can be experienced on multiple levels, directly or indirectly; </w:t>
      </w:r>
    </w:p>
    <w:p w14:paraId="070B29CD" w14:textId="1EA1112B" w:rsidR="003A2037" w:rsidRDefault="003A2037" w:rsidP="00B07B41">
      <w:pPr>
        <w:pStyle w:val="Clauselevelstyle"/>
        <w:numPr>
          <w:ilvl w:val="1"/>
          <w:numId w:val="36"/>
        </w:numPr>
      </w:pPr>
      <w:r>
        <w:t xml:space="preserve">intersectional impacts can compound the effects of racism; </w:t>
      </w:r>
    </w:p>
    <w:p w14:paraId="7061731C" w14:textId="2BE14E42" w:rsidR="003A2037" w:rsidRDefault="009D1049" w:rsidP="009D1049">
      <w:pPr>
        <w:pStyle w:val="Clauselevelstyle"/>
        <w:numPr>
          <w:ilvl w:val="1"/>
          <w:numId w:val="36"/>
        </w:numPr>
      </w:pPr>
      <w:r>
        <w:t>r</w:t>
      </w:r>
      <w:r w:rsidR="003A2037">
        <w:t>acist behaviour can also involve other forms of unacceptable conduct, including gender-based violence; and</w:t>
      </w:r>
    </w:p>
    <w:p w14:paraId="4F7AAA5C" w14:textId="7869E651" w:rsidR="009D1049" w:rsidRDefault="003A2037" w:rsidP="00B07B41">
      <w:pPr>
        <w:pStyle w:val="Clauselevelstyle"/>
        <w:numPr>
          <w:ilvl w:val="1"/>
          <w:numId w:val="36"/>
        </w:numPr>
      </w:pPr>
      <w:r>
        <w:t>breaches of this policy</w:t>
      </w:r>
      <w:r w:rsidR="00017EB5">
        <w:t xml:space="preserve"> may also</w:t>
      </w:r>
      <w:r w:rsidR="009D1049">
        <w:t>:</w:t>
      </w:r>
      <w:r>
        <w:t xml:space="preserve"> </w:t>
      </w:r>
    </w:p>
    <w:p w14:paraId="2566F658" w14:textId="090A5005" w:rsidR="009D1049" w:rsidRDefault="003A2037" w:rsidP="009D1049">
      <w:pPr>
        <w:pStyle w:val="Clauselevelstyle"/>
        <w:numPr>
          <w:ilvl w:val="2"/>
          <w:numId w:val="36"/>
        </w:numPr>
      </w:pPr>
      <w:r>
        <w:t>involve breaches of other policies</w:t>
      </w:r>
      <w:r w:rsidR="009D1049">
        <w:t>;</w:t>
      </w:r>
      <w:r>
        <w:t xml:space="preserve"> and </w:t>
      </w:r>
    </w:p>
    <w:p w14:paraId="5634B404" w14:textId="6BAC7A99" w:rsidR="00B15BB9" w:rsidRDefault="003A2037" w:rsidP="009D1049">
      <w:pPr>
        <w:pStyle w:val="Clauselevelstyle"/>
        <w:numPr>
          <w:ilvl w:val="2"/>
          <w:numId w:val="36"/>
        </w:numPr>
      </w:pPr>
      <w:r>
        <w:t>be criminal offences in some circumstances.</w:t>
      </w:r>
    </w:p>
    <w:p w14:paraId="044B93F6" w14:textId="77777777" w:rsidR="005F2E54" w:rsidRPr="00EF0013" w:rsidRDefault="005F2E54" w:rsidP="005F2E54">
      <w:pPr>
        <w:pStyle w:val="Clauselevelstyle"/>
        <w:numPr>
          <w:ilvl w:val="0"/>
          <w:numId w:val="44"/>
        </w:numPr>
      </w:pPr>
      <w:r w:rsidRPr="00EF0013">
        <w:t>We are committed to:</w:t>
      </w:r>
    </w:p>
    <w:p w14:paraId="62780960" w14:textId="77777777" w:rsidR="005F2E54" w:rsidRDefault="005F2E54" w:rsidP="005F2E54">
      <w:pPr>
        <w:pStyle w:val="Clauselevelstyle"/>
        <w:numPr>
          <w:ilvl w:val="1"/>
          <w:numId w:val="44"/>
        </w:numPr>
      </w:pPr>
      <w:r>
        <w:t xml:space="preserve">educating ourselves and our community about racism and its impacts; </w:t>
      </w:r>
    </w:p>
    <w:p w14:paraId="320C8CE1" w14:textId="77777777" w:rsidR="005F2E54" w:rsidRDefault="005F2E54" w:rsidP="005F2E54">
      <w:pPr>
        <w:pStyle w:val="Clauselevelstyle"/>
        <w:numPr>
          <w:ilvl w:val="1"/>
          <w:numId w:val="44"/>
        </w:numPr>
      </w:pPr>
      <w:r>
        <w:t xml:space="preserve">developing a more comprehensive account of our involvement in race-based ideologies, policies and practices; </w:t>
      </w:r>
    </w:p>
    <w:p w14:paraId="268567E2" w14:textId="77777777" w:rsidR="005F2E54" w:rsidRDefault="005F2E54" w:rsidP="005F2E54">
      <w:pPr>
        <w:pStyle w:val="Clauselevelstyle"/>
        <w:numPr>
          <w:ilvl w:val="1"/>
          <w:numId w:val="44"/>
        </w:numPr>
      </w:pPr>
      <w:r>
        <w:t>learning about, and responding to, the way in which racism manifests in our community and our institution;</w:t>
      </w:r>
    </w:p>
    <w:p w14:paraId="66EF2244" w14:textId="0D959F4C" w:rsidR="005F2E54" w:rsidRDefault="005F2E54" w:rsidP="005F2E54">
      <w:pPr>
        <w:pStyle w:val="Clauselevelstyle"/>
        <w:numPr>
          <w:ilvl w:val="1"/>
          <w:numId w:val="44"/>
        </w:numPr>
      </w:pPr>
      <w:r>
        <w:t xml:space="preserve">building an inclusive </w:t>
      </w:r>
      <w:r w:rsidR="00A47B94">
        <w:t xml:space="preserve">and culturally safe </w:t>
      </w:r>
      <w:r>
        <w:t>community, where everyone is treated fairly and with dignity;</w:t>
      </w:r>
    </w:p>
    <w:p w14:paraId="7F026A62" w14:textId="77777777" w:rsidR="005F2E54" w:rsidRDefault="005F2E54" w:rsidP="005F2E54">
      <w:pPr>
        <w:pStyle w:val="Clauselevelstyle"/>
        <w:numPr>
          <w:ilvl w:val="1"/>
          <w:numId w:val="13"/>
        </w:numPr>
      </w:pPr>
      <w:r>
        <w:t>becoming an Anti-racist institution;</w:t>
      </w:r>
    </w:p>
    <w:p w14:paraId="1AB83015" w14:textId="77777777" w:rsidR="005F2E54" w:rsidRDefault="005F2E54" w:rsidP="005F2E54">
      <w:pPr>
        <w:pStyle w:val="Clauselevelstyle"/>
        <w:numPr>
          <w:ilvl w:val="1"/>
          <w:numId w:val="13"/>
        </w:numPr>
      </w:pPr>
      <w:r>
        <w:t>supporting racialised communities; and</w:t>
      </w:r>
    </w:p>
    <w:p w14:paraId="2719607C" w14:textId="1FA15F4C" w:rsidR="005F2E54" w:rsidRDefault="005F2E54" w:rsidP="005F2E54">
      <w:pPr>
        <w:pStyle w:val="Clauselevelstyle"/>
        <w:numPr>
          <w:ilvl w:val="1"/>
          <w:numId w:val="13"/>
        </w:numPr>
      </w:pPr>
      <w:r>
        <w:t>identifying and removing systematic or structural barriers to equitable access, full participation and inclusion.</w:t>
      </w:r>
    </w:p>
    <w:p w14:paraId="1934DE7B" w14:textId="77777777" w:rsidR="00B15BB9" w:rsidRDefault="00B15BB9" w:rsidP="00B15BB9">
      <w:pPr>
        <w:pStyle w:val="Clauselevelstyle"/>
      </w:pPr>
    </w:p>
    <w:p w14:paraId="3189E506" w14:textId="77777777" w:rsidR="00B15BB9" w:rsidRDefault="00B15BB9" w:rsidP="00B15BB9">
      <w:pPr>
        <w:pStyle w:val="Clauselevelstyle"/>
        <w:ind w:left="1701"/>
        <w:sectPr w:rsidR="00B15BB9" w:rsidSect="00DF5233">
          <w:headerReference w:type="even" r:id="rId28"/>
          <w:headerReference w:type="default" r:id="rId29"/>
          <w:headerReference w:type="first" r:id="rId30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</w:p>
    <w:p w14:paraId="2E9BFEC7" w14:textId="77777777" w:rsidR="00B15BB9" w:rsidRDefault="00B15BB9" w:rsidP="00B15BB9">
      <w:pPr>
        <w:pStyle w:val="Clauselevelstyle"/>
        <w:ind w:left="1701"/>
      </w:pPr>
    </w:p>
    <w:p w14:paraId="53F892DE" w14:textId="28BA71F1" w:rsidR="00850A8F" w:rsidRDefault="00101E2C" w:rsidP="00B15BB9">
      <w:pPr>
        <w:pStyle w:val="Heading1"/>
      </w:pPr>
      <w:bookmarkStart w:id="11" w:name="IdentifyingRacism"/>
      <w:bookmarkStart w:id="12" w:name="_Toc243483394"/>
      <w:r>
        <w:t>Identifying racism</w:t>
      </w:r>
      <w:bookmarkEnd w:id="11"/>
      <w:bookmarkEnd w:id="12"/>
    </w:p>
    <w:p w14:paraId="0F5252D1" w14:textId="393ECE2C" w:rsidR="00850A8F" w:rsidRPr="00881EF1" w:rsidRDefault="009519F9" w:rsidP="00B15BB9">
      <w:pPr>
        <w:pStyle w:val="Heading2"/>
      </w:pPr>
      <w:bookmarkStart w:id="13" w:name="_Toc243483395"/>
      <w:r>
        <w:t>What racism can look like</w:t>
      </w:r>
      <w:bookmarkEnd w:id="13"/>
    </w:p>
    <w:p w14:paraId="5AF52C48" w14:textId="0E3648FE" w:rsidR="00B15BB9" w:rsidRDefault="00B15BB9" w:rsidP="00C363ED">
      <w:pPr>
        <w:pStyle w:val="Clauselevelstyle"/>
        <w:numPr>
          <w:ilvl w:val="0"/>
          <w:numId w:val="14"/>
        </w:numPr>
      </w:pPr>
      <w:r>
        <w:t xml:space="preserve">Race is a </w:t>
      </w:r>
      <w:r w:rsidR="00407616">
        <w:t>contested concept</w:t>
      </w:r>
      <w:r>
        <w:t>.  However, it is:</w:t>
      </w:r>
    </w:p>
    <w:p w14:paraId="749D8438" w14:textId="77777777" w:rsidR="005F2E54" w:rsidRDefault="00B15BB9" w:rsidP="00C363ED">
      <w:pPr>
        <w:pStyle w:val="Clauselevelstyle"/>
        <w:numPr>
          <w:ilvl w:val="1"/>
          <w:numId w:val="14"/>
        </w:numPr>
      </w:pPr>
      <w:r>
        <w:t xml:space="preserve">widely used to distinguish one group of people from another; </w:t>
      </w:r>
    </w:p>
    <w:p w14:paraId="498D8772" w14:textId="52E834EB" w:rsidR="002022F6" w:rsidRPr="006844B6" w:rsidRDefault="005F2E54" w:rsidP="00C363ED">
      <w:pPr>
        <w:pStyle w:val="Clauselevelstyle"/>
        <w:numPr>
          <w:ilvl w:val="1"/>
          <w:numId w:val="14"/>
        </w:numPr>
        <w:rPr>
          <w:rStyle w:val="HyperlinkBodytextCustomColorRGB2303515"/>
          <w:i w:val="0"/>
          <w:iCs/>
          <w:color w:val="000000" w:themeColor="text1"/>
          <w:u w:val="none"/>
        </w:rPr>
      </w:pPr>
      <w:r>
        <w:t xml:space="preserve">sometimes an important part of peoples’ </w:t>
      </w:r>
      <w:r w:rsidR="00D3197B">
        <w:t>self-identity</w:t>
      </w:r>
      <w:r>
        <w:t xml:space="preserve">; </w:t>
      </w:r>
      <w:r w:rsidR="00B15BB9">
        <w:t>and</w:t>
      </w:r>
    </w:p>
    <w:p w14:paraId="3101375C" w14:textId="31D87867" w:rsidR="00F475A5" w:rsidRDefault="00B15BB9" w:rsidP="00C363ED">
      <w:pPr>
        <w:pStyle w:val="Clauselevelstyle"/>
        <w:numPr>
          <w:ilvl w:val="1"/>
          <w:numId w:val="14"/>
        </w:numPr>
      </w:pPr>
      <w:r>
        <w:t xml:space="preserve">sometimes used as a basis for treating </w:t>
      </w:r>
      <w:r w:rsidR="00FE4D45">
        <w:t>individuals and</w:t>
      </w:r>
      <w:r>
        <w:t xml:space="preserve"> groups differently</w:t>
      </w:r>
      <w:r w:rsidR="009D1049">
        <w:t>.</w:t>
      </w:r>
    </w:p>
    <w:p w14:paraId="17140109" w14:textId="77777777" w:rsidR="00227520" w:rsidRDefault="00B15BB9" w:rsidP="00C363ED">
      <w:pPr>
        <w:pStyle w:val="Clauselevelstyle"/>
        <w:numPr>
          <w:ilvl w:val="0"/>
          <w:numId w:val="14"/>
        </w:numPr>
      </w:pPr>
      <w:r>
        <w:t xml:space="preserve">Groups who are subject to racism are referred to as having been ‘racialised’. </w:t>
      </w:r>
    </w:p>
    <w:p w14:paraId="5643A3E1" w14:textId="77777777" w:rsidR="00227520" w:rsidRDefault="00227520" w:rsidP="00C363ED">
      <w:pPr>
        <w:pStyle w:val="Clauselevelstyle"/>
        <w:numPr>
          <w:ilvl w:val="1"/>
          <w:numId w:val="14"/>
        </w:numPr>
      </w:pPr>
      <w:r>
        <w:t>This means that they are:</w:t>
      </w:r>
    </w:p>
    <w:p w14:paraId="4F1CB464" w14:textId="178D5FF5" w:rsidR="00227520" w:rsidRDefault="00227520" w:rsidP="00C363ED">
      <w:pPr>
        <w:pStyle w:val="Clauselevelstyle"/>
        <w:numPr>
          <w:ilvl w:val="2"/>
          <w:numId w:val="14"/>
        </w:numPr>
      </w:pPr>
      <w:r>
        <w:t>treated;</w:t>
      </w:r>
    </w:p>
    <w:p w14:paraId="0AF6AFE9" w14:textId="1332F3DB" w:rsidR="00227520" w:rsidRDefault="00227520" w:rsidP="00C363ED">
      <w:pPr>
        <w:pStyle w:val="Clauselevelstyle"/>
        <w:numPr>
          <w:ilvl w:val="2"/>
          <w:numId w:val="14"/>
        </w:numPr>
      </w:pPr>
      <w:r>
        <w:t xml:space="preserve">seen; and </w:t>
      </w:r>
    </w:p>
    <w:p w14:paraId="77BDEEBE" w14:textId="77777777" w:rsidR="00227520" w:rsidRDefault="00227520" w:rsidP="00C363ED">
      <w:pPr>
        <w:pStyle w:val="Clauselevelstyle"/>
        <w:numPr>
          <w:ilvl w:val="2"/>
          <w:numId w:val="14"/>
        </w:numPr>
      </w:pPr>
      <w:r>
        <w:t>sometimes understand themselves;</w:t>
      </w:r>
    </w:p>
    <w:p w14:paraId="24533FF5" w14:textId="69856E6B" w:rsidR="00F475A5" w:rsidRDefault="00227520" w:rsidP="00227520">
      <w:pPr>
        <w:pStyle w:val="Clauselevelstyle"/>
        <w:ind w:left="1985"/>
      </w:pPr>
      <w:r>
        <w:t xml:space="preserve">as belonging to distinct racial groups, even if they do not have a common ethnic relationship. </w:t>
      </w:r>
    </w:p>
    <w:p w14:paraId="2EB53290" w14:textId="6AAB74A2" w:rsidR="00227520" w:rsidRDefault="00227520" w:rsidP="00C363ED">
      <w:pPr>
        <w:pStyle w:val="Clauselevelstyle"/>
        <w:numPr>
          <w:ilvl w:val="0"/>
          <w:numId w:val="14"/>
        </w:numPr>
      </w:pPr>
      <w:r>
        <w:t>Negative racialisation can lead to a group being treated adversely based on their race or perceived race.</w:t>
      </w:r>
    </w:p>
    <w:p w14:paraId="5DF91133" w14:textId="4D55200D" w:rsidR="00227520" w:rsidRDefault="00227520" w:rsidP="00C363ED">
      <w:pPr>
        <w:pStyle w:val="Clauselevelstyle"/>
        <w:numPr>
          <w:ilvl w:val="1"/>
          <w:numId w:val="14"/>
        </w:numPr>
      </w:pPr>
      <w:r>
        <w:t>Groups may be negatively racialised based on factors including:</w:t>
      </w:r>
    </w:p>
    <w:p w14:paraId="7E8CF227" w14:textId="38F83EC6" w:rsidR="00227520" w:rsidRDefault="00227520" w:rsidP="00C363ED">
      <w:pPr>
        <w:pStyle w:val="Clauselevelstyle"/>
        <w:numPr>
          <w:ilvl w:val="2"/>
          <w:numId w:val="14"/>
        </w:numPr>
      </w:pPr>
      <w:r>
        <w:t>skin colour;</w:t>
      </w:r>
    </w:p>
    <w:p w14:paraId="6078B71C" w14:textId="0B3D3F6D" w:rsidR="00227520" w:rsidRDefault="00227520" w:rsidP="00C363ED">
      <w:pPr>
        <w:pStyle w:val="Clauselevelstyle"/>
        <w:numPr>
          <w:ilvl w:val="2"/>
          <w:numId w:val="14"/>
        </w:numPr>
      </w:pPr>
      <w:r>
        <w:t>descent;</w:t>
      </w:r>
    </w:p>
    <w:p w14:paraId="6CE9E84D" w14:textId="131DF808" w:rsidR="00227520" w:rsidRDefault="00227520" w:rsidP="00C363ED">
      <w:pPr>
        <w:pStyle w:val="Clauselevelstyle"/>
        <w:numPr>
          <w:ilvl w:val="2"/>
          <w:numId w:val="14"/>
        </w:numPr>
      </w:pPr>
      <w:r>
        <w:t>nationality;</w:t>
      </w:r>
    </w:p>
    <w:p w14:paraId="5C18D0A8" w14:textId="284AFA07" w:rsidR="00227520" w:rsidRDefault="00227520" w:rsidP="00C363ED">
      <w:pPr>
        <w:pStyle w:val="Clauselevelstyle"/>
        <w:numPr>
          <w:ilvl w:val="2"/>
          <w:numId w:val="14"/>
        </w:numPr>
      </w:pPr>
      <w:r>
        <w:t>national origin;</w:t>
      </w:r>
    </w:p>
    <w:p w14:paraId="3BD3601D" w14:textId="003E35FD" w:rsidR="00227520" w:rsidRDefault="00227520" w:rsidP="00C363ED">
      <w:pPr>
        <w:pStyle w:val="Clauselevelstyle"/>
        <w:numPr>
          <w:ilvl w:val="2"/>
          <w:numId w:val="14"/>
        </w:numPr>
      </w:pPr>
      <w:r>
        <w:t>ethnic origin;</w:t>
      </w:r>
    </w:p>
    <w:p w14:paraId="3FB48CF9" w14:textId="27D3D881" w:rsidR="00227520" w:rsidRDefault="00227520" w:rsidP="00C363ED">
      <w:pPr>
        <w:pStyle w:val="Clauselevelstyle"/>
        <w:numPr>
          <w:ilvl w:val="2"/>
          <w:numId w:val="14"/>
        </w:numPr>
      </w:pPr>
      <w:r>
        <w:t>ethno-religious origin;</w:t>
      </w:r>
    </w:p>
    <w:p w14:paraId="5B72029E" w14:textId="0CF281AD" w:rsidR="00227520" w:rsidRDefault="00227520" w:rsidP="00C363ED">
      <w:pPr>
        <w:pStyle w:val="Clauselevelstyle"/>
        <w:numPr>
          <w:ilvl w:val="2"/>
          <w:numId w:val="14"/>
        </w:numPr>
      </w:pPr>
      <w:r>
        <w:t>perceived race; or</w:t>
      </w:r>
    </w:p>
    <w:p w14:paraId="71825EEF" w14:textId="24E7BD73" w:rsidR="00227520" w:rsidRDefault="00227520" w:rsidP="00C363ED">
      <w:pPr>
        <w:pStyle w:val="Clauselevelstyle"/>
        <w:numPr>
          <w:ilvl w:val="2"/>
          <w:numId w:val="14"/>
        </w:numPr>
      </w:pPr>
      <w:r>
        <w:t>membership of a racialised group.</w:t>
      </w:r>
    </w:p>
    <w:p w14:paraId="37F4A68B" w14:textId="27C30093" w:rsidR="00227520" w:rsidRDefault="00227520" w:rsidP="00C363ED">
      <w:pPr>
        <w:pStyle w:val="Clauselevelstyle"/>
        <w:numPr>
          <w:ilvl w:val="1"/>
          <w:numId w:val="14"/>
        </w:numPr>
      </w:pPr>
      <w:r>
        <w:t>Sometimes religious groups are raciali</w:t>
      </w:r>
      <w:r w:rsidR="00C47D65">
        <w:t>s</w:t>
      </w:r>
      <w:r>
        <w:t xml:space="preserve">ed, </w:t>
      </w:r>
      <w:r w:rsidR="00881EF1">
        <w:t>e.g.</w:t>
      </w:r>
      <w:r>
        <w:t xml:space="preserve"> Muslims</w:t>
      </w:r>
      <w:r w:rsidR="00881EF1">
        <w:t>, Sikhs, or Hindus</w:t>
      </w:r>
      <w:r w:rsidR="009D1049">
        <w:t>.</w:t>
      </w:r>
    </w:p>
    <w:p w14:paraId="7C8D6905" w14:textId="459D52D2" w:rsidR="00227520" w:rsidRDefault="00227520" w:rsidP="00C363ED">
      <w:pPr>
        <w:pStyle w:val="Clauselevelstyle"/>
        <w:numPr>
          <w:ilvl w:val="2"/>
          <w:numId w:val="14"/>
        </w:numPr>
      </w:pPr>
      <w:r>
        <w:t xml:space="preserve">Treating people adversely on this basis is also </w:t>
      </w:r>
      <w:r w:rsidR="00881EF1">
        <w:t>racism for the purposes of this Policy</w:t>
      </w:r>
      <w:r>
        <w:t>.</w:t>
      </w:r>
    </w:p>
    <w:p w14:paraId="6BEE3875" w14:textId="77777777" w:rsidR="00DD6C3D" w:rsidRDefault="00227520" w:rsidP="00C363ED">
      <w:pPr>
        <w:pStyle w:val="Clauselevelstyle"/>
        <w:numPr>
          <w:ilvl w:val="0"/>
          <w:numId w:val="14"/>
        </w:numPr>
      </w:pPr>
      <w:r>
        <w:t>Racism and racialised stereotypes</w:t>
      </w:r>
      <w:r w:rsidR="00DD6C3D">
        <w:t>:</w:t>
      </w:r>
      <w:r>
        <w:t xml:space="preserve"> </w:t>
      </w:r>
    </w:p>
    <w:p w14:paraId="4AC23809" w14:textId="77F7B17B" w:rsidR="00DD6C3D" w:rsidRDefault="00DD6C3D" w:rsidP="00C363ED">
      <w:pPr>
        <w:pStyle w:val="Clauselevelstyle"/>
        <w:numPr>
          <w:ilvl w:val="1"/>
          <w:numId w:val="14"/>
        </w:numPr>
      </w:pPr>
      <w:r>
        <w:t>can manifest in different ways, including:</w:t>
      </w:r>
    </w:p>
    <w:p w14:paraId="1A36B252" w14:textId="1A08D533" w:rsidR="007269BA" w:rsidRDefault="007269BA" w:rsidP="00C363ED">
      <w:pPr>
        <w:pStyle w:val="Clauselevelstyle"/>
        <w:numPr>
          <w:ilvl w:val="2"/>
          <w:numId w:val="14"/>
        </w:numPr>
      </w:pPr>
      <w:r>
        <w:t>racism towards Aboriginal and Torres Strait Islander people</w:t>
      </w:r>
      <w:r w:rsidR="00A50485">
        <w:t>;</w:t>
      </w:r>
      <w:r>
        <w:t xml:space="preserve"> </w:t>
      </w:r>
    </w:p>
    <w:p w14:paraId="17EC9620" w14:textId="3ACB2915" w:rsidR="00DD6C3D" w:rsidRDefault="00DD6C3D" w:rsidP="00C363ED">
      <w:pPr>
        <w:pStyle w:val="Clauselevelstyle"/>
        <w:numPr>
          <w:ilvl w:val="2"/>
          <w:numId w:val="14"/>
        </w:numPr>
      </w:pPr>
      <w:r>
        <w:t>Antisemitism;</w:t>
      </w:r>
      <w:r w:rsidR="007269BA">
        <w:t xml:space="preserve"> and</w:t>
      </w:r>
    </w:p>
    <w:p w14:paraId="171C15BF" w14:textId="4A57C498" w:rsidR="00DD6C3D" w:rsidRDefault="00DD6C3D" w:rsidP="00A701B3">
      <w:pPr>
        <w:pStyle w:val="Clauselevelstyle"/>
        <w:keepNext/>
        <w:numPr>
          <w:ilvl w:val="2"/>
          <w:numId w:val="14"/>
        </w:numPr>
      </w:pPr>
      <w:r>
        <w:lastRenderedPageBreak/>
        <w:t>Islamophobia</w:t>
      </w:r>
      <w:r w:rsidR="007269BA">
        <w:t>;</w:t>
      </w:r>
      <w:r>
        <w:t xml:space="preserve"> </w:t>
      </w:r>
      <w:r w:rsidR="00A50485">
        <w:t>and</w:t>
      </w:r>
    </w:p>
    <w:p w14:paraId="02CDE979" w14:textId="59DE0517" w:rsidR="008D4AA7" w:rsidRPr="008D4AA7" w:rsidRDefault="008D4AA7" w:rsidP="008D4AA7">
      <w:pPr>
        <w:pStyle w:val="NotesforL1subclause"/>
      </w:pPr>
      <w:r>
        <w:rPr>
          <w:b/>
          <w:bCs/>
        </w:rPr>
        <w:t>Note:</w:t>
      </w:r>
      <w:r>
        <w:rPr>
          <w:b/>
          <w:bCs/>
        </w:rPr>
        <w:tab/>
      </w:r>
      <w:r>
        <w:t xml:space="preserve">These terms are described more fully in </w:t>
      </w:r>
      <w:hyperlink w:anchor="Schedule1" w:history="1">
        <w:r w:rsidRPr="007E1A39">
          <w:rPr>
            <w:rStyle w:val="Hyperlink"/>
            <w:i w:val="0"/>
            <w:iCs/>
          </w:rPr>
          <w:t>Schedule 1</w:t>
        </w:r>
      </w:hyperlink>
      <w:r>
        <w:t>.</w:t>
      </w:r>
    </w:p>
    <w:p w14:paraId="0C975BA0" w14:textId="15B9BFA5" w:rsidR="00227520" w:rsidRDefault="00227520" w:rsidP="00C363ED">
      <w:pPr>
        <w:pStyle w:val="Clauselevelstyle"/>
        <w:numPr>
          <w:ilvl w:val="1"/>
          <w:numId w:val="14"/>
        </w:numPr>
      </w:pPr>
      <w:r>
        <w:t>can shift and intensify in response to</w:t>
      </w:r>
      <w:r w:rsidR="00DD6C3D">
        <w:t xml:space="preserve"> </w:t>
      </w:r>
      <w:r>
        <w:t>historical</w:t>
      </w:r>
      <w:r w:rsidR="00DD6C3D">
        <w:t xml:space="preserve">, </w:t>
      </w:r>
      <w:r>
        <w:t>social</w:t>
      </w:r>
      <w:r w:rsidR="00DD6C3D">
        <w:t xml:space="preserve"> or </w:t>
      </w:r>
      <w:r>
        <w:t>geopolitical</w:t>
      </w:r>
      <w:r w:rsidR="00DD6C3D">
        <w:t xml:space="preserve"> </w:t>
      </w:r>
      <w:r>
        <w:t>dynamics</w:t>
      </w:r>
      <w:r w:rsidR="00DD6C3D">
        <w:t>.</w:t>
      </w:r>
    </w:p>
    <w:p w14:paraId="0AD76C64" w14:textId="2B00C99A" w:rsidR="00DD6C3D" w:rsidRDefault="00DD6C3D" w:rsidP="00C363ED">
      <w:pPr>
        <w:pStyle w:val="Clauselevelstyle"/>
        <w:numPr>
          <w:ilvl w:val="0"/>
          <w:numId w:val="14"/>
        </w:numPr>
      </w:pPr>
      <w:r>
        <w:t>Racism may be interpersonal, or institutional and systemic.</w:t>
      </w:r>
    </w:p>
    <w:p w14:paraId="1A0D0A58" w14:textId="2D307706" w:rsidR="00DD6C3D" w:rsidRDefault="00DD6C3D" w:rsidP="00C363ED">
      <w:pPr>
        <w:pStyle w:val="Clauselevelstyle"/>
        <w:numPr>
          <w:ilvl w:val="0"/>
          <w:numId w:val="14"/>
        </w:numPr>
      </w:pPr>
      <w:r>
        <w:t>Interpersonal racism may occur between:</w:t>
      </w:r>
    </w:p>
    <w:p w14:paraId="2CBB43D1" w14:textId="6B5D65C5" w:rsidR="00DD6C3D" w:rsidRDefault="00DD6C3D" w:rsidP="00C363ED">
      <w:pPr>
        <w:pStyle w:val="Clauselevelstyle"/>
        <w:numPr>
          <w:ilvl w:val="1"/>
          <w:numId w:val="14"/>
        </w:numPr>
      </w:pPr>
      <w:r>
        <w:t>individuals;</w:t>
      </w:r>
    </w:p>
    <w:p w14:paraId="7632F6A9" w14:textId="601E24E7" w:rsidR="00DD6C3D" w:rsidRDefault="00DD6C3D" w:rsidP="00C363ED">
      <w:pPr>
        <w:pStyle w:val="Clauselevelstyle"/>
        <w:numPr>
          <w:ilvl w:val="1"/>
          <w:numId w:val="14"/>
        </w:numPr>
      </w:pPr>
      <w:r>
        <w:t>individuals and groups; or</w:t>
      </w:r>
    </w:p>
    <w:p w14:paraId="0A766375" w14:textId="7F7AA6BA" w:rsidR="00DD6C3D" w:rsidRDefault="00DD6C3D" w:rsidP="00C363ED">
      <w:pPr>
        <w:pStyle w:val="Clauselevelstyle"/>
        <w:numPr>
          <w:ilvl w:val="1"/>
          <w:numId w:val="14"/>
        </w:numPr>
      </w:pPr>
      <w:r>
        <w:t>groups.</w:t>
      </w:r>
    </w:p>
    <w:p w14:paraId="08FD6AFD" w14:textId="1A13C016" w:rsidR="00DD6C3D" w:rsidRDefault="00DD6C3D" w:rsidP="00C363ED">
      <w:pPr>
        <w:pStyle w:val="Clauselevelstyle"/>
        <w:numPr>
          <w:ilvl w:val="0"/>
          <w:numId w:val="14"/>
        </w:numPr>
      </w:pPr>
      <w:r>
        <w:t>Interpersonal racism includes:</w:t>
      </w:r>
    </w:p>
    <w:p w14:paraId="0E0209C7" w14:textId="08267811" w:rsidR="00DD6C3D" w:rsidRDefault="00DD6C3D" w:rsidP="00C363ED">
      <w:pPr>
        <w:pStyle w:val="Clauselevelstyle"/>
        <w:numPr>
          <w:ilvl w:val="1"/>
          <w:numId w:val="14"/>
        </w:numPr>
      </w:pPr>
      <w:r>
        <w:t>bullying;</w:t>
      </w:r>
    </w:p>
    <w:p w14:paraId="48AB8E87" w14:textId="262D7CDC" w:rsidR="00DD6C3D" w:rsidRDefault="00DD6C3D" w:rsidP="00C363ED">
      <w:pPr>
        <w:pStyle w:val="Clauselevelstyle"/>
        <w:numPr>
          <w:ilvl w:val="1"/>
          <w:numId w:val="14"/>
        </w:numPr>
      </w:pPr>
      <w:r>
        <w:t>harassment;</w:t>
      </w:r>
    </w:p>
    <w:p w14:paraId="54C4D0D0" w14:textId="1A34BABD" w:rsidR="00DD6C3D" w:rsidRDefault="00DD6C3D" w:rsidP="00C363ED">
      <w:pPr>
        <w:pStyle w:val="Clauselevelstyle"/>
        <w:numPr>
          <w:ilvl w:val="1"/>
          <w:numId w:val="14"/>
        </w:numPr>
      </w:pPr>
      <w:r>
        <w:t>vilification;</w:t>
      </w:r>
    </w:p>
    <w:p w14:paraId="59F68175" w14:textId="069B76D8" w:rsidR="00DD6C3D" w:rsidRDefault="00DD6C3D" w:rsidP="00C363ED">
      <w:pPr>
        <w:pStyle w:val="Clauselevelstyle"/>
        <w:numPr>
          <w:ilvl w:val="1"/>
          <w:numId w:val="14"/>
        </w:numPr>
      </w:pPr>
      <w:r>
        <w:t>violence;</w:t>
      </w:r>
    </w:p>
    <w:p w14:paraId="293B9FFF" w14:textId="540C9332" w:rsidR="00DD6C3D" w:rsidRDefault="00DD6C3D" w:rsidP="00C363ED">
      <w:pPr>
        <w:pStyle w:val="Clauselevelstyle"/>
        <w:numPr>
          <w:ilvl w:val="1"/>
          <w:numId w:val="14"/>
        </w:numPr>
      </w:pPr>
      <w:r>
        <w:t>discriminatory communications, such as:</w:t>
      </w:r>
    </w:p>
    <w:p w14:paraId="6A4636C4" w14:textId="4ACFAD3F" w:rsidR="00DD6C3D" w:rsidRDefault="00DD6C3D" w:rsidP="00C363ED">
      <w:pPr>
        <w:pStyle w:val="Clauselevelstyle"/>
        <w:numPr>
          <w:ilvl w:val="2"/>
          <w:numId w:val="14"/>
        </w:numPr>
      </w:pPr>
      <w:r>
        <w:t>posters;</w:t>
      </w:r>
    </w:p>
    <w:p w14:paraId="1C861AE2" w14:textId="699F4F1C" w:rsidR="00DD6C3D" w:rsidRDefault="00DD6C3D" w:rsidP="00C363ED">
      <w:pPr>
        <w:pStyle w:val="Clauselevelstyle"/>
        <w:numPr>
          <w:ilvl w:val="2"/>
          <w:numId w:val="14"/>
        </w:numPr>
      </w:pPr>
      <w:r>
        <w:t xml:space="preserve">flyers; </w:t>
      </w:r>
    </w:p>
    <w:p w14:paraId="6CE625B0" w14:textId="2DC0EA50" w:rsidR="00881EF1" w:rsidRDefault="00DD6C3D" w:rsidP="00C363ED">
      <w:pPr>
        <w:pStyle w:val="Clauselevelstyle"/>
        <w:numPr>
          <w:ilvl w:val="2"/>
          <w:numId w:val="14"/>
        </w:numPr>
      </w:pPr>
      <w:r>
        <w:t>oral comments</w:t>
      </w:r>
      <w:r w:rsidR="00881EF1">
        <w:t>; or</w:t>
      </w:r>
    </w:p>
    <w:p w14:paraId="63BAAB9A" w14:textId="72DB7EE0" w:rsidR="00DD6C3D" w:rsidRDefault="00881EF1" w:rsidP="00C363ED">
      <w:pPr>
        <w:pStyle w:val="Clauselevelstyle"/>
        <w:numPr>
          <w:ilvl w:val="2"/>
          <w:numId w:val="14"/>
        </w:numPr>
      </w:pPr>
      <w:r>
        <w:t>written comments, including those made online</w:t>
      </w:r>
      <w:r w:rsidR="00DD6C3D">
        <w:t>;</w:t>
      </w:r>
    </w:p>
    <w:p w14:paraId="74B4FB6C" w14:textId="45CB61E0" w:rsidR="00DD6C3D" w:rsidRDefault="00DD6C3D" w:rsidP="00C363ED">
      <w:pPr>
        <w:pStyle w:val="Clauselevelstyle"/>
        <w:numPr>
          <w:ilvl w:val="1"/>
          <w:numId w:val="14"/>
        </w:numPr>
      </w:pPr>
      <w:r>
        <w:t xml:space="preserve">excluding people; </w:t>
      </w:r>
    </w:p>
    <w:p w14:paraId="7FF772D3" w14:textId="6BFD6652" w:rsidR="00DD6C3D" w:rsidRDefault="00DD6C3D" w:rsidP="00C363ED">
      <w:pPr>
        <w:pStyle w:val="Clauselevelstyle"/>
        <w:numPr>
          <w:ilvl w:val="1"/>
          <w:numId w:val="14"/>
        </w:numPr>
      </w:pPr>
      <w:r>
        <w:t>showing preference for one group over another.</w:t>
      </w:r>
    </w:p>
    <w:p w14:paraId="3081FEC4" w14:textId="6438AE0A" w:rsidR="00DD6C3D" w:rsidRPr="00A47B94" w:rsidRDefault="00DD6C3D" w:rsidP="00C363ED">
      <w:pPr>
        <w:pStyle w:val="Clauselevelstyle"/>
        <w:numPr>
          <w:ilvl w:val="0"/>
          <w:numId w:val="14"/>
        </w:numPr>
      </w:pPr>
      <w:r w:rsidRPr="00A47B94">
        <w:t xml:space="preserve">Institutional or systemic racism occurs when our policies, processes, systems or operations </w:t>
      </w:r>
      <w:r w:rsidR="00A47B94" w:rsidRPr="00A47B94">
        <w:t>disadvantage</w:t>
      </w:r>
      <w:r w:rsidRPr="00A47B94">
        <w:t xml:space="preserve"> members of our community.</w:t>
      </w:r>
    </w:p>
    <w:p w14:paraId="5D124D80" w14:textId="327D82CF" w:rsidR="00D616A1" w:rsidRDefault="00D616A1" w:rsidP="00C363ED">
      <w:pPr>
        <w:pStyle w:val="Clauselevelstyle"/>
        <w:numPr>
          <w:ilvl w:val="1"/>
          <w:numId w:val="14"/>
        </w:numPr>
      </w:pPr>
      <w:r>
        <w:t xml:space="preserve">This may involve systemic barriers or biases that create or reinforce disadvantages for some racialised groups.  </w:t>
      </w:r>
    </w:p>
    <w:p w14:paraId="47921255" w14:textId="1E55D4B3" w:rsidR="00D616A1" w:rsidRDefault="00D616A1" w:rsidP="00C363ED">
      <w:pPr>
        <w:pStyle w:val="Clauselevelstyle"/>
        <w:numPr>
          <w:ilvl w:val="1"/>
          <w:numId w:val="14"/>
        </w:numPr>
      </w:pPr>
      <w:r>
        <w:t>It may present in systems and processes such as:</w:t>
      </w:r>
    </w:p>
    <w:p w14:paraId="32249E94" w14:textId="7B0D96ED" w:rsidR="00D616A1" w:rsidRDefault="00D616A1" w:rsidP="00C363ED">
      <w:pPr>
        <w:pStyle w:val="Clauselevelstyle"/>
        <w:numPr>
          <w:ilvl w:val="2"/>
          <w:numId w:val="14"/>
        </w:numPr>
      </w:pPr>
      <w:r>
        <w:t>timetabling;</w:t>
      </w:r>
    </w:p>
    <w:p w14:paraId="0193BCA1" w14:textId="4029052B" w:rsidR="00D616A1" w:rsidRDefault="00D616A1" w:rsidP="00C363ED">
      <w:pPr>
        <w:pStyle w:val="Clauselevelstyle"/>
        <w:numPr>
          <w:ilvl w:val="2"/>
          <w:numId w:val="14"/>
        </w:numPr>
      </w:pPr>
      <w:r>
        <w:t>attendance requirements;</w:t>
      </w:r>
    </w:p>
    <w:p w14:paraId="3A1D47E3" w14:textId="6D79ACD7" w:rsidR="00D616A1" w:rsidRDefault="00D616A1" w:rsidP="00C363ED">
      <w:pPr>
        <w:pStyle w:val="Clauselevelstyle"/>
        <w:numPr>
          <w:ilvl w:val="2"/>
          <w:numId w:val="14"/>
        </w:numPr>
      </w:pPr>
      <w:r>
        <w:t xml:space="preserve">access to research; </w:t>
      </w:r>
    </w:p>
    <w:p w14:paraId="7801C156" w14:textId="2050F649" w:rsidR="00A47B94" w:rsidRDefault="00A47B94" w:rsidP="00C363ED">
      <w:pPr>
        <w:pStyle w:val="Clauselevelstyle"/>
        <w:numPr>
          <w:ilvl w:val="2"/>
          <w:numId w:val="14"/>
        </w:numPr>
      </w:pPr>
      <w:r>
        <w:t>research ethics processes;</w:t>
      </w:r>
    </w:p>
    <w:p w14:paraId="0C291665" w14:textId="1FCAC7D0" w:rsidR="00D616A1" w:rsidRDefault="00D616A1" w:rsidP="00C363ED">
      <w:pPr>
        <w:pStyle w:val="Clauselevelstyle"/>
        <w:numPr>
          <w:ilvl w:val="2"/>
          <w:numId w:val="14"/>
        </w:numPr>
      </w:pPr>
      <w:r>
        <w:t>access to resources</w:t>
      </w:r>
      <w:r w:rsidR="0017778D">
        <w:t xml:space="preserve"> and premises</w:t>
      </w:r>
      <w:r w:rsidR="00A47B94">
        <w:t>;</w:t>
      </w:r>
      <w:r w:rsidR="0017778D">
        <w:t xml:space="preserve"> and</w:t>
      </w:r>
    </w:p>
    <w:p w14:paraId="6B3F2043" w14:textId="64611DB4" w:rsidR="00A47B94" w:rsidRPr="00227520" w:rsidRDefault="00A47B94" w:rsidP="00C363ED">
      <w:pPr>
        <w:pStyle w:val="Clauselevelstyle"/>
        <w:numPr>
          <w:ilvl w:val="2"/>
          <w:numId w:val="14"/>
        </w:numPr>
      </w:pPr>
      <w:r>
        <w:t>security practices.</w:t>
      </w:r>
    </w:p>
    <w:p w14:paraId="103360C3" w14:textId="77777777" w:rsidR="00F2470D" w:rsidRDefault="00F2470D" w:rsidP="00F2470D">
      <w:pPr>
        <w:rPr>
          <w:iCs/>
          <w:color w:val="000000" w:themeColor="text1"/>
          <w:szCs w:val="20"/>
        </w:rPr>
      </w:pPr>
    </w:p>
    <w:p w14:paraId="4290519E" w14:textId="4174AA97" w:rsidR="00F2470D" w:rsidRPr="00F2470D" w:rsidRDefault="00F2470D" w:rsidP="00F2470D">
      <w:pPr>
        <w:sectPr w:rsidR="00F2470D" w:rsidRPr="00F2470D" w:rsidSect="00DF5233">
          <w:headerReference w:type="default" r:id="rId31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</w:p>
    <w:p w14:paraId="211D0800" w14:textId="4D8C31EA" w:rsidR="00D828E5" w:rsidRPr="002167E9" w:rsidRDefault="00EA33AE" w:rsidP="00946C10">
      <w:pPr>
        <w:pStyle w:val="Heading1"/>
      </w:pPr>
      <w:bookmarkStart w:id="14" w:name="Requirements2"/>
      <w:bookmarkStart w:id="15" w:name="_Toc243483396"/>
      <w:r w:rsidRPr="002167E9">
        <w:lastRenderedPageBreak/>
        <w:t>Re</w:t>
      </w:r>
      <w:r w:rsidR="00D616A1" w:rsidRPr="002167E9">
        <w:t>sponding to racism</w:t>
      </w:r>
      <w:bookmarkEnd w:id="14"/>
      <w:bookmarkEnd w:id="15"/>
    </w:p>
    <w:p w14:paraId="1AACEC46" w14:textId="52A1330D" w:rsidR="00E32116" w:rsidRDefault="00CA3DAF" w:rsidP="005F26D9">
      <w:pPr>
        <w:pStyle w:val="Heading2"/>
        <w:keepNext w:val="0"/>
      </w:pPr>
      <w:bookmarkStart w:id="16" w:name="_Toc243483397"/>
      <w:r>
        <w:t>Responsibility to combat racism</w:t>
      </w:r>
      <w:bookmarkEnd w:id="16"/>
    </w:p>
    <w:p w14:paraId="2833CB61" w14:textId="25273962" w:rsidR="00585591" w:rsidRDefault="00CA3DAF" w:rsidP="00C363ED">
      <w:pPr>
        <w:pStyle w:val="Clauselevelstyle"/>
        <w:numPr>
          <w:ilvl w:val="0"/>
          <w:numId w:val="15"/>
        </w:numPr>
      </w:pPr>
      <w:r>
        <w:t>We</w:t>
      </w:r>
      <w:r w:rsidR="00D42EEB">
        <w:t>,</w:t>
      </w:r>
      <w:r>
        <w:t xml:space="preserve"> and all members of our community</w:t>
      </w:r>
      <w:r w:rsidR="00D42EEB">
        <w:t>,</w:t>
      </w:r>
      <w:r>
        <w:t xml:space="preserve"> have a shared responsibility to combat racism. </w:t>
      </w:r>
    </w:p>
    <w:p w14:paraId="6D7F7AD9" w14:textId="23510972" w:rsidR="00713F82" w:rsidRDefault="00CA3DAF" w:rsidP="00CA3DAF">
      <w:pPr>
        <w:pStyle w:val="Heading2"/>
      </w:pPr>
      <w:bookmarkStart w:id="17" w:name="_Toc243483398"/>
      <w:r>
        <w:t>University responses</w:t>
      </w:r>
      <w:bookmarkEnd w:id="17"/>
    </w:p>
    <w:p w14:paraId="0AC093E6" w14:textId="2EF99BD0" w:rsidR="00D42EEB" w:rsidRDefault="00D42EEB" w:rsidP="00C363ED">
      <w:pPr>
        <w:pStyle w:val="Clauselevelstyle"/>
        <w:numPr>
          <w:ilvl w:val="0"/>
          <w:numId w:val="26"/>
        </w:numPr>
      </w:pPr>
      <w:r>
        <w:t>We are committed to valuing and respecting First Nations’ knowledges and perspectives.  We will listen to, learn from</w:t>
      </w:r>
      <w:r w:rsidR="00AF07AE">
        <w:t>,</w:t>
      </w:r>
      <w:r>
        <w:t xml:space="preserve"> and respect them.</w:t>
      </w:r>
    </w:p>
    <w:p w14:paraId="363296C0" w14:textId="40CA019A" w:rsidR="005A1A6F" w:rsidRDefault="005A1A6F" w:rsidP="00C363ED">
      <w:pPr>
        <w:pStyle w:val="Clauselevelstyle"/>
        <w:numPr>
          <w:ilvl w:val="0"/>
          <w:numId w:val="26"/>
        </w:numPr>
      </w:pPr>
      <w:r>
        <w:t>We support racialised communities to elucidate what constitutes discrimination against them.</w:t>
      </w:r>
    </w:p>
    <w:p w14:paraId="73C2BB3E" w14:textId="77777777" w:rsidR="00396E09" w:rsidRDefault="00396E09" w:rsidP="00396E09">
      <w:pPr>
        <w:pStyle w:val="Clauselevelstyle"/>
        <w:numPr>
          <w:ilvl w:val="0"/>
          <w:numId w:val="26"/>
        </w:numPr>
      </w:pPr>
      <w:r>
        <w:t>We will challenge racist views in our research and teaching, and in the practices and policies that these ideas inform.</w:t>
      </w:r>
    </w:p>
    <w:p w14:paraId="10962161" w14:textId="77777777" w:rsidR="00396E09" w:rsidRDefault="00396E09" w:rsidP="00396E09">
      <w:pPr>
        <w:pStyle w:val="Clauselevelstyle"/>
        <w:numPr>
          <w:ilvl w:val="0"/>
          <w:numId w:val="26"/>
        </w:numPr>
      </w:pPr>
      <w:r>
        <w:t>We are committed to truth-telling about our past.  We will research and come to understand our role in, and complicity with, past racist ideas and practices.</w:t>
      </w:r>
    </w:p>
    <w:p w14:paraId="0F9590F5" w14:textId="3CB8E4C6" w:rsidR="00D42EEB" w:rsidRDefault="00D42EEB" w:rsidP="00017EB5">
      <w:pPr>
        <w:pStyle w:val="Clauselevelstyle"/>
        <w:numPr>
          <w:ilvl w:val="0"/>
          <w:numId w:val="26"/>
        </w:numPr>
      </w:pPr>
      <w:r>
        <w:t>We will consider all complaints of racism</w:t>
      </w:r>
      <w:r w:rsidR="00017EB5">
        <w:t>, and</w:t>
      </w:r>
      <w:r w:rsidR="00A50485">
        <w:t>:</w:t>
      </w:r>
    </w:p>
    <w:p w14:paraId="5F71606D" w14:textId="223934EF" w:rsidR="00396E09" w:rsidRDefault="00396E09" w:rsidP="00017EB5">
      <w:pPr>
        <w:pStyle w:val="Clauselevelstyle"/>
        <w:numPr>
          <w:ilvl w:val="1"/>
          <w:numId w:val="26"/>
        </w:numPr>
      </w:pPr>
      <w:r>
        <w:t>respond in a trauma-informed and culturally safe manner;</w:t>
      </w:r>
    </w:p>
    <w:p w14:paraId="3347B81A" w14:textId="45B22CE6" w:rsidR="005A1A6F" w:rsidRDefault="00D42EEB" w:rsidP="00017EB5">
      <w:pPr>
        <w:pStyle w:val="Clauselevelstyle"/>
        <w:numPr>
          <w:ilvl w:val="1"/>
          <w:numId w:val="26"/>
        </w:numPr>
      </w:pPr>
      <w:r>
        <w:t xml:space="preserve">investigate </w:t>
      </w:r>
      <w:r w:rsidR="005A1A6F">
        <w:t>when necessary;</w:t>
      </w:r>
      <w:r>
        <w:t xml:space="preserve"> </w:t>
      </w:r>
    </w:p>
    <w:p w14:paraId="6BD2AF9D" w14:textId="77777777" w:rsidR="00E46236" w:rsidRDefault="00D42EEB" w:rsidP="00017EB5">
      <w:pPr>
        <w:pStyle w:val="Clauselevelstyle"/>
        <w:numPr>
          <w:ilvl w:val="1"/>
          <w:numId w:val="26"/>
        </w:numPr>
      </w:pPr>
      <w:r>
        <w:t>take disciplinary action where appropriate</w:t>
      </w:r>
      <w:r w:rsidR="00E46236">
        <w:t>; and</w:t>
      </w:r>
    </w:p>
    <w:p w14:paraId="4569F703" w14:textId="77DE3E38" w:rsidR="00D42EEB" w:rsidRPr="0081310A" w:rsidRDefault="00E46236" w:rsidP="00017EB5">
      <w:pPr>
        <w:pStyle w:val="Clauselevelstyle"/>
        <w:numPr>
          <w:ilvl w:val="1"/>
          <w:numId w:val="26"/>
        </w:numPr>
      </w:pPr>
      <w:r>
        <w:t xml:space="preserve">make reasonable and appropriate changes to relevant institutional </w:t>
      </w:r>
      <w:r w:rsidR="00A50485" w:rsidRPr="0081310A">
        <w:t xml:space="preserve">policies, processes, </w:t>
      </w:r>
      <w:r w:rsidRPr="0081310A">
        <w:t>systems or practices</w:t>
      </w:r>
      <w:r w:rsidR="00952571" w:rsidRPr="0081310A">
        <w:t>.</w:t>
      </w:r>
    </w:p>
    <w:p w14:paraId="060D5780" w14:textId="0F57A11C" w:rsidR="0036644F" w:rsidRPr="0081310A" w:rsidRDefault="00D42EEB" w:rsidP="0036644F">
      <w:pPr>
        <w:pStyle w:val="Heading2"/>
      </w:pPr>
      <w:bookmarkStart w:id="18" w:name="_Toc243483399"/>
      <w:r w:rsidRPr="0081310A">
        <w:t>Individual level responses</w:t>
      </w:r>
      <w:bookmarkEnd w:id="18"/>
    </w:p>
    <w:p w14:paraId="7F3AE7FD" w14:textId="166312D0" w:rsidR="009151A4" w:rsidRDefault="009151A4" w:rsidP="00C363ED">
      <w:pPr>
        <w:pStyle w:val="Clauselevelstyle"/>
        <w:numPr>
          <w:ilvl w:val="0"/>
          <w:numId w:val="23"/>
        </w:numPr>
      </w:pPr>
      <w:r>
        <w:t>If there is any immediate danger to anyone’s safety, those present should call:</w:t>
      </w:r>
    </w:p>
    <w:p w14:paraId="29BC19CB" w14:textId="77777777" w:rsidR="009151A4" w:rsidRDefault="009151A4" w:rsidP="009151A4">
      <w:pPr>
        <w:pStyle w:val="Clauselevelstyle"/>
        <w:numPr>
          <w:ilvl w:val="1"/>
          <w:numId w:val="23"/>
        </w:numPr>
      </w:pPr>
      <w:r>
        <w:t xml:space="preserve">emergency services on 000 (triple zero); </w:t>
      </w:r>
    </w:p>
    <w:p w14:paraId="6BCD667B" w14:textId="77777777" w:rsidR="009151A4" w:rsidRDefault="009151A4" w:rsidP="009151A4">
      <w:pPr>
        <w:pStyle w:val="Clauselevelstyle"/>
        <w:numPr>
          <w:ilvl w:val="1"/>
          <w:numId w:val="23"/>
        </w:numPr>
      </w:pPr>
      <w:r>
        <w:t>University Protective and Risk Services on 02 9351 3333; or</w:t>
      </w:r>
    </w:p>
    <w:p w14:paraId="30364DC6" w14:textId="7CF4CA32" w:rsidR="009151A4" w:rsidRDefault="009151A4" w:rsidP="009151A4">
      <w:pPr>
        <w:pStyle w:val="Clauselevelstyle"/>
        <w:numPr>
          <w:ilvl w:val="1"/>
          <w:numId w:val="23"/>
        </w:numPr>
      </w:pPr>
      <w:r>
        <w:t>both.</w:t>
      </w:r>
    </w:p>
    <w:p w14:paraId="40C1345F" w14:textId="3CFE34C3" w:rsidR="0036644F" w:rsidRDefault="00D42EEB" w:rsidP="00C363ED">
      <w:pPr>
        <w:pStyle w:val="Clauselevelstyle"/>
        <w:numPr>
          <w:ilvl w:val="0"/>
          <w:numId w:val="23"/>
        </w:numPr>
      </w:pPr>
      <w:r w:rsidRPr="00D42EEB">
        <w:t>We encourage and value safe and reasonable ethical bystander intervention to prevent or stop</w:t>
      </w:r>
      <w:r>
        <w:t xml:space="preserve"> racism.</w:t>
      </w:r>
    </w:p>
    <w:p w14:paraId="0CBC8B92" w14:textId="655D30CB" w:rsidR="005A1A6F" w:rsidRPr="005A1A6F" w:rsidRDefault="005A1A6F" w:rsidP="005A1A6F">
      <w:pPr>
        <w:pStyle w:val="Notesforclauses"/>
      </w:pPr>
      <w:r>
        <w:rPr>
          <w:b/>
          <w:bCs/>
        </w:rPr>
        <w:t>Note:</w:t>
      </w:r>
      <w:r>
        <w:rPr>
          <w:b/>
          <w:bCs/>
        </w:rPr>
        <w:tab/>
      </w:r>
      <w:r>
        <w:t xml:space="preserve">See </w:t>
      </w:r>
      <w:hyperlink w:anchor="clause44" w:history="1">
        <w:r w:rsidRPr="007E1A39">
          <w:rPr>
            <w:rStyle w:val="Hyperlink"/>
            <w:i w:val="0"/>
            <w:iCs/>
          </w:rPr>
          <w:t>clause 4.4</w:t>
        </w:r>
      </w:hyperlink>
      <w:r>
        <w:t xml:space="preserve"> </w:t>
      </w:r>
      <w:r w:rsidR="007E1733">
        <w:t xml:space="preserve">below. </w:t>
      </w:r>
    </w:p>
    <w:p w14:paraId="03D2795D" w14:textId="1C2D4744" w:rsidR="00D42EEB" w:rsidRDefault="00D42EEB" w:rsidP="00C363ED">
      <w:pPr>
        <w:pStyle w:val="Clauselevelstyle"/>
        <w:numPr>
          <w:ilvl w:val="0"/>
          <w:numId w:val="23"/>
        </w:numPr>
      </w:pPr>
      <w:r>
        <w:t>We encourage complaints about racism, whether interpersonal or institutional or systemic.</w:t>
      </w:r>
    </w:p>
    <w:p w14:paraId="4828E035" w14:textId="24D91265" w:rsidR="00D42EEB" w:rsidRDefault="00D42EEB" w:rsidP="00D42EEB">
      <w:pPr>
        <w:pStyle w:val="Heading2"/>
      </w:pPr>
      <w:bookmarkStart w:id="19" w:name="clause44"/>
      <w:bookmarkStart w:id="20" w:name="_Toc243483400"/>
      <w:r>
        <w:t>Ethical bystander intervention</w:t>
      </w:r>
      <w:bookmarkEnd w:id="19"/>
      <w:bookmarkEnd w:id="20"/>
    </w:p>
    <w:p w14:paraId="3975AC33" w14:textId="45D9D450" w:rsidR="00D42EEB" w:rsidRDefault="005A1A6F" w:rsidP="00C363ED">
      <w:pPr>
        <w:pStyle w:val="Clauselevelstyle"/>
        <w:numPr>
          <w:ilvl w:val="0"/>
          <w:numId w:val="27"/>
        </w:numPr>
      </w:pPr>
      <w:r>
        <w:t>Safe intervention involves:</w:t>
      </w:r>
    </w:p>
    <w:p w14:paraId="78062747" w14:textId="3C423254" w:rsidR="005A1A6F" w:rsidRDefault="005A1A6F" w:rsidP="00C363ED">
      <w:pPr>
        <w:pStyle w:val="Clauselevelstyle"/>
        <w:numPr>
          <w:ilvl w:val="1"/>
          <w:numId w:val="27"/>
        </w:numPr>
      </w:pPr>
      <w:r>
        <w:t>noticing the situation, i.e. paying attention to what is going on nearby;</w:t>
      </w:r>
    </w:p>
    <w:p w14:paraId="48300E66" w14:textId="38B83F41" w:rsidR="005A1A6F" w:rsidRDefault="005A1A6F" w:rsidP="00C363ED">
      <w:pPr>
        <w:pStyle w:val="Clauselevelstyle"/>
        <w:numPr>
          <w:ilvl w:val="1"/>
          <w:numId w:val="27"/>
        </w:numPr>
      </w:pPr>
      <w:r>
        <w:t>deciding if it is a problem:</w:t>
      </w:r>
    </w:p>
    <w:p w14:paraId="5E877330" w14:textId="24728B3A" w:rsidR="005A1A6F" w:rsidRDefault="005A1A6F" w:rsidP="00C363ED">
      <w:pPr>
        <w:pStyle w:val="Clauselevelstyle"/>
        <w:numPr>
          <w:ilvl w:val="2"/>
          <w:numId w:val="27"/>
        </w:numPr>
      </w:pPr>
      <w:r>
        <w:lastRenderedPageBreak/>
        <w:t>investigating whether someone might need help; and</w:t>
      </w:r>
    </w:p>
    <w:p w14:paraId="03EE10C8" w14:textId="1A6538E3" w:rsidR="005A1A6F" w:rsidRDefault="005A1A6F" w:rsidP="00C363ED">
      <w:pPr>
        <w:pStyle w:val="Clauselevelstyle"/>
        <w:numPr>
          <w:ilvl w:val="2"/>
          <w:numId w:val="27"/>
        </w:numPr>
      </w:pPr>
      <w:r>
        <w:t>checking with people around if unsure;</w:t>
      </w:r>
    </w:p>
    <w:p w14:paraId="261BC29D" w14:textId="699B89B7" w:rsidR="005A1A6F" w:rsidRDefault="005A1A6F" w:rsidP="00C363ED">
      <w:pPr>
        <w:pStyle w:val="Clauselevelstyle"/>
        <w:numPr>
          <w:ilvl w:val="1"/>
          <w:numId w:val="27"/>
        </w:numPr>
      </w:pPr>
      <w:r>
        <w:t xml:space="preserve">accepting responsibility to </w:t>
      </w:r>
      <w:r w:rsidR="00DD3917">
        <w:t>act</w:t>
      </w:r>
      <w:r>
        <w:t>, i.e. not assuming someone else will do something;</w:t>
      </w:r>
    </w:p>
    <w:p w14:paraId="4F5B8D24" w14:textId="1AA8B423" w:rsidR="005A1A6F" w:rsidRDefault="005A1A6F" w:rsidP="00C363ED">
      <w:pPr>
        <w:pStyle w:val="Clauselevelstyle"/>
        <w:numPr>
          <w:ilvl w:val="1"/>
          <w:numId w:val="27"/>
        </w:numPr>
      </w:pPr>
      <w:r>
        <w:t>planning to step in:</w:t>
      </w:r>
    </w:p>
    <w:p w14:paraId="649BC7EA" w14:textId="54945B0A" w:rsidR="005A1A6F" w:rsidRDefault="005A1A6F" w:rsidP="00C363ED">
      <w:pPr>
        <w:pStyle w:val="Clauselevelstyle"/>
        <w:numPr>
          <w:ilvl w:val="2"/>
          <w:numId w:val="27"/>
        </w:numPr>
      </w:pPr>
      <w:r>
        <w:t>indirectly or directly confronting the issue;</w:t>
      </w:r>
    </w:p>
    <w:p w14:paraId="68353919" w14:textId="680DACDE" w:rsidR="005A1A6F" w:rsidRDefault="005A1A6F" w:rsidP="00C363ED">
      <w:pPr>
        <w:pStyle w:val="Clauselevelstyle"/>
        <w:numPr>
          <w:ilvl w:val="2"/>
          <w:numId w:val="27"/>
        </w:numPr>
      </w:pPr>
      <w:r>
        <w:t>without putting oneself or others in danger; and</w:t>
      </w:r>
    </w:p>
    <w:p w14:paraId="74C41FC8" w14:textId="6B3C651F" w:rsidR="005A1A6F" w:rsidRDefault="00DD3917" w:rsidP="00C363ED">
      <w:pPr>
        <w:pStyle w:val="Clauselevelstyle"/>
        <w:numPr>
          <w:ilvl w:val="1"/>
          <w:numId w:val="27"/>
        </w:numPr>
      </w:pPr>
      <w:r>
        <w:t>acting</w:t>
      </w:r>
      <w:r w:rsidR="005A1A6F">
        <w:t xml:space="preserve"> if there is an immediate danger to anyone’s safety, by calling:</w:t>
      </w:r>
    </w:p>
    <w:p w14:paraId="0C176487" w14:textId="6A82D89F" w:rsidR="005A1A6F" w:rsidRDefault="005A1A6F" w:rsidP="00C363ED">
      <w:pPr>
        <w:pStyle w:val="Clauselevelstyle"/>
        <w:numPr>
          <w:ilvl w:val="2"/>
          <w:numId w:val="27"/>
        </w:numPr>
      </w:pPr>
      <w:r>
        <w:t xml:space="preserve">emergency services on 000 (triple zero); </w:t>
      </w:r>
    </w:p>
    <w:p w14:paraId="4C149E2F" w14:textId="3CCF8492" w:rsidR="005A1A6F" w:rsidRDefault="005A1A6F" w:rsidP="00C363ED">
      <w:pPr>
        <w:pStyle w:val="Clauselevelstyle"/>
        <w:numPr>
          <w:ilvl w:val="2"/>
          <w:numId w:val="27"/>
        </w:numPr>
      </w:pPr>
      <w:r>
        <w:t>University Protective and Risk Services on 02 9351 3333.</w:t>
      </w:r>
    </w:p>
    <w:p w14:paraId="31939355" w14:textId="0CB4C751" w:rsidR="00A46E02" w:rsidRDefault="00A46E02" w:rsidP="00A46E02">
      <w:pPr>
        <w:pStyle w:val="Heading2"/>
      </w:pPr>
      <w:bookmarkStart w:id="21" w:name="_Toc242353442"/>
      <w:bookmarkStart w:id="22" w:name="_Toc242353443"/>
      <w:bookmarkStart w:id="23" w:name="_Toc242353444"/>
      <w:bookmarkStart w:id="24" w:name="_Toc242353445"/>
      <w:bookmarkStart w:id="25" w:name="_Toc242353446"/>
      <w:bookmarkStart w:id="26" w:name="_Toc242353447"/>
      <w:bookmarkStart w:id="27" w:name="_Toc242353448"/>
      <w:bookmarkStart w:id="28" w:name="_Toc242353449"/>
      <w:bookmarkStart w:id="29" w:name="_Toc242353450"/>
      <w:bookmarkStart w:id="30" w:name="_Toc242353451"/>
      <w:bookmarkStart w:id="31" w:name="_Toc242353452"/>
      <w:bookmarkStart w:id="32" w:name="_Toc242353453"/>
      <w:bookmarkStart w:id="33" w:name="_Toc242353454"/>
      <w:bookmarkStart w:id="34" w:name="_Toc242353455"/>
      <w:bookmarkStart w:id="35" w:name="_Toc242353456"/>
      <w:bookmarkStart w:id="36" w:name="_Toc242353457"/>
      <w:bookmarkStart w:id="37" w:name="_Toc242353458"/>
      <w:bookmarkStart w:id="38" w:name="_Toc242353459"/>
      <w:bookmarkStart w:id="39" w:name="_Toc242353460"/>
      <w:bookmarkStart w:id="40" w:name="_Toc243483401"/>
      <w:bookmarkEnd w:id="21"/>
      <w:bookmarkEnd w:id="22"/>
      <w:bookmarkEnd w:id="23"/>
      <w:bookmarkEnd w:id="24"/>
      <w:bookmarkEnd w:id="25"/>
      <w:bookmarkEnd w:id="26"/>
      <w:bookmarkEnd w:id="27"/>
      <w:bookmarkEnd w:id="28"/>
      <w:bookmarkEnd w:id="29"/>
      <w:bookmarkEnd w:id="30"/>
      <w:bookmarkEnd w:id="31"/>
      <w:bookmarkEnd w:id="32"/>
      <w:bookmarkEnd w:id="33"/>
      <w:bookmarkEnd w:id="34"/>
      <w:bookmarkEnd w:id="35"/>
      <w:bookmarkEnd w:id="36"/>
      <w:bookmarkEnd w:id="37"/>
      <w:bookmarkEnd w:id="38"/>
      <w:bookmarkEnd w:id="39"/>
      <w:r>
        <w:t>Complaints</w:t>
      </w:r>
      <w:bookmarkEnd w:id="40"/>
    </w:p>
    <w:p w14:paraId="46CAD6A2" w14:textId="60CF0923" w:rsidR="006B37E2" w:rsidRDefault="006B37E2" w:rsidP="006B37E2">
      <w:pPr>
        <w:pStyle w:val="Clauselevelstyle"/>
        <w:numPr>
          <w:ilvl w:val="0"/>
          <w:numId w:val="28"/>
        </w:numPr>
      </w:pPr>
      <w:r>
        <w:t>A person may complain about racism:</w:t>
      </w:r>
    </w:p>
    <w:p w14:paraId="6E98DDCA" w14:textId="77777777" w:rsidR="006B37E2" w:rsidRDefault="006B37E2" w:rsidP="006B37E2">
      <w:pPr>
        <w:pStyle w:val="Clauselevelstyle"/>
        <w:numPr>
          <w:ilvl w:val="1"/>
          <w:numId w:val="28"/>
        </w:numPr>
      </w:pPr>
      <w:r>
        <w:t xml:space="preserve">that they have experienced; or </w:t>
      </w:r>
    </w:p>
    <w:p w14:paraId="79817F85" w14:textId="77777777" w:rsidR="006B37E2" w:rsidRDefault="006B37E2" w:rsidP="006B37E2">
      <w:pPr>
        <w:pStyle w:val="Clauselevelstyle"/>
        <w:numPr>
          <w:ilvl w:val="1"/>
          <w:numId w:val="28"/>
        </w:numPr>
      </w:pPr>
      <w:r>
        <w:t>that they have witnessed.</w:t>
      </w:r>
    </w:p>
    <w:p w14:paraId="1DFFF984" w14:textId="30780148" w:rsidR="00A46E02" w:rsidRDefault="00766B90" w:rsidP="00D3197B">
      <w:pPr>
        <w:pStyle w:val="Clauselevelstyle"/>
        <w:numPr>
          <w:ilvl w:val="0"/>
          <w:numId w:val="28"/>
        </w:numPr>
      </w:pPr>
      <w:r>
        <w:t>T</w:t>
      </w:r>
      <w:r w:rsidR="00A46E02">
        <w:t>he purpose of a complaint is to:</w:t>
      </w:r>
    </w:p>
    <w:p w14:paraId="34ADE374" w14:textId="5E3488F6" w:rsidR="00A46E02" w:rsidRDefault="00A46E02" w:rsidP="00D3197B">
      <w:pPr>
        <w:pStyle w:val="Clauselevelstyle"/>
        <w:numPr>
          <w:ilvl w:val="1"/>
          <w:numId w:val="28"/>
        </w:numPr>
      </w:pPr>
      <w:r>
        <w:t>seek trauma-informed support; and</w:t>
      </w:r>
    </w:p>
    <w:p w14:paraId="15AFDD86" w14:textId="483C048C" w:rsidR="00A46E02" w:rsidRDefault="003C3E54" w:rsidP="00D3197B">
      <w:pPr>
        <w:pStyle w:val="Clauselevelstyle"/>
        <w:numPr>
          <w:ilvl w:val="1"/>
          <w:numId w:val="28"/>
        </w:numPr>
      </w:pPr>
      <w:r>
        <w:t>explore options for addressing and resolving the alleged racism.</w:t>
      </w:r>
    </w:p>
    <w:p w14:paraId="72D08B6D" w14:textId="019E71CA" w:rsidR="00746924" w:rsidRDefault="00235860" w:rsidP="00D3197B">
      <w:pPr>
        <w:pStyle w:val="Clauselevelstyle"/>
        <w:numPr>
          <w:ilvl w:val="0"/>
          <w:numId w:val="28"/>
        </w:numPr>
      </w:pPr>
      <w:r>
        <w:t>Complaints about</w:t>
      </w:r>
      <w:r w:rsidR="006F003F">
        <w:t xml:space="preserve"> </w:t>
      </w:r>
      <w:r>
        <w:t>staff or affiliates</w:t>
      </w:r>
      <w:r w:rsidR="00AF07AE">
        <w:t>’ conduct</w:t>
      </w:r>
      <w:r>
        <w:t xml:space="preserve"> should be made to</w:t>
      </w:r>
      <w:r w:rsidR="00746924">
        <w:t xml:space="preserve"> </w:t>
      </w:r>
      <w:r w:rsidRPr="00156137">
        <w:t>Workplace Relations</w:t>
      </w:r>
      <w:r w:rsidR="00746924">
        <w:t>.</w:t>
      </w:r>
    </w:p>
    <w:p w14:paraId="7D7F9E46" w14:textId="5DBB0F62" w:rsidR="006F003F" w:rsidRPr="007E1A39" w:rsidRDefault="00746924" w:rsidP="00D3197B">
      <w:pPr>
        <w:pStyle w:val="Clauselevelstyle"/>
        <w:numPr>
          <w:ilvl w:val="1"/>
          <w:numId w:val="28"/>
        </w:numPr>
      </w:pPr>
      <w:r>
        <w:t xml:space="preserve">Staff may submit complaints using the </w:t>
      </w:r>
      <w:hyperlink r:id="rId32" w:history="1">
        <w:r w:rsidR="0010733D" w:rsidRPr="007E1A39">
          <w:rPr>
            <w:rStyle w:val="Hyperlink"/>
            <w:i w:val="0"/>
            <w:iCs w:val="0"/>
          </w:rPr>
          <w:t>online form</w:t>
        </w:r>
      </w:hyperlink>
      <w:r w:rsidR="006F003F" w:rsidRPr="007E1A39">
        <w:rPr>
          <w:i/>
          <w:iCs w:val="0"/>
        </w:rPr>
        <w:t xml:space="preserve"> </w:t>
      </w:r>
      <w:r w:rsidR="006F003F" w:rsidRPr="007E1A39">
        <w:t xml:space="preserve">available on the staff intranet. </w:t>
      </w:r>
    </w:p>
    <w:p w14:paraId="0D3421A8" w14:textId="487B90B2" w:rsidR="00235860" w:rsidRPr="007E1A39" w:rsidRDefault="006F003F" w:rsidP="00D3197B">
      <w:pPr>
        <w:pStyle w:val="Clauselevelstyle"/>
        <w:numPr>
          <w:ilvl w:val="1"/>
          <w:numId w:val="28"/>
        </w:numPr>
      </w:pPr>
      <w:r w:rsidRPr="007E1A39">
        <w:t xml:space="preserve">Others may submit complaints </w:t>
      </w:r>
      <w:r w:rsidR="00D50DEE" w:rsidRPr="007E1A39">
        <w:t xml:space="preserve">by </w:t>
      </w:r>
      <w:r w:rsidR="00746924" w:rsidRPr="007E1A39">
        <w:t xml:space="preserve">email to: </w:t>
      </w:r>
      <w:hyperlink r:id="rId33" w:history="1">
        <w:r w:rsidRPr="007E1A39">
          <w:rPr>
            <w:rStyle w:val="Hyperlink"/>
            <w:i w:val="0"/>
            <w:iCs w:val="0"/>
          </w:rPr>
          <w:t>workplace-relations.complaints@sydney.edu.au</w:t>
        </w:r>
      </w:hyperlink>
      <w:r w:rsidRPr="007E1A39">
        <w:t xml:space="preserve"> </w:t>
      </w:r>
    </w:p>
    <w:p w14:paraId="23FBF3FD" w14:textId="367FFF57" w:rsidR="00235860" w:rsidRPr="007E1A39" w:rsidRDefault="006F003F" w:rsidP="00D3197B">
      <w:pPr>
        <w:pStyle w:val="Clauselevelstyle"/>
        <w:numPr>
          <w:ilvl w:val="0"/>
          <w:numId w:val="28"/>
        </w:numPr>
      </w:pPr>
      <w:r w:rsidRPr="007E1A39">
        <w:t xml:space="preserve">Complaints about </w:t>
      </w:r>
      <w:r w:rsidR="00235860" w:rsidRPr="007E1A39">
        <w:t>students</w:t>
      </w:r>
      <w:r w:rsidR="00AF07AE" w:rsidRPr="007E1A39">
        <w:t>’ conduct</w:t>
      </w:r>
      <w:r w:rsidR="00235860" w:rsidRPr="007E1A39">
        <w:t xml:space="preserve"> should be made to </w:t>
      </w:r>
      <w:r w:rsidR="0048690B" w:rsidRPr="007E1A39">
        <w:t>the</w:t>
      </w:r>
      <w:r w:rsidR="00235860" w:rsidRPr="007E1A39">
        <w:t xml:space="preserve"> S</w:t>
      </w:r>
      <w:r w:rsidR="0048690B" w:rsidRPr="007E1A39">
        <w:t>tudent</w:t>
      </w:r>
      <w:r w:rsidR="00235860" w:rsidRPr="007E1A39">
        <w:t xml:space="preserve"> A</w:t>
      </w:r>
      <w:r w:rsidR="0048690B" w:rsidRPr="007E1A39">
        <w:t>ffairs</w:t>
      </w:r>
      <w:r w:rsidR="00235860" w:rsidRPr="007E1A39">
        <w:t xml:space="preserve"> U</w:t>
      </w:r>
      <w:r w:rsidR="0048690B" w:rsidRPr="007E1A39">
        <w:t>nit</w:t>
      </w:r>
      <w:r w:rsidRPr="007E1A39">
        <w:t>.</w:t>
      </w:r>
    </w:p>
    <w:p w14:paraId="2FAE2FF1" w14:textId="267060EE" w:rsidR="006F003F" w:rsidRPr="007E1A39" w:rsidRDefault="006F003F" w:rsidP="00D3197B">
      <w:pPr>
        <w:pStyle w:val="Clauselevelstyle"/>
        <w:numPr>
          <w:ilvl w:val="1"/>
          <w:numId w:val="28"/>
        </w:numPr>
      </w:pPr>
      <w:r w:rsidRPr="007E1A39">
        <w:t xml:space="preserve">Students may submit complaints using the </w:t>
      </w:r>
      <w:hyperlink r:id="rId34" w:history="1">
        <w:r w:rsidRPr="007E1A39">
          <w:rPr>
            <w:rStyle w:val="Hyperlink"/>
            <w:i w:val="0"/>
            <w:iCs w:val="0"/>
          </w:rPr>
          <w:t>online form</w:t>
        </w:r>
      </w:hyperlink>
      <w:r w:rsidRPr="007E1A39">
        <w:t xml:space="preserve"> available on the Student Affairs website.</w:t>
      </w:r>
    </w:p>
    <w:p w14:paraId="7BE0A1E5" w14:textId="0EEBB084" w:rsidR="006F003F" w:rsidRPr="007E1A39" w:rsidRDefault="006F003F" w:rsidP="00D3197B">
      <w:pPr>
        <w:pStyle w:val="Clauselevelstyle"/>
        <w:numPr>
          <w:ilvl w:val="1"/>
          <w:numId w:val="28"/>
        </w:numPr>
      </w:pPr>
      <w:r w:rsidRPr="007E1A39">
        <w:t xml:space="preserve">Others may submit complaints by email to: </w:t>
      </w:r>
      <w:hyperlink r:id="rId35" w:history="1">
        <w:r w:rsidRPr="007E1A39">
          <w:rPr>
            <w:rStyle w:val="Hyperlink"/>
            <w:i w:val="0"/>
            <w:iCs w:val="0"/>
          </w:rPr>
          <w:t>studentaffairs@sydney.edu.au</w:t>
        </w:r>
      </w:hyperlink>
      <w:r w:rsidRPr="007E1A39">
        <w:t xml:space="preserve"> </w:t>
      </w:r>
    </w:p>
    <w:p w14:paraId="13CBEF1B" w14:textId="4ED8DBC3" w:rsidR="00235860" w:rsidRDefault="006F003F" w:rsidP="00D3197B">
      <w:pPr>
        <w:pStyle w:val="Clauselevelstyle"/>
        <w:numPr>
          <w:ilvl w:val="0"/>
          <w:numId w:val="28"/>
        </w:numPr>
      </w:pPr>
      <w:r w:rsidRPr="007E1A39">
        <w:t xml:space="preserve">Complaints about </w:t>
      </w:r>
      <w:r w:rsidR="00235860" w:rsidRPr="007E1A39">
        <w:t xml:space="preserve">institutional or systemic matters should be made to </w:t>
      </w:r>
      <w:r w:rsidRPr="007E1A39">
        <w:t xml:space="preserve">the Community and Leadership Portfolio </w:t>
      </w:r>
      <w:r w:rsidR="00235860" w:rsidRPr="007E1A39">
        <w:t xml:space="preserve">by </w:t>
      </w:r>
      <w:r w:rsidRPr="007E1A39">
        <w:t>email to</w:t>
      </w:r>
      <w:r w:rsidR="002F2506" w:rsidRPr="007E1A39">
        <w:t xml:space="preserve"> </w:t>
      </w:r>
      <w:hyperlink r:id="rId36" w:history="1">
        <w:r w:rsidR="002F2506" w:rsidRPr="007E1A39">
          <w:rPr>
            <w:rStyle w:val="Hyperlink"/>
            <w:i w:val="0"/>
            <w:iCs w:val="0"/>
          </w:rPr>
          <w:t>dvccl.complaints@sydney.edu.au</w:t>
        </w:r>
      </w:hyperlink>
      <w:r w:rsidRPr="007E1A39">
        <w:t xml:space="preserve"> </w:t>
      </w:r>
    </w:p>
    <w:p w14:paraId="2711788F" w14:textId="028A31B5" w:rsidR="003C3E54" w:rsidRPr="003C3E54" w:rsidRDefault="003C3E54" w:rsidP="00D3197B">
      <w:pPr>
        <w:pStyle w:val="ListParagraph"/>
        <w:numPr>
          <w:ilvl w:val="0"/>
          <w:numId w:val="28"/>
        </w:numPr>
        <w:rPr>
          <w:iCs/>
          <w:color w:val="000000" w:themeColor="text1"/>
          <w:szCs w:val="20"/>
        </w:rPr>
      </w:pPr>
      <w:r w:rsidRPr="003C3E54">
        <w:rPr>
          <w:iCs/>
          <w:color w:val="000000" w:themeColor="text1"/>
          <w:szCs w:val="20"/>
        </w:rPr>
        <w:t>A person who has experienced racism:</w:t>
      </w:r>
    </w:p>
    <w:p w14:paraId="7E056C4F" w14:textId="2D271C66" w:rsidR="003C3E54" w:rsidRDefault="00E46236" w:rsidP="00D3197B">
      <w:pPr>
        <w:pStyle w:val="Clauselevelstyle"/>
        <w:numPr>
          <w:ilvl w:val="1"/>
          <w:numId w:val="28"/>
        </w:numPr>
      </w:pPr>
      <w:r>
        <w:t>has a right to decide if</w:t>
      </w:r>
      <w:r w:rsidR="00D50DEE">
        <w:t>,</w:t>
      </w:r>
      <w:r>
        <w:t xml:space="preserve"> and when</w:t>
      </w:r>
      <w:r w:rsidR="00D50DEE">
        <w:t>,</w:t>
      </w:r>
      <w:r>
        <w:t xml:space="preserve"> they want to make a complaint;</w:t>
      </w:r>
      <w:r w:rsidR="00D50DEE">
        <w:t xml:space="preserve"> and</w:t>
      </w:r>
    </w:p>
    <w:p w14:paraId="64DC51F2" w14:textId="1783FD5B" w:rsidR="00E46236" w:rsidRDefault="00E46236" w:rsidP="00D3197B">
      <w:pPr>
        <w:pStyle w:val="Clauselevelstyle"/>
        <w:numPr>
          <w:ilvl w:val="1"/>
          <w:numId w:val="28"/>
        </w:numPr>
      </w:pPr>
      <w:r>
        <w:t>can choose to complain anonymously</w:t>
      </w:r>
      <w:r w:rsidR="006F003F">
        <w:t>.</w:t>
      </w:r>
      <w:r>
        <w:t xml:space="preserve"> </w:t>
      </w:r>
    </w:p>
    <w:p w14:paraId="1B62367C" w14:textId="4FC063A4" w:rsidR="00E46236" w:rsidRDefault="00E46236" w:rsidP="00D3197B">
      <w:pPr>
        <w:pStyle w:val="Clauselevelstyle"/>
        <w:numPr>
          <w:ilvl w:val="0"/>
          <w:numId w:val="28"/>
        </w:numPr>
      </w:pPr>
      <w:r>
        <w:t>A complainant does not have to specify what action they want us to take.</w:t>
      </w:r>
    </w:p>
    <w:p w14:paraId="099DD355" w14:textId="59567678" w:rsidR="00E46236" w:rsidRDefault="00E46236" w:rsidP="00D3197B">
      <w:pPr>
        <w:pStyle w:val="Clauselevelstyle"/>
        <w:numPr>
          <w:ilvl w:val="1"/>
          <w:numId w:val="28"/>
        </w:numPr>
      </w:pPr>
      <w:r>
        <w:t>If they request specific action we will:</w:t>
      </w:r>
    </w:p>
    <w:p w14:paraId="112E0A1D" w14:textId="6FD26FE0" w:rsidR="00E46236" w:rsidRDefault="00E46236" w:rsidP="00D3197B">
      <w:pPr>
        <w:pStyle w:val="Clauselevelstyle"/>
        <w:numPr>
          <w:ilvl w:val="2"/>
          <w:numId w:val="28"/>
        </w:numPr>
      </w:pPr>
      <w:r>
        <w:lastRenderedPageBreak/>
        <w:t>consider the request</w:t>
      </w:r>
      <w:r w:rsidR="00DF08E8">
        <w:t>,</w:t>
      </w:r>
      <w:r>
        <w:t xml:space="preserve"> and the impact that our decisions may have on them; and</w:t>
      </w:r>
    </w:p>
    <w:p w14:paraId="102A73D8" w14:textId="384781F0" w:rsidR="00E46236" w:rsidRDefault="00E46236" w:rsidP="00D3197B">
      <w:pPr>
        <w:pStyle w:val="Clauselevelstyle"/>
        <w:numPr>
          <w:ilvl w:val="2"/>
          <w:numId w:val="28"/>
        </w:numPr>
      </w:pPr>
      <w:r>
        <w:t>prioritise the safety and wellbeing of the complainant and of other members of our community.</w:t>
      </w:r>
    </w:p>
    <w:p w14:paraId="52D9C105" w14:textId="771ACACD" w:rsidR="00235860" w:rsidRDefault="00235860" w:rsidP="00D3197B">
      <w:pPr>
        <w:pStyle w:val="Clauselevelstyle"/>
        <w:numPr>
          <w:ilvl w:val="0"/>
          <w:numId w:val="28"/>
        </w:numPr>
      </w:pPr>
      <w:r w:rsidRPr="0081310A">
        <w:t xml:space="preserve">Workplace Relations </w:t>
      </w:r>
      <w:r>
        <w:t>manages complaints and investigations about staff or affiliates consistently with:</w:t>
      </w:r>
    </w:p>
    <w:p w14:paraId="08E174ED" w14:textId="31C5E632" w:rsidR="00235860" w:rsidRDefault="00235860" w:rsidP="00D3197B">
      <w:pPr>
        <w:pStyle w:val="Clauselevelstyle"/>
        <w:numPr>
          <w:ilvl w:val="1"/>
          <w:numId w:val="28"/>
        </w:numPr>
      </w:pPr>
      <w:r>
        <w:t xml:space="preserve">the </w:t>
      </w:r>
      <w:hyperlink r:id="rId37" w:history="1">
        <w:r w:rsidRPr="0048690B">
          <w:rPr>
            <w:rStyle w:val="Hyperlink"/>
            <w:iCs w:val="0"/>
          </w:rPr>
          <w:t>University of Sydney Enterprise Agreement</w:t>
        </w:r>
      </w:hyperlink>
      <w:r>
        <w:rPr>
          <w:i/>
          <w:iCs w:val="0"/>
        </w:rPr>
        <w:t xml:space="preserve">; </w:t>
      </w:r>
      <w:r>
        <w:t xml:space="preserve"> </w:t>
      </w:r>
    </w:p>
    <w:p w14:paraId="08D79DF8" w14:textId="38666A8E" w:rsidR="00235860" w:rsidRDefault="00235860" w:rsidP="00D3197B">
      <w:pPr>
        <w:pStyle w:val="Clauselevelstyle"/>
        <w:numPr>
          <w:ilvl w:val="1"/>
          <w:numId w:val="28"/>
        </w:numPr>
      </w:pPr>
      <w:r>
        <w:t xml:space="preserve">the </w:t>
      </w:r>
      <w:hyperlink r:id="rId38" w:history="1">
        <w:r w:rsidRPr="0048690B">
          <w:rPr>
            <w:rStyle w:val="Hyperlink"/>
            <w:iCs w:val="0"/>
          </w:rPr>
          <w:t xml:space="preserve">Staff and Affiliates Code of </w:t>
        </w:r>
        <w:r w:rsidR="00DD3917" w:rsidRPr="0048690B">
          <w:rPr>
            <w:rStyle w:val="Hyperlink"/>
            <w:iCs w:val="0"/>
          </w:rPr>
          <w:t>Conduct</w:t>
        </w:r>
      </w:hyperlink>
      <w:r w:rsidR="00DD3917">
        <w:rPr>
          <w:i/>
          <w:iCs w:val="0"/>
        </w:rPr>
        <w:t xml:space="preserve">; </w:t>
      </w:r>
      <w:r w:rsidR="00DD3917">
        <w:t>and</w:t>
      </w:r>
    </w:p>
    <w:p w14:paraId="0981D312" w14:textId="50832BC3" w:rsidR="00235860" w:rsidRPr="00235860" w:rsidRDefault="00235860" w:rsidP="00D3197B">
      <w:pPr>
        <w:pStyle w:val="Clauselevelstyle"/>
        <w:numPr>
          <w:ilvl w:val="1"/>
          <w:numId w:val="28"/>
        </w:numPr>
      </w:pPr>
      <w:r>
        <w:t xml:space="preserve">the </w:t>
      </w:r>
      <w:hyperlink r:id="rId39" w:history="1">
        <w:r w:rsidRPr="0048690B">
          <w:rPr>
            <w:rStyle w:val="Hyperlink"/>
            <w:iCs w:val="0"/>
          </w:rPr>
          <w:t>Resolution of Complaints Policy</w:t>
        </w:r>
      </w:hyperlink>
      <w:r>
        <w:rPr>
          <w:i/>
          <w:iCs w:val="0"/>
        </w:rPr>
        <w:t>.</w:t>
      </w:r>
    </w:p>
    <w:p w14:paraId="68450119" w14:textId="59E30000" w:rsidR="00235860" w:rsidRDefault="00235860" w:rsidP="00D3197B">
      <w:pPr>
        <w:pStyle w:val="Clauselevelstyle"/>
        <w:numPr>
          <w:ilvl w:val="0"/>
          <w:numId w:val="28"/>
        </w:numPr>
      </w:pPr>
      <w:r w:rsidRPr="0081310A">
        <w:t xml:space="preserve">The Student Affairs Unit </w:t>
      </w:r>
      <w:r>
        <w:t>manages complaints and investigations about students consistently with:</w:t>
      </w:r>
    </w:p>
    <w:p w14:paraId="2ED057E9" w14:textId="1C6157B5" w:rsidR="00235860" w:rsidRDefault="00235860" w:rsidP="00D3197B">
      <w:pPr>
        <w:pStyle w:val="Clauselevelstyle"/>
        <w:numPr>
          <w:ilvl w:val="1"/>
          <w:numId w:val="28"/>
        </w:numPr>
      </w:pPr>
      <w:r>
        <w:t xml:space="preserve">the </w:t>
      </w:r>
      <w:hyperlink r:id="rId40" w:history="1">
        <w:r w:rsidR="00E651D5" w:rsidRPr="0048690B">
          <w:rPr>
            <w:rStyle w:val="Hyperlink"/>
            <w:iCs w:val="0"/>
          </w:rPr>
          <w:t xml:space="preserve">Student </w:t>
        </w:r>
        <w:r w:rsidR="00DD3917" w:rsidRPr="0048690B">
          <w:rPr>
            <w:rStyle w:val="Hyperlink"/>
            <w:iCs w:val="0"/>
          </w:rPr>
          <w:t>Charter</w:t>
        </w:r>
      </w:hyperlink>
      <w:r w:rsidR="00DD3917">
        <w:rPr>
          <w:i/>
          <w:iCs w:val="0"/>
        </w:rPr>
        <w:t xml:space="preserve">; </w:t>
      </w:r>
      <w:r w:rsidR="00DD3917">
        <w:t>and</w:t>
      </w:r>
    </w:p>
    <w:p w14:paraId="1883CDC5" w14:textId="23F5BC02" w:rsidR="00E651D5" w:rsidRPr="00E651D5" w:rsidRDefault="00E651D5" w:rsidP="00D3197B">
      <w:pPr>
        <w:pStyle w:val="Clauselevelstyle"/>
        <w:numPr>
          <w:ilvl w:val="1"/>
          <w:numId w:val="28"/>
        </w:numPr>
      </w:pPr>
      <w:r>
        <w:t xml:space="preserve">the </w:t>
      </w:r>
      <w:hyperlink r:id="rId41" w:history="1">
        <w:r w:rsidRPr="0048690B">
          <w:rPr>
            <w:rStyle w:val="Hyperlink"/>
            <w:iCs w:val="0"/>
          </w:rPr>
          <w:t>Student Discipline Rule</w:t>
        </w:r>
      </w:hyperlink>
      <w:r>
        <w:rPr>
          <w:i/>
          <w:iCs w:val="0"/>
        </w:rPr>
        <w:t>.</w:t>
      </w:r>
    </w:p>
    <w:p w14:paraId="370264CF" w14:textId="346A3E2B" w:rsidR="00E651D5" w:rsidRDefault="0010733D" w:rsidP="00D3197B">
      <w:pPr>
        <w:pStyle w:val="Clauselevelstyle"/>
        <w:numPr>
          <w:ilvl w:val="0"/>
          <w:numId w:val="28"/>
        </w:numPr>
      </w:pPr>
      <w:r>
        <w:t xml:space="preserve">The </w:t>
      </w:r>
      <w:r w:rsidR="00D50DEE">
        <w:t>Community and Leadership</w:t>
      </w:r>
      <w:r>
        <w:t xml:space="preserve"> Portfolio</w:t>
      </w:r>
      <w:r w:rsidR="00E651D5">
        <w:t xml:space="preserve"> manages complaints and investigations about institutional and systemic racism, consistently with</w:t>
      </w:r>
      <w:r w:rsidR="0048690B">
        <w:t xml:space="preserve"> </w:t>
      </w:r>
      <w:r w:rsidR="00E651D5">
        <w:t xml:space="preserve">the </w:t>
      </w:r>
      <w:hyperlink r:id="rId42" w:history="1">
        <w:r w:rsidR="00E651D5" w:rsidRPr="0048690B">
          <w:rPr>
            <w:rStyle w:val="Hyperlink"/>
            <w:iCs w:val="0"/>
          </w:rPr>
          <w:t>Resolution of Complaints Policy</w:t>
        </w:r>
      </w:hyperlink>
      <w:r w:rsidR="00E651D5">
        <w:t>.</w:t>
      </w:r>
    </w:p>
    <w:p w14:paraId="0CCDFC15" w14:textId="55FDEBFB" w:rsidR="00E46236" w:rsidRDefault="00E46236" w:rsidP="00235860">
      <w:pPr>
        <w:pStyle w:val="Heading2"/>
      </w:pPr>
      <w:bookmarkStart w:id="41" w:name="_Toc243483402"/>
      <w:r>
        <w:t>Support</w:t>
      </w:r>
      <w:bookmarkEnd w:id="41"/>
    </w:p>
    <w:p w14:paraId="43EAA306" w14:textId="031BC8A4" w:rsidR="00E46236" w:rsidRDefault="00C50C89" w:rsidP="00C363ED">
      <w:pPr>
        <w:pStyle w:val="Clauselevelstyle"/>
        <w:numPr>
          <w:ilvl w:val="0"/>
          <w:numId w:val="31"/>
        </w:numPr>
      </w:pPr>
      <w:r>
        <w:t xml:space="preserve">We encourage people who have experienced or witnessed racism to seek assistance and support. </w:t>
      </w:r>
    </w:p>
    <w:p w14:paraId="2C1FF7D0" w14:textId="725DC377" w:rsidR="00C50C89" w:rsidRDefault="00C50C89" w:rsidP="00C363ED">
      <w:pPr>
        <w:pStyle w:val="Clauselevelstyle"/>
        <w:numPr>
          <w:ilvl w:val="0"/>
          <w:numId w:val="31"/>
        </w:numPr>
      </w:pPr>
      <w:r>
        <w:t>We also encourage people who are the subject of a  complaint to do the same.</w:t>
      </w:r>
    </w:p>
    <w:p w14:paraId="58D1A539" w14:textId="26172EFF" w:rsidR="00BC4E8C" w:rsidRDefault="00BC4E8C" w:rsidP="00C363ED">
      <w:pPr>
        <w:pStyle w:val="Clauselevelstyle"/>
        <w:numPr>
          <w:ilvl w:val="0"/>
          <w:numId w:val="31"/>
        </w:numPr>
      </w:pPr>
      <w:r>
        <w:t>The support we provide is culturally safe, trauma-informed and person</w:t>
      </w:r>
      <w:r w:rsidR="00922EBD">
        <w:t>-</w:t>
      </w:r>
      <w:r>
        <w:t>centred.</w:t>
      </w:r>
    </w:p>
    <w:p w14:paraId="365FFC07" w14:textId="1CD6002E" w:rsidR="00C50C89" w:rsidRDefault="00C50C89" w:rsidP="00C363ED">
      <w:pPr>
        <w:pStyle w:val="Clauselevelstyle"/>
        <w:numPr>
          <w:ilvl w:val="0"/>
          <w:numId w:val="31"/>
        </w:numPr>
      </w:pPr>
      <w:r>
        <w:t>Support is available from:</w:t>
      </w:r>
    </w:p>
    <w:p w14:paraId="21CB6EB5" w14:textId="01779791" w:rsidR="00C50C89" w:rsidRDefault="00C50C89" w:rsidP="00C363ED">
      <w:pPr>
        <w:pStyle w:val="Clauselevelstyle"/>
        <w:numPr>
          <w:ilvl w:val="1"/>
          <w:numId w:val="31"/>
        </w:numPr>
      </w:pPr>
      <w:r>
        <w:t>a trusted staff member or colleague;</w:t>
      </w:r>
    </w:p>
    <w:p w14:paraId="240817F1" w14:textId="2D0BA9BA" w:rsidR="00C50C89" w:rsidRDefault="00C50C89" w:rsidP="00C363ED">
      <w:pPr>
        <w:pStyle w:val="Clauselevelstyle"/>
        <w:numPr>
          <w:ilvl w:val="1"/>
          <w:numId w:val="31"/>
        </w:numPr>
      </w:pPr>
      <w:r>
        <w:t>Staff Health Support Services;</w:t>
      </w:r>
    </w:p>
    <w:p w14:paraId="3D4C78F2" w14:textId="350F30C8" w:rsidR="00922EBD" w:rsidRDefault="00C50C89" w:rsidP="00845DDC">
      <w:pPr>
        <w:pStyle w:val="Clauselevelstyle"/>
        <w:numPr>
          <w:ilvl w:val="1"/>
          <w:numId w:val="31"/>
        </w:numPr>
      </w:pPr>
      <w:hyperlink r:id="rId43" w:history="1">
        <w:r w:rsidRPr="007E1A39">
          <w:rPr>
            <w:rStyle w:val="Hyperlink"/>
            <w:i w:val="0"/>
            <w:iCs w:val="0"/>
          </w:rPr>
          <w:t>Counselling, Coaching and Support</w:t>
        </w:r>
      </w:hyperlink>
      <w:r>
        <w:t>;</w:t>
      </w:r>
      <w:r w:rsidR="00922EBD">
        <w:t xml:space="preserve"> or</w:t>
      </w:r>
    </w:p>
    <w:p w14:paraId="633503E8" w14:textId="09C6A84C" w:rsidR="00C50C89" w:rsidRDefault="00C50C89" w:rsidP="00845DDC">
      <w:pPr>
        <w:pStyle w:val="Clauselevelstyle"/>
        <w:numPr>
          <w:ilvl w:val="1"/>
          <w:numId w:val="31"/>
        </w:numPr>
      </w:pPr>
      <w:hyperlink r:id="rId44" w:history="1">
        <w:r w:rsidRPr="007E1A39">
          <w:rPr>
            <w:rStyle w:val="Hyperlink"/>
            <w:i w:val="0"/>
            <w:iCs w:val="0"/>
          </w:rPr>
          <w:t>Student Wellbeing</w:t>
        </w:r>
      </w:hyperlink>
      <w:r w:rsidR="00922EBD">
        <w:t>.</w:t>
      </w:r>
    </w:p>
    <w:p w14:paraId="53845A52" w14:textId="63BEC8A4" w:rsidR="002167E9" w:rsidRDefault="002167E9" w:rsidP="0081310A">
      <w:pPr>
        <w:pStyle w:val="Heading2"/>
      </w:pPr>
      <w:bookmarkStart w:id="42" w:name="_Toc243483403"/>
      <w:r>
        <w:t xml:space="preserve">Protection for </w:t>
      </w:r>
      <w:r w:rsidR="00766B90">
        <w:t>complainants</w:t>
      </w:r>
      <w:bookmarkEnd w:id="42"/>
    </w:p>
    <w:p w14:paraId="6BE22A59" w14:textId="2D8E1D31" w:rsidR="002167E9" w:rsidRDefault="007E4333" w:rsidP="005C4579">
      <w:pPr>
        <w:pStyle w:val="Clauselevelstyle"/>
        <w:numPr>
          <w:ilvl w:val="0"/>
          <w:numId w:val="46"/>
        </w:numPr>
      </w:pPr>
      <w:r>
        <w:t>We are committed to creating an environment where members of our community fe</w:t>
      </w:r>
      <w:r w:rsidR="00DF08E8">
        <w:t>el</w:t>
      </w:r>
      <w:r>
        <w:t xml:space="preserve"> safe to report racism, without fear of adverse consequences.</w:t>
      </w:r>
    </w:p>
    <w:p w14:paraId="243128C4" w14:textId="21C78F9F" w:rsidR="007E4333" w:rsidRDefault="007E4333" w:rsidP="005C4579">
      <w:pPr>
        <w:pStyle w:val="Clauselevelstyle"/>
        <w:numPr>
          <w:ilvl w:val="0"/>
          <w:numId w:val="46"/>
        </w:numPr>
      </w:pPr>
      <w:r>
        <w:t xml:space="preserve">No person may subject another to victimisation or any other detrimental action because the </w:t>
      </w:r>
      <w:r w:rsidR="00DF08E8">
        <w:t xml:space="preserve">first </w:t>
      </w:r>
      <w:r>
        <w:t>person has, or is believed to have:</w:t>
      </w:r>
    </w:p>
    <w:p w14:paraId="2F5FE8A1" w14:textId="0078A4A0" w:rsidR="007E4333" w:rsidRDefault="007E4333" w:rsidP="007E4333">
      <w:pPr>
        <w:pStyle w:val="Clauselevelstyle"/>
        <w:numPr>
          <w:ilvl w:val="1"/>
          <w:numId w:val="46"/>
        </w:numPr>
      </w:pPr>
      <w:r>
        <w:t xml:space="preserve">made a complaint under this </w:t>
      </w:r>
      <w:r w:rsidR="00DF08E8">
        <w:t>P</w:t>
      </w:r>
      <w:r>
        <w:t>olicy; or</w:t>
      </w:r>
    </w:p>
    <w:p w14:paraId="3B70BBB1" w14:textId="2F502EB8" w:rsidR="007E4333" w:rsidRDefault="007E4333" w:rsidP="007E4333">
      <w:pPr>
        <w:pStyle w:val="Clauselevelstyle"/>
        <w:numPr>
          <w:ilvl w:val="1"/>
          <w:numId w:val="46"/>
        </w:numPr>
      </w:pPr>
      <w:r>
        <w:t>taken part in resolving a complaint.</w:t>
      </w:r>
    </w:p>
    <w:p w14:paraId="7512EDCA" w14:textId="0A5400D2" w:rsidR="007E4333" w:rsidRPr="007E4333" w:rsidRDefault="007E4333" w:rsidP="007E4333">
      <w:pPr>
        <w:pStyle w:val="Notesforclauses"/>
        <w:rPr>
          <w:i/>
          <w:iCs/>
        </w:rPr>
      </w:pPr>
      <w:r>
        <w:rPr>
          <w:b/>
          <w:bCs/>
        </w:rPr>
        <w:t>Note:</w:t>
      </w:r>
      <w:r>
        <w:rPr>
          <w:b/>
          <w:bCs/>
        </w:rPr>
        <w:tab/>
      </w:r>
      <w:r>
        <w:t xml:space="preserve">See also the </w:t>
      </w:r>
      <w:hyperlink r:id="rId45" w:history="1">
        <w:r w:rsidRPr="007E4333">
          <w:rPr>
            <w:rStyle w:val="Hyperlink"/>
            <w:iCs/>
          </w:rPr>
          <w:t>Resolution of Complaints Policy</w:t>
        </w:r>
      </w:hyperlink>
      <w:r>
        <w:rPr>
          <w:i/>
          <w:iCs/>
        </w:rPr>
        <w:t xml:space="preserve">, </w:t>
      </w:r>
      <w:hyperlink r:id="rId46" w:history="1">
        <w:r w:rsidRPr="007E4333">
          <w:rPr>
            <w:rStyle w:val="Hyperlink"/>
            <w:iCs/>
          </w:rPr>
          <w:t>Staff and Affiliates Code of Conduct</w:t>
        </w:r>
      </w:hyperlink>
      <w:r>
        <w:rPr>
          <w:i/>
          <w:iCs/>
        </w:rPr>
        <w:t xml:space="preserve">, </w:t>
      </w:r>
      <w:hyperlink r:id="rId47" w:history="1">
        <w:r w:rsidRPr="00834185">
          <w:rPr>
            <w:rStyle w:val="Hyperlink"/>
            <w:iCs/>
          </w:rPr>
          <w:t>Student Discipline Rule</w:t>
        </w:r>
      </w:hyperlink>
      <w:r>
        <w:rPr>
          <w:i/>
          <w:iCs/>
        </w:rPr>
        <w:t>.</w:t>
      </w:r>
    </w:p>
    <w:p w14:paraId="79B7A1F2" w14:textId="6EF1F657" w:rsidR="0081310A" w:rsidRDefault="0081310A" w:rsidP="0081310A">
      <w:pPr>
        <w:pStyle w:val="Heading2"/>
      </w:pPr>
      <w:bookmarkStart w:id="43" w:name="_Toc243483404"/>
      <w:r>
        <w:lastRenderedPageBreak/>
        <w:t>Training and capacity building</w:t>
      </w:r>
      <w:bookmarkEnd w:id="43"/>
    </w:p>
    <w:p w14:paraId="24D34DB1" w14:textId="0B7B14F3" w:rsidR="0081310A" w:rsidRDefault="0081310A" w:rsidP="0081310A">
      <w:pPr>
        <w:pStyle w:val="Clauselevelstyle"/>
        <w:numPr>
          <w:ilvl w:val="0"/>
          <w:numId w:val="45"/>
        </w:numPr>
      </w:pPr>
      <w:r>
        <w:t xml:space="preserve">Working with the Community and </w:t>
      </w:r>
      <w:r w:rsidR="00795BDF">
        <w:t>Leadership Portfolio</w:t>
      </w:r>
      <w:r w:rsidR="005C4579">
        <w:t xml:space="preserve"> and affected communities</w:t>
      </w:r>
      <w:r w:rsidR="002167E9">
        <w:t>:</w:t>
      </w:r>
      <w:r>
        <w:t xml:space="preserve"> </w:t>
      </w:r>
    </w:p>
    <w:p w14:paraId="65599A6C" w14:textId="321D2336" w:rsidR="0081310A" w:rsidRDefault="0081310A" w:rsidP="0081310A">
      <w:pPr>
        <w:pStyle w:val="Clauselevelstyle"/>
        <w:numPr>
          <w:ilvl w:val="1"/>
          <w:numId w:val="45"/>
        </w:numPr>
      </w:pPr>
      <w:r w:rsidRPr="002F2506">
        <w:t>Human Resources</w:t>
      </w:r>
      <w:r>
        <w:t xml:space="preserve"> will develop </w:t>
      </w:r>
      <w:r w:rsidR="002167E9">
        <w:t xml:space="preserve">Anti-racism </w:t>
      </w:r>
      <w:r>
        <w:t>training for staff; and</w:t>
      </w:r>
    </w:p>
    <w:p w14:paraId="5EF261B3" w14:textId="118286A2" w:rsidR="0081310A" w:rsidRDefault="0081310A" w:rsidP="0081310A">
      <w:pPr>
        <w:pStyle w:val="Clauselevelstyle"/>
        <w:numPr>
          <w:ilvl w:val="1"/>
          <w:numId w:val="45"/>
        </w:numPr>
      </w:pPr>
      <w:r w:rsidRPr="002F2506">
        <w:t xml:space="preserve">the </w:t>
      </w:r>
      <w:r w:rsidR="002F2506">
        <w:t>Pro Vice-Chancellor (Students)</w:t>
      </w:r>
      <w:r>
        <w:t xml:space="preserve"> </w:t>
      </w:r>
      <w:r w:rsidR="00D3197B">
        <w:t xml:space="preserve">Portfolio </w:t>
      </w:r>
      <w:r>
        <w:t xml:space="preserve">will develop </w:t>
      </w:r>
      <w:r w:rsidR="002167E9">
        <w:t xml:space="preserve">Anti-racism </w:t>
      </w:r>
      <w:r w:rsidR="002F2506">
        <w:t xml:space="preserve">education and </w:t>
      </w:r>
      <w:r>
        <w:t>training for students.</w:t>
      </w:r>
    </w:p>
    <w:p w14:paraId="65B1B24F" w14:textId="481E9EB6" w:rsidR="002167E9" w:rsidRDefault="002167E9" w:rsidP="00D3197B">
      <w:pPr>
        <w:pStyle w:val="Clauselevelstyle"/>
        <w:keepNext/>
        <w:numPr>
          <w:ilvl w:val="0"/>
          <w:numId w:val="45"/>
        </w:numPr>
      </w:pPr>
      <w:r w:rsidRPr="002F2506">
        <w:t>Human Resources</w:t>
      </w:r>
      <w:r>
        <w:t xml:space="preserve"> will:</w:t>
      </w:r>
    </w:p>
    <w:p w14:paraId="7C76476D" w14:textId="22DC8FD8" w:rsidR="002167E9" w:rsidRDefault="002167E9" w:rsidP="002167E9">
      <w:pPr>
        <w:pStyle w:val="Clauselevelstyle"/>
        <w:numPr>
          <w:ilvl w:val="1"/>
          <w:numId w:val="45"/>
        </w:numPr>
      </w:pPr>
      <w:r>
        <w:t xml:space="preserve">track staff completion of training; and </w:t>
      </w:r>
    </w:p>
    <w:p w14:paraId="2CAE0DCA" w14:textId="008B0C60" w:rsidR="002167E9" w:rsidRPr="0010733D" w:rsidRDefault="002167E9" w:rsidP="002167E9">
      <w:pPr>
        <w:pStyle w:val="Clauselevelstyle"/>
        <w:numPr>
          <w:ilvl w:val="1"/>
          <w:numId w:val="45"/>
        </w:numPr>
      </w:pPr>
      <w:r>
        <w:t>report</w:t>
      </w:r>
      <w:r w:rsidR="00795BDF">
        <w:t xml:space="preserve"> </w:t>
      </w:r>
      <w:r w:rsidR="00156137">
        <w:t>twice yearly</w:t>
      </w:r>
      <w:r w:rsidR="00834185">
        <w:t xml:space="preserve"> </w:t>
      </w:r>
      <w:r>
        <w:t xml:space="preserve">about participation to </w:t>
      </w:r>
      <w:r w:rsidRPr="0010733D">
        <w:t xml:space="preserve">the </w:t>
      </w:r>
      <w:r w:rsidR="00CE1CCB" w:rsidRPr="0010733D">
        <w:t>Executive Director, Complaints Project</w:t>
      </w:r>
      <w:r w:rsidRPr="0010733D">
        <w:t>.</w:t>
      </w:r>
    </w:p>
    <w:p w14:paraId="0D043DDB" w14:textId="6D4B7D3A" w:rsidR="002167E9" w:rsidRDefault="002167E9" w:rsidP="002167E9">
      <w:pPr>
        <w:pStyle w:val="Clauselevelstyle"/>
        <w:numPr>
          <w:ilvl w:val="0"/>
          <w:numId w:val="45"/>
        </w:numPr>
      </w:pPr>
      <w:r w:rsidRPr="0010733D">
        <w:t xml:space="preserve">The </w:t>
      </w:r>
      <w:r w:rsidR="006F003F">
        <w:t>Pro Vice-Chancellor (Students) Portfolio</w:t>
      </w:r>
      <w:r>
        <w:t xml:space="preserve"> will:</w:t>
      </w:r>
    </w:p>
    <w:p w14:paraId="6422A830" w14:textId="15C6FAD5" w:rsidR="002167E9" w:rsidRDefault="002167E9" w:rsidP="002167E9">
      <w:pPr>
        <w:pStyle w:val="Clauselevelstyle"/>
        <w:numPr>
          <w:ilvl w:val="1"/>
          <w:numId w:val="45"/>
        </w:numPr>
      </w:pPr>
      <w:r>
        <w:t xml:space="preserve">track students’ completion of </w:t>
      </w:r>
      <w:r w:rsidR="009519F9">
        <w:t>training; and</w:t>
      </w:r>
    </w:p>
    <w:p w14:paraId="6BFE0536" w14:textId="3CF865BD" w:rsidR="002167E9" w:rsidRPr="0010733D" w:rsidRDefault="002167E9" w:rsidP="00402EE9">
      <w:pPr>
        <w:pStyle w:val="ListParagraph"/>
        <w:numPr>
          <w:ilvl w:val="1"/>
          <w:numId w:val="45"/>
        </w:numPr>
      </w:pPr>
      <w:r w:rsidRPr="0010733D">
        <w:t xml:space="preserve">report </w:t>
      </w:r>
      <w:r w:rsidR="00156137" w:rsidRPr="0010733D">
        <w:t>twice yearly</w:t>
      </w:r>
      <w:r w:rsidRPr="0010733D">
        <w:t xml:space="preserve"> </w:t>
      </w:r>
      <w:r w:rsidRPr="0010733D">
        <w:rPr>
          <w:iCs/>
          <w:color w:val="000000" w:themeColor="text1"/>
          <w:szCs w:val="20"/>
        </w:rPr>
        <w:t xml:space="preserve">about participation to the </w:t>
      </w:r>
      <w:r w:rsidR="00CE1CCB" w:rsidRPr="0010733D">
        <w:rPr>
          <w:iCs/>
          <w:color w:val="000000" w:themeColor="text1"/>
          <w:szCs w:val="20"/>
        </w:rPr>
        <w:t>Executive Director, Complaints Project</w:t>
      </w:r>
      <w:r w:rsidRPr="0010733D">
        <w:rPr>
          <w:iCs/>
          <w:color w:val="000000" w:themeColor="text1"/>
          <w:szCs w:val="20"/>
        </w:rPr>
        <w:t>.</w:t>
      </w:r>
    </w:p>
    <w:p w14:paraId="2E4B5A05" w14:textId="77777777" w:rsidR="006844B6" w:rsidRPr="006844B6" w:rsidRDefault="006844B6" w:rsidP="006844B6"/>
    <w:p w14:paraId="13AE389B" w14:textId="77777777" w:rsidR="002862A1" w:rsidRDefault="002862A1" w:rsidP="00C363ED">
      <w:pPr>
        <w:numPr>
          <w:ilvl w:val="1"/>
          <w:numId w:val="9"/>
        </w:numPr>
        <w:sectPr w:rsidR="002862A1" w:rsidSect="00A97506">
          <w:headerReference w:type="even" r:id="rId48"/>
          <w:headerReference w:type="first" r:id="rId49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</w:p>
    <w:p w14:paraId="0D8D69B9" w14:textId="0FBD3CF6" w:rsidR="00E7449A" w:rsidRDefault="007269BA" w:rsidP="0012422A">
      <w:pPr>
        <w:pStyle w:val="Heading1"/>
      </w:pPr>
      <w:bookmarkStart w:id="44" w:name="_Toc243483405"/>
      <w:r>
        <w:lastRenderedPageBreak/>
        <w:t>Data and records</w:t>
      </w:r>
      <w:bookmarkEnd w:id="44"/>
    </w:p>
    <w:p w14:paraId="0AA4CBA1" w14:textId="3BDB8609" w:rsidR="00CC4F28" w:rsidRDefault="00863831" w:rsidP="005F26D9">
      <w:pPr>
        <w:pStyle w:val="Heading2"/>
        <w:keepNext w:val="0"/>
      </w:pPr>
      <w:bookmarkStart w:id="45" w:name="_Toc243483406"/>
      <w:r>
        <w:t>Data collection</w:t>
      </w:r>
      <w:bookmarkEnd w:id="45"/>
    </w:p>
    <w:p w14:paraId="36604AB0" w14:textId="77777777" w:rsidR="00863831" w:rsidRDefault="00863831" w:rsidP="00C363ED">
      <w:pPr>
        <w:pStyle w:val="Clauselevelstyle"/>
        <w:numPr>
          <w:ilvl w:val="0"/>
          <w:numId w:val="16"/>
        </w:numPr>
      </w:pPr>
      <w:r>
        <w:t>We will collect:</w:t>
      </w:r>
    </w:p>
    <w:p w14:paraId="317A1353" w14:textId="102B0AC2" w:rsidR="00D540A5" w:rsidRDefault="00863831" w:rsidP="00863831">
      <w:pPr>
        <w:pStyle w:val="Clauselevelstyle"/>
        <w:numPr>
          <w:ilvl w:val="1"/>
          <w:numId w:val="16"/>
        </w:numPr>
      </w:pPr>
      <w:r>
        <w:t>organisational data on the implementation of this Policy and related plans and activities;</w:t>
      </w:r>
    </w:p>
    <w:p w14:paraId="367A3716" w14:textId="2DD39F4F" w:rsidR="00863831" w:rsidRDefault="00863831" w:rsidP="00863831">
      <w:pPr>
        <w:pStyle w:val="Clauselevelstyle"/>
        <w:numPr>
          <w:ilvl w:val="1"/>
          <w:numId w:val="16"/>
        </w:numPr>
      </w:pPr>
      <w:r>
        <w:t>de-identified data on incidents of interpersonal racism; and</w:t>
      </w:r>
    </w:p>
    <w:p w14:paraId="456B11E5" w14:textId="3FDB279C" w:rsidR="002928E3" w:rsidRDefault="00863831" w:rsidP="00863831">
      <w:pPr>
        <w:pStyle w:val="Clauselevelstyle"/>
        <w:numPr>
          <w:ilvl w:val="1"/>
          <w:numId w:val="16"/>
        </w:numPr>
      </w:pPr>
      <w:r>
        <w:t xml:space="preserve">data on incidents of institutional or systemic racism. </w:t>
      </w:r>
    </w:p>
    <w:p w14:paraId="33B1105A" w14:textId="77777777" w:rsidR="00863831" w:rsidRDefault="00863831" w:rsidP="00863831">
      <w:pPr>
        <w:pStyle w:val="Clauselevelstyle"/>
        <w:numPr>
          <w:ilvl w:val="0"/>
          <w:numId w:val="16"/>
        </w:numPr>
      </w:pPr>
      <w:r>
        <w:t>We will collect this data to:</w:t>
      </w:r>
    </w:p>
    <w:p w14:paraId="67CE6800" w14:textId="32A1583D" w:rsidR="00863831" w:rsidRDefault="00863831" w:rsidP="00863831">
      <w:pPr>
        <w:pStyle w:val="Clauselevelstyle"/>
        <w:numPr>
          <w:ilvl w:val="1"/>
          <w:numId w:val="16"/>
        </w:numPr>
      </w:pPr>
      <w:r>
        <w:t xml:space="preserve">better understand the nature and prevalence of racism in our community; </w:t>
      </w:r>
    </w:p>
    <w:p w14:paraId="3024EC6F" w14:textId="77777777" w:rsidR="00863831" w:rsidRDefault="00863831" w:rsidP="00863831">
      <w:pPr>
        <w:pStyle w:val="Clauselevelstyle"/>
        <w:numPr>
          <w:ilvl w:val="1"/>
          <w:numId w:val="16"/>
        </w:numPr>
      </w:pPr>
      <w:r>
        <w:t>identify institutional and systemic barriers to preventing and responding to it;</w:t>
      </w:r>
    </w:p>
    <w:p w14:paraId="63013C29" w14:textId="47D86B03" w:rsidR="00863831" w:rsidRDefault="00BC4E8C" w:rsidP="00863831">
      <w:pPr>
        <w:pStyle w:val="Clauselevelstyle"/>
        <w:numPr>
          <w:ilvl w:val="1"/>
          <w:numId w:val="16"/>
        </w:numPr>
      </w:pPr>
      <w:r>
        <w:t xml:space="preserve">identify and </w:t>
      </w:r>
      <w:r w:rsidR="00863831">
        <w:t>analyse trends;</w:t>
      </w:r>
    </w:p>
    <w:p w14:paraId="6ED48686" w14:textId="493D15B6" w:rsidR="00863831" w:rsidRDefault="00863831" w:rsidP="00863831">
      <w:pPr>
        <w:pStyle w:val="Clauselevelstyle"/>
        <w:numPr>
          <w:ilvl w:val="1"/>
          <w:numId w:val="16"/>
        </w:numPr>
      </w:pPr>
      <w:r>
        <w:t>identify the needs of different groups within our community; and</w:t>
      </w:r>
    </w:p>
    <w:p w14:paraId="3239E427" w14:textId="5F1E374C" w:rsidR="00863831" w:rsidRDefault="00863831" w:rsidP="00863831">
      <w:pPr>
        <w:pStyle w:val="Clauselevelstyle"/>
        <w:numPr>
          <w:ilvl w:val="1"/>
          <w:numId w:val="16"/>
        </w:numPr>
      </w:pPr>
      <w:r>
        <w:t>evaluate and inform the design and review of our:</w:t>
      </w:r>
    </w:p>
    <w:p w14:paraId="7CF6EF70" w14:textId="02871CAA" w:rsidR="00DF08E8" w:rsidRDefault="00DF08E8" w:rsidP="00863831">
      <w:pPr>
        <w:pStyle w:val="Clauselevelstyle"/>
        <w:numPr>
          <w:ilvl w:val="2"/>
          <w:numId w:val="16"/>
        </w:numPr>
      </w:pPr>
      <w:r>
        <w:t xml:space="preserve">Anti-racism </w:t>
      </w:r>
      <w:r w:rsidR="00D50DEE">
        <w:t>Plan</w:t>
      </w:r>
      <w:r>
        <w:t>;</w:t>
      </w:r>
    </w:p>
    <w:p w14:paraId="52061227" w14:textId="1A9FBBDE" w:rsidR="00863831" w:rsidRDefault="00863831" w:rsidP="00863831">
      <w:pPr>
        <w:pStyle w:val="Clauselevelstyle"/>
        <w:numPr>
          <w:ilvl w:val="2"/>
          <w:numId w:val="16"/>
        </w:numPr>
      </w:pPr>
      <w:r>
        <w:t>policies;</w:t>
      </w:r>
    </w:p>
    <w:p w14:paraId="7BB9504E" w14:textId="2549D053" w:rsidR="00863831" w:rsidRDefault="00863831" w:rsidP="00863831">
      <w:pPr>
        <w:pStyle w:val="Clauselevelstyle"/>
        <w:numPr>
          <w:ilvl w:val="2"/>
          <w:numId w:val="16"/>
        </w:numPr>
      </w:pPr>
      <w:r>
        <w:t>procedures;</w:t>
      </w:r>
    </w:p>
    <w:p w14:paraId="6EF2C737" w14:textId="48821B02" w:rsidR="00BC4E8C" w:rsidRDefault="00BC4E8C" w:rsidP="00863831">
      <w:pPr>
        <w:pStyle w:val="Clauselevelstyle"/>
        <w:numPr>
          <w:ilvl w:val="2"/>
          <w:numId w:val="16"/>
        </w:numPr>
      </w:pPr>
      <w:r>
        <w:t>processes and systems;</w:t>
      </w:r>
    </w:p>
    <w:p w14:paraId="2527EBB6" w14:textId="1A80EE15" w:rsidR="00863831" w:rsidRDefault="00863831" w:rsidP="00863831">
      <w:pPr>
        <w:pStyle w:val="Clauselevelstyle"/>
        <w:numPr>
          <w:ilvl w:val="2"/>
          <w:numId w:val="16"/>
        </w:numPr>
      </w:pPr>
      <w:r>
        <w:t>prevention and response plans;</w:t>
      </w:r>
    </w:p>
    <w:p w14:paraId="5FA848EB" w14:textId="30BB625A" w:rsidR="00863831" w:rsidRDefault="00863831" w:rsidP="00863831">
      <w:pPr>
        <w:pStyle w:val="Clauselevelstyle"/>
        <w:numPr>
          <w:ilvl w:val="2"/>
          <w:numId w:val="16"/>
        </w:numPr>
      </w:pPr>
      <w:r>
        <w:t>education and training programs; and</w:t>
      </w:r>
    </w:p>
    <w:p w14:paraId="7610846B" w14:textId="640E85C9" w:rsidR="00863831" w:rsidRDefault="00863831" w:rsidP="00863831">
      <w:pPr>
        <w:pStyle w:val="Clauselevelstyle"/>
        <w:numPr>
          <w:ilvl w:val="2"/>
          <w:numId w:val="16"/>
        </w:numPr>
      </w:pPr>
      <w:r>
        <w:t xml:space="preserve">communication and engagement initiatives. </w:t>
      </w:r>
    </w:p>
    <w:p w14:paraId="564985C3" w14:textId="77777777" w:rsidR="00BD34EF" w:rsidRDefault="00DF0A38" w:rsidP="00DF0A38">
      <w:pPr>
        <w:pStyle w:val="Clauselevelstyle"/>
        <w:numPr>
          <w:ilvl w:val="0"/>
          <w:numId w:val="16"/>
        </w:numPr>
      </w:pPr>
      <w:r w:rsidRPr="00D50DEE">
        <w:t>Workplace Relations</w:t>
      </w:r>
      <w:r>
        <w:t xml:space="preserve"> is responsible for</w:t>
      </w:r>
      <w:r w:rsidR="00BD34EF">
        <w:t>:</w:t>
      </w:r>
      <w:r>
        <w:t xml:space="preserve"> </w:t>
      </w:r>
    </w:p>
    <w:p w14:paraId="274728A6" w14:textId="77777777" w:rsidR="00BD34EF" w:rsidRDefault="00DF0A38" w:rsidP="00BD34EF">
      <w:pPr>
        <w:pStyle w:val="Clauselevelstyle"/>
        <w:numPr>
          <w:ilvl w:val="1"/>
          <w:numId w:val="16"/>
        </w:numPr>
      </w:pPr>
      <w:r>
        <w:t>collecting and analysing this data in relation to staff and affiliates</w:t>
      </w:r>
      <w:r w:rsidR="00BD34EF">
        <w:t>; and</w:t>
      </w:r>
    </w:p>
    <w:p w14:paraId="1884F935" w14:textId="2E16D334" w:rsidR="00DF0A38" w:rsidRPr="00D50DEE" w:rsidRDefault="00BD34EF" w:rsidP="00BD34EF">
      <w:pPr>
        <w:pStyle w:val="Clauselevelstyle"/>
        <w:numPr>
          <w:ilvl w:val="1"/>
          <w:numId w:val="16"/>
        </w:numPr>
      </w:pPr>
      <w:r>
        <w:t xml:space="preserve">providing reports </w:t>
      </w:r>
      <w:r w:rsidR="00156137">
        <w:t>twice yearly</w:t>
      </w:r>
      <w:r>
        <w:t xml:space="preserve"> to the </w:t>
      </w:r>
      <w:r w:rsidR="00CE1CCB" w:rsidRPr="00D50DEE">
        <w:t>Executive Director, Complaints Project</w:t>
      </w:r>
      <w:r w:rsidR="00DF0A38" w:rsidRPr="00D50DEE">
        <w:t>.</w:t>
      </w:r>
    </w:p>
    <w:p w14:paraId="0CC7CC85" w14:textId="77777777" w:rsidR="00BD34EF" w:rsidRDefault="00DF0A38" w:rsidP="00DF0A38">
      <w:pPr>
        <w:pStyle w:val="Clauselevelstyle"/>
        <w:numPr>
          <w:ilvl w:val="0"/>
          <w:numId w:val="16"/>
        </w:numPr>
      </w:pPr>
      <w:r w:rsidRPr="00D50DEE">
        <w:t xml:space="preserve">The Student Affairs Unit </w:t>
      </w:r>
      <w:r w:rsidR="00112A1F" w:rsidRPr="00D50DEE">
        <w:t>is</w:t>
      </w:r>
      <w:r w:rsidR="00112A1F">
        <w:t xml:space="preserve"> responsible for</w:t>
      </w:r>
      <w:r w:rsidR="00BD34EF">
        <w:t>:</w:t>
      </w:r>
      <w:r w:rsidR="00112A1F">
        <w:t xml:space="preserve"> </w:t>
      </w:r>
    </w:p>
    <w:p w14:paraId="3925E0E6" w14:textId="77777777" w:rsidR="00BD34EF" w:rsidRDefault="00112A1F" w:rsidP="00BD34EF">
      <w:pPr>
        <w:pStyle w:val="Clauselevelstyle"/>
        <w:numPr>
          <w:ilvl w:val="1"/>
          <w:numId w:val="16"/>
        </w:numPr>
      </w:pPr>
      <w:r>
        <w:t>collecting and analysing this data in relation to students</w:t>
      </w:r>
      <w:r w:rsidR="00BD34EF">
        <w:t>; and</w:t>
      </w:r>
    </w:p>
    <w:p w14:paraId="1C9AFBE7" w14:textId="68D7F668" w:rsidR="00DF0A38" w:rsidRPr="00D50DEE" w:rsidRDefault="00BD34EF" w:rsidP="00BD34EF">
      <w:pPr>
        <w:pStyle w:val="Clauselevelstyle"/>
        <w:numPr>
          <w:ilvl w:val="1"/>
          <w:numId w:val="16"/>
        </w:numPr>
      </w:pPr>
      <w:r>
        <w:t xml:space="preserve">providing reports </w:t>
      </w:r>
      <w:r w:rsidR="00156137">
        <w:t>twice yearly</w:t>
      </w:r>
      <w:r>
        <w:t xml:space="preserve"> to the </w:t>
      </w:r>
      <w:r w:rsidR="00CE1CCB" w:rsidRPr="00D50DEE">
        <w:t>Executive Director, Complaints Project</w:t>
      </w:r>
      <w:r w:rsidR="00112A1F" w:rsidRPr="00D50DEE">
        <w:t>.</w:t>
      </w:r>
    </w:p>
    <w:p w14:paraId="0D2A22A7" w14:textId="2DF97FED" w:rsidR="00BD34EF" w:rsidRDefault="00D50DEE" w:rsidP="00DF0A38">
      <w:pPr>
        <w:pStyle w:val="Clauselevelstyle"/>
        <w:numPr>
          <w:ilvl w:val="0"/>
          <w:numId w:val="16"/>
        </w:numPr>
      </w:pPr>
      <w:r w:rsidRPr="00D50DEE">
        <w:t>The Community and Leadership Portfolio</w:t>
      </w:r>
      <w:r w:rsidR="00112A1F">
        <w:t xml:space="preserve"> is responsible for</w:t>
      </w:r>
      <w:r w:rsidR="00BD34EF">
        <w:t>:</w:t>
      </w:r>
      <w:r w:rsidR="00112A1F">
        <w:t xml:space="preserve"> </w:t>
      </w:r>
    </w:p>
    <w:p w14:paraId="30E67F23" w14:textId="77777777" w:rsidR="00BD34EF" w:rsidRDefault="00112A1F" w:rsidP="00BD34EF">
      <w:pPr>
        <w:pStyle w:val="Clauselevelstyle"/>
        <w:numPr>
          <w:ilvl w:val="1"/>
          <w:numId w:val="16"/>
        </w:numPr>
      </w:pPr>
      <w:r>
        <w:t>collecting and analysing this data in relation to institutional and systemic issues</w:t>
      </w:r>
      <w:r w:rsidR="00BD34EF">
        <w:t>; and</w:t>
      </w:r>
    </w:p>
    <w:p w14:paraId="5E7531FE" w14:textId="03F1F632" w:rsidR="00112A1F" w:rsidRDefault="00BD34EF" w:rsidP="00BD34EF">
      <w:pPr>
        <w:pStyle w:val="Clauselevelstyle"/>
        <w:numPr>
          <w:ilvl w:val="1"/>
          <w:numId w:val="16"/>
        </w:numPr>
      </w:pPr>
      <w:r>
        <w:t xml:space="preserve">providing reports </w:t>
      </w:r>
      <w:r w:rsidR="00156137">
        <w:t>twice yearly</w:t>
      </w:r>
      <w:r>
        <w:t xml:space="preserve"> to the </w:t>
      </w:r>
      <w:r w:rsidR="00CE1CCB" w:rsidRPr="00D50DEE">
        <w:t>Executive Director, Complaints Project</w:t>
      </w:r>
      <w:r w:rsidR="00112A1F">
        <w:t>.</w:t>
      </w:r>
    </w:p>
    <w:p w14:paraId="1E881B4A" w14:textId="15EB9D77" w:rsidR="00E97288" w:rsidRDefault="002167E9" w:rsidP="00DF08E8">
      <w:pPr>
        <w:pStyle w:val="Heading2"/>
        <w:ind w:left="-1503"/>
      </w:pPr>
      <w:bookmarkStart w:id="46" w:name="_Toc243483407"/>
      <w:r>
        <w:lastRenderedPageBreak/>
        <w:t>Institutional r</w:t>
      </w:r>
      <w:r w:rsidR="00112A1F">
        <w:t>eporting</w:t>
      </w:r>
      <w:bookmarkEnd w:id="46"/>
    </w:p>
    <w:p w14:paraId="38EFD7C3" w14:textId="00F85063" w:rsidR="002167E9" w:rsidRDefault="00F87907" w:rsidP="00C363ED">
      <w:pPr>
        <w:pStyle w:val="Clauselevelstyle"/>
        <w:numPr>
          <w:ilvl w:val="0"/>
          <w:numId w:val="18"/>
        </w:numPr>
      </w:pPr>
      <w:r w:rsidRPr="00D50DEE">
        <w:t xml:space="preserve">The </w:t>
      </w:r>
      <w:r w:rsidR="00CE1CCB" w:rsidRPr="00D50DEE">
        <w:t>Executive Director, Complaints Project</w:t>
      </w:r>
      <w:r>
        <w:t xml:space="preserve"> report</w:t>
      </w:r>
      <w:r w:rsidR="0033603B">
        <w:t>s</w:t>
      </w:r>
      <w:r>
        <w:t xml:space="preserve"> </w:t>
      </w:r>
      <w:r w:rsidR="00BD34EF">
        <w:t xml:space="preserve">about racism in our community </w:t>
      </w:r>
      <w:r w:rsidR="0033603B">
        <w:t xml:space="preserve">to the Senate People, Culture and Safety Committee </w:t>
      </w:r>
      <w:r w:rsidR="00156137">
        <w:t>twice yearly</w:t>
      </w:r>
      <w:r w:rsidR="0033603B">
        <w:t>.</w:t>
      </w:r>
    </w:p>
    <w:p w14:paraId="79D66678" w14:textId="53CC1F96" w:rsidR="0033603B" w:rsidRDefault="0033603B" w:rsidP="00C363ED">
      <w:pPr>
        <w:pStyle w:val="Clauselevelstyle"/>
        <w:numPr>
          <w:ilvl w:val="0"/>
          <w:numId w:val="18"/>
        </w:numPr>
      </w:pPr>
      <w:r w:rsidRPr="00D50DEE">
        <w:t>The Vice-Chancellor</w:t>
      </w:r>
      <w:r>
        <w:t xml:space="preserve"> reports </w:t>
      </w:r>
      <w:r w:rsidR="00BD34EF">
        <w:t xml:space="preserve">about racism in our community </w:t>
      </w:r>
      <w:r>
        <w:t>to Senate annually.</w:t>
      </w:r>
    </w:p>
    <w:p w14:paraId="6E103AE3" w14:textId="07FF2D8C" w:rsidR="00F54339" w:rsidRDefault="0033603B" w:rsidP="00F1038C">
      <w:pPr>
        <w:pStyle w:val="Clauselevelstyle"/>
        <w:numPr>
          <w:ilvl w:val="0"/>
          <w:numId w:val="18"/>
        </w:numPr>
      </w:pPr>
      <w:r>
        <w:t>Reports under this clause should</w:t>
      </w:r>
      <w:r w:rsidR="00F54339">
        <w:t xml:space="preserve"> include </w:t>
      </w:r>
      <w:r w:rsidR="00795BDF">
        <w:t xml:space="preserve">de-identified </w:t>
      </w:r>
      <w:r w:rsidR="00F54339">
        <w:t>details of</w:t>
      </w:r>
      <w:r w:rsidR="00BC4E8C">
        <w:t>:</w:t>
      </w:r>
    </w:p>
    <w:p w14:paraId="56D1CAD6" w14:textId="77777777" w:rsidR="00F54339" w:rsidRDefault="00F54339" w:rsidP="00F54339">
      <w:pPr>
        <w:pStyle w:val="Clauselevelstyle"/>
        <w:numPr>
          <w:ilvl w:val="1"/>
          <w:numId w:val="18"/>
        </w:numPr>
      </w:pPr>
      <w:r>
        <w:t>the numbers of reported incidents of racism at the:</w:t>
      </w:r>
    </w:p>
    <w:p w14:paraId="45C07E38" w14:textId="7A31B881" w:rsidR="00F54339" w:rsidRDefault="00F54339" w:rsidP="00F54339">
      <w:pPr>
        <w:pStyle w:val="Clauselevelstyle"/>
        <w:numPr>
          <w:ilvl w:val="2"/>
          <w:numId w:val="18"/>
        </w:numPr>
      </w:pPr>
      <w:r>
        <w:t>interpersonal level; and</w:t>
      </w:r>
    </w:p>
    <w:p w14:paraId="1D2FE501" w14:textId="6C2DDE1B" w:rsidR="00F54339" w:rsidRDefault="00F54339" w:rsidP="00F54339">
      <w:pPr>
        <w:pStyle w:val="Clauselevelstyle"/>
        <w:numPr>
          <w:ilvl w:val="2"/>
          <w:numId w:val="18"/>
        </w:numPr>
      </w:pPr>
      <w:r>
        <w:t>institutional and systemic level</w:t>
      </w:r>
      <w:r w:rsidR="00795BDF">
        <w:t>;</w:t>
      </w:r>
    </w:p>
    <w:p w14:paraId="310E4E55" w14:textId="37A98030" w:rsidR="00F54339" w:rsidRDefault="00F54339" w:rsidP="00F54339">
      <w:pPr>
        <w:pStyle w:val="Clauselevelstyle"/>
        <w:numPr>
          <w:ilvl w:val="1"/>
          <w:numId w:val="18"/>
        </w:numPr>
      </w:pPr>
      <w:r>
        <w:t>the nature of reported incidents, including the form of racism involved;</w:t>
      </w:r>
    </w:p>
    <w:p w14:paraId="41A85F33" w14:textId="5A7C6F87" w:rsidR="00F54339" w:rsidRDefault="00F54339" w:rsidP="00F54339">
      <w:pPr>
        <w:pStyle w:val="Clauselevelstyle"/>
        <w:numPr>
          <w:ilvl w:val="1"/>
          <w:numId w:val="18"/>
        </w:numPr>
      </w:pPr>
      <w:r>
        <w:t>cohorts involved in reports</w:t>
      </w:r>
      <w:r w:rsidR="00881474">
        <w:t>:</w:t>
      </w:r>
    </w:p>
    <w:p w14:paraId="1BF1D24E" w14:textId="6E209EE3" w:rsidR="00881474" w:rsidRDefault="00881474" w:rsidP="00881474">
      <w:pPr>
        <w:pStyle w:val="Clauselevelstyle"/>
        <w:numPr>
          <w:ilvl w:val="2"/>
          <w:numId w:val="18"/>
        </w:numPr>
      </w:pPr>
      <w:r>
        <w:t xml:space="preserve">as </w:t>
      </w:r>
      <w:r w:rsidR="00766B90">
        <w:t>complainants</w:t>
      </w:r>
      <w:r>
        <w:t>, as far as is known; and</w:t>
      </w:r>
    </w:p>
    <w:p w14:paraId="053B4A8A" w14:textId="32132DD2" w:rsidR="00881474" w:rsidRDefault="00881474" w:rsidP="00881474">
      <w:pPr>
        <w:pStyle w:val="Clauselevelstyle"/>
        <w:numPr>
          <w:ilvl w:val="2"/>
          <w:numId w:val="18"/>
        </w:numPr>
      </w:pPr>
      <w:r>
        <w:t>as respondents;</w:t>
      </w:r>
    </w:p>
    <w:p w14:paraId="71BA297D" w14:textId="411A0347" w:rsidR="00795BDF" w:rsidRDefault="00795BDF" w:rsidP="00881474">
      <w:pPr>
        <w:pStyle w:val="Clauselevelstyle"/>
        <w:numPr>
          <w:ilvl w:val="1"/>
          <w:numId w:val="18"/>
        </w:numPr>
      </w:pPr>
      <w:r>
        <w:t>outcomes from complaints</w:t>
      </w:r>
      <w:r w:rsidR="00881474">
        <w:t>;</w:t>
      </w:r>
    </w:p>
    <w:p w14:paraId="1B9337AC" w14:textId="6ACC2DA0" w:rsidR="00881474" w:rsidRDefault="00795BDF" w:rsidP="00881474">
      <w:pPr>
        <w:pStyle w:val="Clauselevelstyle"/>
        <w:numPr>
          <w:ilvl w:val="1"/>
          <w:numId w:val="18"/>
        </w:numPr>
      </w:pPr>
      <w:r>
        <w:t>resolution times;</w:t>
      </w:r>
      <w:r w:rsidR="00881474">
        <w:t xml:space="preserve"> </w:t>
      </w:r>
    </w:p>
    <w:p w14:paraId="4B2C4072" w14:textId="77777777" w:rsidR="00795BDF" w:rsidRDefault="00834185" w:rsidP="00881474">
      <w:pPr>
        <w:pStyle w:val="Clauselevelstyle"/>
        <w:numPr>
          <w:ilvl w:val="1"/>
          <w:numId w:val="18"/>
        </w:numPr>
      </w:pPr>
      <w:r>
        <w:t xml:space="preserve">trends and themes; </w:t>
      </w:r>
    </w:p>
    <w:p w14:paraId="72ECD693" w14:textId="12DDED75" w:rsidR="00881474" w:rsidRDefault="00834185" w:rsidP="00E2655D">
      <w:pPr>
        <w:pStyle w:val="Clauselevelstyle"/>
        <w:numPr>
          <w:ilvl w:val="1"/>
          <w:numId w:val="18"/>
        </w:numPr>
      </w:pPr>
      <w:r>
        <w:t>participation in training;</w:t>
      </w:r>
      <w:r w:rsidR="00795BDF">
        <w:t xml:space="preserve"> </w:t>
      </w:r>
      <w:r w:rsidR="00BC4E8C">
        <w:t>and</w:t>
      </w:r>
    </w:p>
    <w:p w14:paraId="3347AF4C" w14:textId="6DA7C7F5" w:rsidR="00BC4E8C" w:rsidRDefault="00BC4E8C" w:rsidP="00881474">
      <w:pPr>
        <w:pStyle w:val="Clauselevelstyle"/>
        <w:numPr>
          <w:ilvl w:val="1"/>
          <w:numId w:val="18"/>
        </w:numPr>
      </w:pPr>
      <w:r>
        <w:t>recommendations for improvements.</w:t>
      </w:r>
    </w:p>
    <w:p w14:paraId="12C5B369" w14:textId="77777777" w:rsidR="00102E35" w:rsidRDefault="00102E35" w:rsidP="007B006F"/>
    <w:p w14:paraId="4A3582F1" w14:textId="77777777" w:rsidR="00AC5212" w:rsidRDefault="00AC5212" w:rsidP="007B006F">
      <w:pPr>
        <w:sectPr w:rsidR="00AC5212" w:rsidSect="00A97506"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</w:p>
    <w:p w14:paraId="4CE7A875" w14:textId="40948CD3" w:rsidR="001535E7" w:rsidRDefault="001535E7" w:rsidP="00A40C4A">
      <w:pPr>
        <w:pStyle w:val="Heading1"/>
      </w:pPr>
      <w:bookmarkStart w:id="47" w:name="_Toc243483408"/>
      <w:bookmarkStart w:id="48" w:name="RolesAndResponsibilities"/>
      <w:r>
        <w:lastRenderedPageBreak/>
        <w:t>Breach</w:t>
      </w:r>
      <w:r w:rsidR="00281A38">
        <w:t>es</w:t>
      </w:r>
      <w:r>
        <w:t xml:space="preserve"> of this </w:t>
      </w:r>
      <w:r w:rsidR="00281A38">
        <w:t>P</w:t>
      </w:r>
      <w:r>
        <w:t>olicy</w:t>
      </w:r>
      <w:bookmarkEnd w:id="47"/>
    </w:p>
    <w:p w14:paraId="7232916F" w14:textId="270A93F2" w:rsidR="001535E7" w:rsidRDefault="00281A38" w:rsidP="00281A38">
      <w:pPr>
        <w:pStyle w:val="Heading2"/>
        <w:keepNext w:val="0"/>
        <w:ind w:left="851" w:hanging="851"/>
      </w:pPr>
      <w:bookmarkStart w:id="49" w:name="_Toc243483409"/>
      <w:r>
        <w:t>Potential misconduct</w:t>
      </w:r>
      <w:bookmarkEnd w:id="49"/>
    </w:p>
    <w:p w14:paraId="67DA9097" w14:textId="5ACC54EC" w:rsidR="00281A38" w:rsidRDefault="00281A38" w:rsidP="00281A38">
      <w:pPr>
        <w:pStyle w:val="Clauselevelstyle"/>
        <w:numPr>
          <w:ilvl w:val="0"/>
          <w:numId w:val="17"/>
        </w:numPr>
      </w:pPr>
      <w:r>
        <w:t>A breach of this Policy may constitute:</w:t>
      </w:r>
    </w:p>
    <w:p w14:paraId="308259B9" w14:textId="3919EF48" w:rsidR="00281A38" w:rsidRDefault="00281A38" w:rsidP="00281A38">
      <w:pPr>
        <w:pStyle w:val="Clauselevelstyle"/>
        <w:numPr>
          <w:ilvl w:val="1"/>
          <w:numId w:val="17"/>
        </w:numPr>
      </w:pPr>
      <w:r>
        <w:t>a breach of the:</w:t>
      </w:r>
    </w:p>
    <w:p w14:paraId="274E81BB" w14:textId="5ED8E80A" w:rsidR="00281A38" w:rsidRPr="00834185" w:rsidRDefault="00281A38" w:rsidP="00281A38">
      <w:pPr>
        <w:pStyle w:val="Clauselevelstyle"/>
        <w:numPr>
          <w:ilvl w:val="2"/>
          <w:numId w:val="17"/>
        </w:numPr>
      </w:pPr>
      <w:hyperlink r:id="rId50" w:history="1">
        <w:r w:rsidRPr="008863DB">
          <w:rPr>
            <w:rStyle w:val="Hyperlink"/>
            <w:iCs w:val="0"/>
          </w:rPr>
          <w:t>Student Charter</w:t>
        </w:r>
      </w:hyperlink>
      <w:r>
        <w:rPr>
          <w:i/>
          <w:iCs w:val="0"/>
        </w:rPr>
        <w:t>;</w:t>
      </w:r>
    </w:p>
    <w:p w14:paraId="676D165F" w14:textId="6A893625" w:rsidR="00281A38" w:rsidRPr="00281A38" w:rsidRDefault="00281A38" w:rsidP="00281A38">
      <w:pPr>
        <w:pStyle w:val="Clauselevelstyle"/>
        <w:numPr>
          <w:ilvl w:val="2"/>
          <w:numId w:val="17"/>
        </w:numPr>
      </w:pPr>
      <w:hyperlink r:id="rId51" w:history="1">
        <w:r w:rsidRPr="008863DB">
          <w:rPr>
            <w:rStyle w:val="Hyperlink"/>
            <w:iCs w:val="0"/>
          </w:rPr>
          <w:t>Staff and Affiliates Code of Conduct</w:t>
        </w:r>
      </w:hyperlink>
      <w:r>
        <w:rPr>
          <w:i/>
          <w:iCs w:val="0"/>
        </w:rPr>
        <w:t>;</w:t>
      </w:r>
    </w:p>
    <w:p w14:paraId="2F1DE8D5" w14:textId="48F0A637" w:rsidR="00281A38" w:rsidRPr="00281A38" w:rsidRDefault="00281A38" w:rsidP="00281A38">
      <w:pPr>
        <w:pStyle w:val="Clauselevelstyle"/>
        <w:numPr>
          <w:ilvl w:val="2"/>
          <w:numId w:val="17"/>
        </w:numPr>
      </w:pPr>
      <w:hyperlink r:id="rId52" w:history="1">
        <w:r w:rsidRPr="008863DB">
          <w:rPr>
            <w:rStyle w:val="Hyperlink"/>
            <w:iCs w:val="0"/>
          </w:rPr>
          <w:t>Bullying, Harassment and Discrimination Prevention Policy</w:t>
        </w:r>
      </w:hyperlink>
      <w:r>
        <w:rPr>
          <w:i/>
          <w:iCs w:val="0"/>
        </w:rPr>
        <w:t>;</w:t>
      </w:r>
    </w:p>
    <w:p w14:paraId="3496D1B1" w14:textId="768A9C4E" w:rsidR="00281A38" w:rsidRPr="00281A38" w:rsidRDefault="00281A38" w:rsidP="00281A38">
      <w:pPr>
        <w:pStyle w:val="Clauselevelstyle"/>
        <w:numPr>
          <w:ilvl w:val="2"/>
          <w:numId w:val="17"/>
        </w:numPr>
      </w:pPr>
      <w:hyperlink r:id="rId53" w:history="1">
        <w:r w:rsidRPr="008863DB">
          <w:rPr>
            <w:rStyle w:val="Hyperlink"/>
            <w:iCs w:val="0"/>
          </w:rPr>
          <w:t>Work Health and Safety Policy</w:t>
        </w:r>
      </w:hyperlink>
      <w:r>
        <w:rPr>
          <w:i/>
          <w:iCs w:val="0"/>
        </w:rPr>
        <w:t xml:space="preserve">; </w:t>
      </w:r>
      <w:r>
        <w:t>or</w:t>
      </w:r>
    </w:p>
    <w:p w14:paraId="6F42143F" w14:textId="44E90DB5" w:rsidR="00281A38" w:rsidRPr="00281A38" w:rsidRDefault="00281A38" w:rsidP="00281A38">
      <w:pPr>
        <w:pStyle w:val="Clauselevelstyle"/>
        <w:numPr>
          <w:ilvl w:val="2"/>
          <w:numId w:val="17"/>
        </w:numPr>
      </w:pPr>
      <w:hyperlink r:id="rId54" w:history="1">
        <w:r w:rsidRPr="008863DB">
          <w:rPr>
            <w:rStyle w:val="Hyperlink"/>
            <w:iCs w:val="0"/>
          </w:rPr>
          <w:t>Research Code of Conduct</w:t>
        </w:r>
      </w:hyperlink>
      <w:r>
        <w:rPr>
          <w:i/>
          <w:iCs w:val="0"/>
        </w:rPr>
        <w:t>;</w:t>
      </w:r>
    </w:p>
    <w:p w14:paraId="495C5C20" w14:textId="228CE925" w:rsidR="00281A38" w:rsidRDefault="00281A38" w:rsidP="00281A38">
      <w:pPr>
        <w:pStyle w:val="Clauselevelstyle"/>
        <w:numPr>
          <w:ilvl w:val="1"/>
          <w:numId w:val="17"/>
        </w:numPr>
      </w:pPr>
      <w:r>
        <w:t>misconduct under the:</w:t>
      </w:r>
    </w:p>
    <w:p w14:paraId="3B0EB57E" w14:textId="5813E176" w:rsidR="00281A38" w:rsidRPr="00281A38" w:rsidRDefault="00281A38" w:rsidP="00281A38">
      <w:pPr>
        <w:pStyle w:val="Clauselevelstyle"/>
        <w:numPr>
          <w:ilvl w:val="2"/>
          <w:numId w:val="17"/>
        </w:numPr>
      </w:pPr>
      <w:hyperlink r:id="rId55" w:history="1">
        <w:r w:rsidRPr="008863DB">
          <w:rPr>
            <w:rStyle w:val="Hyperlink"/>
            <w:iCs w:val="0"/>
          </w:rPr>
          <w:t>University of Sydney Enterprise Agreement</w:t>
        </w:r>
      </w:hyperlink>
      <w:r>
        <w:rPr>
          <w:i/>
          <w:iCs w:val="0"/>
        </w:rPr>
        <w:t xml:space="preserve">; </w:t>
      </w:r>
      <w:r w:rsidR="00834185">
        <w:t>or</w:t>
      </w:r>
    </w:p>
    <w:p w14:paraId="7C43496A" w14:textId="7B703C9E" w:rsidR="009D1049" w:rsidRDefault="00281A38" w:rsidP="00281A38">
      <w:pPr>
        <w:pStyle w:val="Clauselevelstyle"/>
        <w:numPr>
          <w:ilvl w:val="2"/>
          <w:numId w:val="17"/>
        </w:numPr>
      </w:pPr>
      <w:hyperlink r:id="rId56" w:history="1">
        <w:r w:rsidRPr="008863DB">
          <w:rPr>
            <w:rStyle w:val="Hyperlink"/>
            <w:iCs w:val="0"/>
          </w:rPr>
          <w:t>Student Discipline Rule</w:t>
        </w:r>
      </w:hyperlink>
      <w:r w:rsidR="009D1049">
        <w:rPr>
          <w:i/>
          <w:iCs w:val="0"/>
        </w:rPr>
        <w:t xml:space="preserve">; </w:t>
      </w:r>
      <w:r w:rsidR="009D1049">
        <w:t>and</w:t>
      </w:r>
    </w:p>
    <w:p w14:paraId="211497B0" w14:textId="6DD429CD" w:rsidR="00281A38" w:rsidRPr="009D1049" w:rsidRDefault="009D1049" w:rsidP="009D1049">
      <w:pPr>
        <w:pStyle w:val="Clauselevelstyle"/>
        <w:numPr>
          <w:ilvl w:val="1"/>
          <w:numId w:val="17"/>
        </w:numPr>
      </w:pPr>
      <w:r>
        <w:t xml:space="preserve">for a </w:t>
      </w:r>
      <w:r w:rsidRPr="009D1049">
        <w:t>serious breach</w:t>
      </w:r>
      <w:r>
        <w:t>, a criminal offence.</w:t>
      </w:r>
    </w:p>
    <w:p w14:paraId="26253A9D" w14:textId="0DE658BD" w:rsidR="00281A38" w:rsidRDefault="00281A38" w:rsidP="00281A38">
      <w:pPr>
        <w:pStyle w:val="Clauselevelstyle"/>
        <w:numPr>
          <w:ilvl w:val="0"/>
          <w:numId w:val="17"/>
        </w:numPr>
      </w:pPr>
      <w:r>
        <w:t>The consequences of a breach of this Policy will depend on its type, context and severity.</w:t>
      </w:r>
    </w:p>
    <w:p w14:paraId="44AEFC15" w14:textId="77777777" w:rsidR="00661D30" w:rsidRDefault="00661D30" w:rsidP="00661D30">
      <w:pPr>
        <w:pStyle w:val="Clauselevelstyle"/>
        <w:numPr>
          <w:ilvl w:val="1"/>
          <w:numId w:val="17"/>
        </w:numPr>
      </w:pPr>
      <w:r>
        <w:t>Possible outcomes include:</w:t>
      </w:r>
    </w:p>
    <w:p w14:paraId="0FD8E350" w14:textId="66BCE1ED" w:rsidR="00661D30" w:rsidRDefault="00661D30" w:rsidP="00661D30">
      <w:pPr>
        <w:pStyle w:val="Clauselevelstyle"/>
        <w:numPr>
          <w:ilvl w:val="2"/>
          <w:numId w:val="17"/>
        </w:numPr>
      </w:pPr>
      <w:r>
        <w:t>for staff or affiliates: disciplinary action, up to and including termination of employment, engagement or affiliation;</w:t>
      </w:r>
    </w:p>
    <w:p w14:paraId="5141EABA" w14:textId="362613D0" w:rsidR="00661D30" w:rsidRDefault="00661D30" w:rsidP="00661D30">
      <w:pPr>
        <w:pStyle w:val="Clauselevelstyle"/>
        <w:numPr>
          <w:ilvl w:val="2"/>
          <w:numId w:val="17"/>
        </w:numPr>
      </w:pPr>
      <w:r>
        <w:t xml:space="preserve">for students: disciplinary action under the </w:t>
      </w:r>
      <w:hyperlink r:id="rId57" w:history="1">
        <w:r w:rsidRPr="008863DB">
          <w:rPr>
            <w:rStyle w:val="Hyperlink"/>
            <w:iCs w:val="0"/>
          </w:rPr>
          <w:t>Student Discipline Rule</w:t>
        </w:r>
      </w:hyperlink>
      <w:r>
        <w:t>.</w:t>
      </w:r>
    </w:p>
    <w:p w14:paraId="3E1E012A" w14:textId="52D52A3F" w:rsidR="00661D30" w:rsidRDefault="00661D30" w:rsidP="00661D30">
      <w:pPr>
        <w:pStyle w:val="Clauselevelstyle"/>
        <w:numPr>
          <w:ilvl w:val="2"/>
          <w:numId w:val="17"/>
        </w:numPr>
      </w:pPr>
      <w:r>
        <w:t>a complainant receiving an oral or written apology, with a commitment to cease the relevant behaviour;</w:t>
      </w:r>
    </w:p>
    <w:p w14:paraId="73281241" w14:textId="46F15118" w:rsidR="00661D30" w:rsidRDefault="00661D30" w:rsidP="00661D30">
      <w:pPr>
        <w:pStyle w:val="Clauselevelstyle"/>
        <w:numPr>
          <w:ilvl w:val="2"/>
          <w:numId w:val="17"/>
        </w:numPr>
      </w:pPr>
      <w:r>
        <w:t>the parties being asked to participate in some form of counselling, mediation or conciliation;</w:t>
      </w:r>
    </w:p>
    <w:p w14:paraId="40606864" w14:textId="77777777" w:rsidR="00661D30" w:rsidRDefault="00661D30" w:rsidP="00661D30">
      <w:pPr>
        <w:pStyle w:val="Clauselevelstyle"/>
        <w:numPr>
          <w:ilvl w:val="2"/>
          <w:numId w:val="17"/>
        </w:numPr>
      </w:pPr>
      <w:r>
        <w:t xml:space="preserve">a respondent undertaking appropriate training; </w:t>
      </w:r>
    </w:p>
    <w:p w14:paraId="3BBF2267" w14:textId="10585397" w:rsidR="00661D30" w:rsidRDefault="00661D30" w:rsidP="00661D30">
      <w:pPr>
        <w:pStyle w:val="Clauselevelstyle"/>
        <w:numPr>
          <w:ilvl w:val="2"/>
          <w:numId w:val="17"/>
        </w:numPr>
      </w:pPr>
      <w:r>
        <w:t>the University committing to review and update policies, practices or modes of operation.</w:t>
      </w:r>
    </w:p>
    <w:p w14:paraId="2D781EF8" w14:textId="77777777" w:rsidR="00661D30" w:rsidRDefault="00661D30" w:rsidP="00281A38">
      <w:pPr>
        <w:pStyle w:val="Clauselevelstyle"/>
        <w:numPr>
          <w:ilvl w:val="1"/>
          <w:numId w:val="17"/>
        </w:numPr>
        <w:sectPr w:rsidR="00661D30" w:rsidSect="00A97506">
          <w:headerReference w:type="even" r:id="rId58"/>
          <w:headerReference w:type="first" r:id="rId59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</w:p>
    <w:p w14:paraId="29C3D68A" w14:textId="088365CA" w:rsidR="001F57A5" w:rsidRDefault="001F57A5" w:rsidP="00A40C4A">
      <w:pPr>
        <w:pStyle w:val="Heading1"/>
      </w:pPr>
      <w:bookmarkStart w:id="50" w:name="_Toc243483410"/>
      <w:r>
        <w:lastRenderedPageBreak/>
        <w:t>Roles and responsibilities</w:t>
      </w:r>
      <w:bookmarkEnd w:id="48"/>
      <w:bookmarkEnd w:id="50"/>
    </w:p>
    <w:p w14:paraId="3CE10FC9" w14:textId="4A660817" w:rsidR="00E651D5" w:rsidRDefault="008863DB" w:rsidP="005F26D9">
      <w:pPr>
        <w:pStyle w:val="Heading2"/>
        <w:keepNext w:val="0"/>
      </w:pPr>
      <w:bookmarkStart w:id="51" w:name="_Toc243483411"/>
      <w:r>
        <w:t>All community members</w:t>
      </w:r>
      <w:bookmarkEnd w:id="51"/>
    </w:p>
    <w:p w14:paraId="10C519EB" w14:textId="4CFEF7B4" w:rsidR="008863DB" w:rsidRDefault="008863DB" w:rsidP="008863DB">
      <w:pPr>
        <w:pStyle w:val="Clauselevelstyle"/>
        <w:numPr>
          <w:ilvl w:val="0"/>
          <w:numId w:val="38"/>
        </w:numPr>
      </w:pPr>
      <w:r>
        <w:t>combat racism in our community;</w:t>
      </w:r>
    </w:p>
    <w:p w14:paraId="5DA3657F" w14:textId="5C4F106E" w:rsidR="008863DB" w:rsidRDefault="008863DB" w:rsidP="008863DB">
      <w:pPr>
        <w:pStyle w:val="Clauselevelstyle"/>
        <w:numPr>
          <w:ilvl w:val="0"/>
          <w:numId w:val="38"/>
        </w:numPr>
      </w:pPr>
      <w:r>
        <w:t xml:space="preserve">intervene as bystanders when </w:t>
      </w:r>
      <w:r w:rsidR="0033603B">
        <w:t xml:space="preserve">safe and </w:t>
      </w:r>
      <w:r>
        <w:t>appropriate;</w:t>
      </w:r>
      <w:r w:rsidR="00DF08E8">
        <w:t xml:space="preserve"> and</w:t>
      </w:r>
    </w:p>
    <w:p w14:paraId="0232C06F" w14:textId="55E45861" w:rsidR="008863DB" w:rsidRPr="008863DB" w:rsidRDefault="008863DB" w:rsidP="008863DB">
      <w:pPr>
        <w:pStyle w:val="Clauselevelstyle"/>
        <w:numPr>
          <w:ilvl w:val="0"/>
          <w:numId w:val="38"/>
        </w:numPr>
      </w:pPr>
      <w:r>
        <w:t>report instances of racism.</w:t>
      </w:r>
    </w:p>
    <w:p w14:paraId="4902967B" w14:textId="07FE0AEC" w:rsidR="00795BDF" w:rsidRDefault="00795BDF" w:rsidP="005F26D9">
      <w:pPr>
        <w:pStyle w:val="Heading2"/>
        <w:keepNext w:val="0"/>
      </w:pPr>
      <w:bookmarkStart w:id="52" w:name="_Toc243483412"/>
      <w:r>
        <w:t>Community and Leadership Portfolio</w:t>
      </w:r>
      <w:bookmarkEnd w:id="52"/>
    </w:p>
    <w:p w14:paraId="6A7572EE" w14:textId="1DFCA382" w:rsidR="00795BDF" w:rsidRDefault="00BD34EF" w:rsidP="00795BDF">
      <w:pPr>
        <w:pStyle w:val="Clauselevelstyle"/>
        <w:numPr>
          <w:ilvl w:val="0"/>
          <w:numId w:val="48"/>
        </w:numPr>
      </w:pPr>
      <w:r>
        <w:t xml:space="preserve">leads the development and implementation of a comprehensive Anti-racism </w:t>
      </w:r>
      <w:r w:rsidR="00D50DEE">
        <w:t>Plan</w:t>
      </w:r>
      <w:r>
        <w:t xml:space="preserve">; </w:t>
      </w:r>
    </w:p>
    <w:p w14:paraId="5A00FFD8" w14:textId="001972D2" w:rsidR="00BD34EF" w:rsidRDefault="00BD34EF" w:rsidP="00795BDF">
      <w:pPr>
        <w:pStyle w:val="Clauselevelstyle"/>
        <w:numPr>
          <w:ilvl w:val="0"/>
          <w:numId w:val="48"/>
        </w:numPr>
      </w:pPr>
      <w:r>
        <w:t>works with Human Resources to develop Anti-racism training for staff; and</w:t>
      </w:r>
    </w:p>
    <w:p w14:paraId="25B03286" w14:textId="088F5AB8" w:rsidR="00BD34EF" w:rsidRPr="00795BDF" w:rsidRDefault="00BD34EF" w:rsidP="00795BDF">
      <w:pPr>
        <w:pStyle w:val="Clauselevelstyle"/>
        <w:numPr>
          <w:ilvl w:val="0"/>
          <w:numId w:val="48"/>
        </w:numPr>
      </w:pPr>
      <w:r>
        <w:t xml:space="preserve">works with the </w:t>
      </w:r>
      <w:r w:rsidR="002F2506">
        <w:t>Pro Vice-Chancellor (Students) Portfolio</w:t>
      </w:r>
      <w:r>
        <w:t xml:space="preserve"> to develop Anti-racism </w:t>
      </w:r>
      <w:r w:rsidR="00D50DEE">
        <w:t xml:space="preserve">education and </w:t>
      </w:r>
      <w:r>
        <w:t>training for students.</w:t>
      </w:r>
    </w:p>
    <w:p w14:paraId="3760A0DC" w14:textId="5CDDEE0F" w:rsidR="0074411B" w:rsidRDefault="00E651D5" w:rsidP="005F26D9">
      <w:pPr>
        <w:pStyle w:val="Heading2"/>
        <w:keepNext w:val="0"/>
      </w:pPr>
      <w:bookmarkStart w:id="53" w:name="_Toc243483413"/>
      <w:r>
        <w:t>Workplace Relations</w:t>
      </w:r>
      <w:bookmarkEnd w:id="53"/>
      <w:r>
        <w:t xml:space="preserve"> </w:t>
      </w:r>
    </w:p>
    <w:p w14:paraId="757345B5" w14:textId="7149AE11" w:rsidR="008863DB" w:rsidRDefault="008863DB" w:rsidP="008863DB">
      <w:pPr>
        <w:pStyle w:val="Clauselevelstyle"/>
        <w:numPr>
          <w:ilvl w:val="0"/>
          <w:numId w:val="39"/>
        </w:numPr>
      </w:pPr>
      <w:r>
        <w:t xml:space="preserve">receives </w:t>
      </w:r>
      <w:r w:rsidR="00C0376A">
        <w:t xml:space="preserve">complaints </w:t>
      </w:r>
      <w:r>
        <w:t>of racism relating to staff or affiliates</w:t>
      </w:r>
      <w:r w:rsidR="00DF08E8">
        <w:t>’ conduct</w:t>
      </w:r>
      <w:r>
        <w:t>;</w:t>
      </w:r>
    </w:p>
    <w:p w14:paraId="55C8839B" w14:textId="32A7B963" w:rsidR="00D540A5" w:rsidRDefault="008863DB" w:rsidP="008863DB">
      <w:pPr>
        <w:pStyle w:val="Clauselevelstyle"/>
        <w:numPr>
          <w:ilvl w:val="0"/>
          <w:numId w:val="39"/>
        </w:numPr>
      </w:pPr>
      <w:r>
        <w:t xml:space="preserve">manages complaints </w:t>
      </w:r>
      <w:r w:rsidR="008F7DD2">
        <w:t xml:space="preserve">and investigations </w:t>
      </w:r>
      <w:r>
        <w:t>of racism relating to staff or affiliates</w:t>
      </w:r>
      <w:r w:rsidR="00C0376A">
        <w:t>’ conduct</w:t>
      </w:r>
      <w:r>
        <w:t xml:space="preserve">; </w:t>
      </w:r>
    </w:p>
    <w:p w14:paraId="3560EE11" w14:textId="461778E0" w:rsidR="00BD34EF" w:rsidRDefault="008863DB" w:rsidP="008863DB">
      <w:pPr>
        <w:pStyle w:val="Clauselevelstyle"/>
        <w:numPr>
          <w:ilvl w:val="0"/>
          <w:numId w:val="39"/>
        </w:numPr>
      </w:pPr>
      <w:r>
        <w:t>collects and analyses racism data relating to staff or affiliates</w:t>
      </w:r>
      <w:r w:rsidR="00C0376A">
        <w:t>’ conduct</w:t>
      </w:r>
      <w:r w:rsidR="00BD34EF">
        <w:t>; and</w:t>
      </w:r>
    </w:p>
    <w:p w14:paraId="53D3103E" w14:textId="2059E31A" w:rsidR="008863DB" w:rsidRDefault="00BD34EF" w:rsidP="008863DB">
      <w:pPr>
        <w:pStyle w:val="Clauselevelstyle"/>
        <w:numPr>
          <w:ilvl w:val="0"/>
          <w:numId w:val="39"/>
        </w:numPr>
      </w:pPr>
      <w:r>
        <w:t xml:space="preserve">provides reports to the </w:t>
      </w:r>
      <w:r w:rsidR="00CE1CCB" w:rsidRPr="001F698D">
        <w:t>Executive Director, Complaints Project</w:t>
      </w:r>
      <w:r>
        <w:t xml:space="preserve"> </w:t>
      </w:r>
      <w:r w:rsidR="00156137">
        <w:t>twice yearly</w:t>
      </w:r>
      <w:r w:rsidR="008863DB">
        <w:t>.</w:t>
      </w:r>
    </w:p>
    <w:p w14:paraId="60C746D4" w14:textId="77777777" w:rsidR="00C0376A" w:rsidRDefault="00C0376A" w:rsidP="00C0376A">
      <w:pPr>
        <w:pStyle w:val="Heading2"/>
      </w:pPr>
      <w:bookmarkStart w:id="54" w:name="_Toc243483414"/>
      <w:r>
        <w:t>Human Resources</w:t>
      </w:r>
      <w:bookmarkEnd w:id="54"/>
    </w:p>
    <w:p w14:paraId="7AB0FBB5" w14:textId="677FE481" w:rsidR="00C0376A" w:rsidRDefault="00C0376A" w:rsidP="00C0376A">
      <w:pPr>
        <w:pStyle w:val="Clauselevelstyle"/>
        <w:numPr>
          <w:ilvl w:val="0"/>
          <w:numId w:val="49"/>
        </w:numPr>
      </w:pPr>
      <w:r>
        <w:t>works with the Community and Leadership Portfolio to develop Anti-racism training for staff;</w:t>
      </w:r>
    </w:p>
    <w:p w14:paraId="57F51818" w14:textId="4CBFFC70" w:rsidR="00C0376A" w:rsidRPr="00795BDF" w:rsidRDefault="00C0376A" w:rsidP="00C0376A">
      <w:pPr>
        <w:pStyle w:val="Clauselevelstyle"/>
        <w:numPr>
          <w:ilvl w:val="0"/>
          <w:numId w:val="49"/>
        </w:numPr>
      </w:pPr>
      <w:r>
        <w:t>tracks completion of this training; and</w:t>
      </w:r>
    </w:p>
    <w:p w14:paraId="70AA2BD4" w14:textId="758728E5" w:rsidR="00C0376A" w:rsidRPr="008863DB" w:rsidRDefault="00C0376A" w:rsidP="00C0376A">
      <w:pPr>
        <w:pStyle w:val="Clauselevelstyle"/>
        <w:numPr>
          <w:ilvl w:val="0"/>
          <w:numId w:val="49"/>
        </w:numPr>
      </w:pPr>
      <w:r>
        <w:t xml:space="preserve">provides reports about completion to the </w:t>
      </w:r>
      <w:r w:rsidR="00CE1CCB" w:rsidRPr="001F698D">
        <w:t>Executive Director, Complaints Project</w:t>
      </w:r>
      <w:r>
        <w:t xml:space="preserve"> </w:t>
      </w:r>
      <w:r w:rsidR="00156137">
        <w:t>twice yearly</w:t>
      </w:r>
      <w:r>
        <w:t>.</w:t>
      </w:r>
    </w:p>
    <w:p w14:paraId="079DBD74" w14:textId="7C959099" w:rsidR="00FF59A2" w:rsidRDefault="00E651D5" w:rsidP="005F26D9">
      <w:pPr>
        <w:pStyle w:val="Heading2"/>
        <w:keepNext w:val="0"/>
      </w:pPr>
      <w:bookmarkStart w:id="55" w:name="_Toc243483415"/>
      <w:r>
        <w:t>Student Affairs Unit</w:t>
      </w:r>
      <w:bookmarkEnd w:id="55"/>
    </w:p>
    <w:p w14:paraId="0FC081ED" w14:textId="07C3A10F" w:rsidR="008863DB" w:rsidRDefault="008863DB" w:rsidP="008863DB">
      <w:pPr>
        <w:pStyle w:val="Clauselevelstyle"/>
        <w:numPr>
          <w:ilvl w:val="0"/>
          <w:numId w:val="40"/>
        </w:numPr>
      </w:pPr>
      <w:r>
        <w:t xml:space="preserve">receives </w:t>
      </w:r>
      <w:r w:rsidR="00C0376A">
        <w:t xml:space="preserve">complaints </w:t>
      </w:r>
      <w:r>
        <w:t>of racism relating to students</w:t>
      </w:r>
      <w:r w:rsidR="00C0376A">
        <w:t>’ conduct</w:t>
      </w:r>
      <w:r>
        <w:t>;</w:t>
      </w:r>
    </w:p>
    <w:p w14:paraId="0396F815" w14:textId="770662CF" w:rsidR="00C0376A" w:rsidRDefault="008863DB" w:rsidP="008863DB">
      <w:pPr>
        <w:pStyle w:val="Clauselevelstyle"/>
        <w:numPr>
          <w:ilvl w:val="0"/>
          <w:numId w:val="40"/>
        </w:numPr>
      </w:pPr>
      <w:r>
        <w:t xml:space="preserve">manages complaints </w:t>
      </w:r>
      <w:r w:rsidR="008F7DD2">
        <w:t xml:space="preserve">and investigations </w:t>
      </w:r>
      <w:r>
        <w:t>of racism relating to students</w:t>
      </w:r>
      <w:r w:rsidR="00C0376A">
        <w:t>’ conduct</w:t>
      </w:r>
      <w:r>
        <w:t xml:space="preserve">; </w:t>
      </w:r>
    </w:p>
    <w:p w14:paraId="67452A86" w14:textId="6AED9510" w:rsidR="008863DB" w:rsidRDefault="00C0376A" w:rsidP="008863DB">
      <w:pPr>
        <w:pStyle w:val="Clauselevelstyle"/>
        <w:numPr>
          <w:ilvl w:val="0"/>
          <w:numId w:val="40"/>
        </w:numPr>
      </w:pPr>
      <w:r>
        <w:t>collects and analyses racism data relating to students’ conduct; and</w:t>
      </w:r>
    </w:p>
    <w:p w14:paraId="6A349327" w14:textId="560C1F9E" w:rsidR="00BD34EF" w:rsidRDefault="00BD34EF" w:rsidP="008863DB">
      <w:pPr>
        <w:pStyle w:val="Clauselevelstyle"/>
        <w:numPr>
          <w:ilvl w:val="0"/>
          <w:numId w:val="40"/>
        </w:numPr>
      </w:pPr>
      <w:r>
        <w:t xml:space="preserve">provides reports to the </w:t>
      </w:r>
      <w:r w:rsidR="00CE1CCB" w:rsidRPr="001F698D">
        <w:t>Executive Director, Complaints Project</w:t>
      </w:r>
      <w:r w:rsidR="00CE1CCB">
        <w:t xml:space="preserve"> </w:t>
      </w:r>
      <w:r w:rsidR="00156137">
        <w:t>twice yearly</w:t>
      </w:r>
      <w:r>
        <w:t>.</w:t>
      </w:r>
    </w:p>
    <w:p w14:paraId="54F35AAD" w14:textId="4239FD83" w:rsidR="00795BDF" w:rsidRDefault="002F2506" w:rsidP="008863DB">
      <w:pPr>
        <w:pStyle w:val="Heading2"/>
      </w:pPr>
      <w:bookmarkStart w:id="56" w:name="_Toc243483416"/>
      <w:r>
        <w:t>Pro Vice-Chancellor (Students) Portfolio</w:t>
      </w:r>
      <w:bookmarkEnd w:id="56"/>
      <w:r>
        <w:t xml:space="preserve"> </w:t>
      </w:r>
    </w:p>
    <w:p w14:paraId="0302A7A5" w14:textId="0365A36F" w:rsidR="00BD34EF" w:rsidRPr="00795BDF" w:rsidRDefault="00BD34EF" w:rsidP="00BD34EF">
      <w:pPr>
        <w:pStyle w:val="Clauselevelstyle"/>
        <w:numPr>
          <w:ilvl w:val="0"/>
          <w:numId w:val="47"/>
        </w:numPr>
      </w:pPr>
      <w:r>
        <w:t xml:space="preserve">works with the </w:t>
      </w:r>
      <w:r w:rsidR="002F2506">
        <w:t>Community and Leadership Portfolio</w:t>
      </w:r>
      <w:r>
        <w:t xml:space="preserve"> to develop Anti-racism </w:t>
      </w:r>
      <w:r w:rsidR="001F698D">
        <w:t xml:space="preserve">education and </w:t>
      </w:r>
      <w:r>
        <w:t>training for students</w:t>
      </w:r>
      <w:r w:rsidR="00C0376A">
        <w:t xml:space="preserve">; </w:t>
      </w:r>
    </w:p>
    <w:p w14:paraId="5F29F6CD" w14:textId="77777777" w:rsidR="00C0376A" w:rsidRPr="00795BDF" w:rsidRDefault="00C0376A" w:rsidP="00C0376A">
      <w:pPr>
        <w:pStyle w:val="Clauselevelstyle"/>
        <w:numPr>
          <w:ilvl w:val="0"/>
          <w:numId w:val="47"/>
        </w:numPr>
      </w:pPr>
      <w:r>
        <w:t>tracks completion of this training; and</w:t>
      </w:r>
    </w:p>
    <w:p w14:paraId="67EE1267" w14:textId="3146C883" w:rsidR="00C0376A" w:rsidRPr="008863DB" w:rsidRDefault="00C0376A" w:rsidP="00C0376A">
      <w:pPr>
        <w:pStyle w:val="Clauselevelstyle"/>
        <w:numPr>
          <w:ilvl w:val="0"/>
          <w:numId w:val="47"/>
        </w:numPr>
      </w:pPr>
      <w:r>
        <w:lastRenderedPageBreak/>
        <w:t xml:space="preserve">provides reports about completion to the </w:t>
      </w:r>
      <w:r w:rsidR="00CE1CCB" w:rsidRPr="001F698D">
        <w:t>Executive Director, Complaints Project</w:t>
      </w:r>
      <w:r>
        <w:t xml:space="preserve"> </w:t>
      </w:r>
      <w:r w:rsidR="00156137">
        <w:t>twice yearly</w:t>
      </w:r>
      <w:r>
        <w:t>.</w:t>
      </w:r>
    </w:p>
    <w:p w14:paraId="185871CF" w14:textId="18F34F97" w:rsidR="0033603B" w:rsidRPr="00CE1CCB" w:rsidRDefault="00CE1CCB" w:rsidP="008863DB">
      <w:pPr>
        <w:pStyle w:val="Heading2"/>
      </w:pPr>
      <w:bookmarkStart w:id="57" w:name="_Toc243483417"/>
      <w:r w:rsidRPr="00CE1CCB">
        <w:t>Executive Director, Complaints Project</w:t>
      </w:r>
      <w:bookmarkEnd w:id="57"/>
    </w:p>
    <w:p w14:paraId="583942B1" w14:textId="0C950481" w:rsidR="00C0376A" w:rsidRDefault="009519F9" w:rsidP="009519F9">
      <w:pPr>
        <w:pStyle w:val="Clauselevelstyle"/>
        <w:numPr>
          <w:ilvl w:val="0"/>
          <w:numId w:val="50"/>
        </w:numPr>
      </w:pPr>
      <w:r>
        <w:t xml:space="preserve">receives reports </w:t>
      </w:r>
      <w:r w:rsidR="002F2506">
        <w:t xml:space="preserve">twice yearly </w:t>
      </w:r>
      <w:r>
        <w:t>from:</w:t>
      </w:r>
    </w:p>
    <w:p w14:paraId="11EEFFAD" w14:textId="4B099F67" w:rsidR="009519F9" w:rsidRDefault="009519F9" w:rsidP="009519F9">
      <w:pPr>
        <w:pStyle w:val="Clauselevelstyle"/>
        <w:numPr>
          <w:ilvl w:val="1"/>
          <w:numId w:val="50"/>
        </w:numPr>
      </w:pPr>
      <w:r>
        <w:t>Human Resources, about staff completion of Anti-racism training;</w:t>
      </w:r>
    </w:p>
    <w:p w14:paraId="0E399CF6" w14:textId="1242B261" w:rsidR="009519F9" w:rsidRDefault="009519F9" w:rsidP="009519F9">
      <w:pPr>
        <w:pStyle w:val="Clauselevelstyle"/>
        <w:numPr>
          <w:ilvl w:val="1"/>
          <w:numId w:val="50"/>
        </w:numPr>
      </w:pPr>
      <w:r>
        <w:t xml:space="preserve">the </w:t>
      </w:r>
      <w:r w:rsidR="002F2506">
        <w:t>Pro Vice-Chancellor (Students) Portfolio</w:t>
      </w:r>
      <w:r>
        <w:t xml:space="preserve">, about students’ completion of Anti-racism </w:t>
      </w:r>
      <w:r w:rsidR="001F698D">
        <w:t xml:space="preserve">education and </w:t>
      </w:r>
      <w:r>
        <w:t>training;</w:t>
      </w:r>
    </w:p>
    <w:p w14:paraId="07033A1B" w14:textId="157A8C25" w:rsidR="009519F9" w:rsidRDefault="009519F9" w:rsidP="009519F9">
      <w:pPr>
        <w:pStyle w:val="Clauselevelstyle"/>
        <w:numPr>
          <w:ilvl w:val="1"/>
          <w:numId w:val="50"/>
        </w:numPr>
      </w:pPr>
      <w:r>
        <w:t xml:space="preserve">Workplace Relations, about racism </w:t>
      </w:r>
      <w:r w:rsidR="00766B90">
        <w:t xml:space="preserve">complaints </w:t>
      </w:r>
      <w:r w:rsidR="00DF08E8">
        <w:t>involving</w:t>
      </w:r>
      <w:r>
        <w:t xml:space="preserve"> staff and affiliates</w:t>
      </w:r>
      <w:r w:rsidR="00DF08E8">
        <w:t>’ conduct</w:t>
      </w:r>
      <w:r>
        <w:t>;</w:t>
      </w:r>
    </w:p>
    <w:p w14:paraId="1F647DED" w14:textId="0A1E17C6" w:rsidR="009519F9" w:rsidRDefault="009519F9" w:rsidP="009519F9">
      <w:pPr>
        <w:pStyle w:val="Clauselevelstyle"/>
        <w:numPr>
          <w:ilvl w:val="1"/>
          <w:numId w:val="50"/>
        </w:numPr>
      </w:pPr>
      <w:r>
        <w:t xml:space="preserve">the Student Affairs Unit, about racism </w:t>
      </w:r>
      <w:r w:rsidR="00766B90">
        <w:t>complaints</w:t>
      </w:r>
      <w:r>
        <w:t xml:space="preserve"> </w:t>
      </w:r>
      <w:r w:rsidR="00DF08E8">
        <w:t>involving</w:t>
      </w:r>
      <w:r>
        <w:t xml:space="preserve"> students</w:t>
      </w:r>
      <w:r w:rsidR="00DF08E8">
        <w:t>’ conduct</w:t>
      </w:r>
      <w:r>
        <w:t>; and</w:t>
      </w:r>
    </w:p>
    <w:p w14:paraId="3C6FDE40" w14:textId="23E1A5F4" w:rsidR="009519F9" w:rsidRPr="00C0376A" w:rsidRDefault="009519F9" w:rsidP="009519F9">
      <w:pPr>
        <w:pStyle w:val="Clauselevelstyle"/>
        <w:numPr>
          <w:ilvl w:val="0"/>
          <w:numId w:val="50"/>
        </w:numPr>
      </w:pPr>
      <w:r>
        <w:t xml:space="preserve">reports </w:t>
      </w:r>
      <w:r w:rsidR="002F2506">
        <w:t>twice yearly</w:t>
      </w:r>
      <w:r>
        <w:t xml:space="preserve"> to the Senate about racism in our community.</w:t>
      </w:r>
    </w:p>
    <w:p w14:paraId="2818116E" w14:textId="6B770CB7" w:rsidR="00E651D5" w:rsidRDefault="0033603B" w:rsidP="008863DB">
      <w:pPr>
        <w:pStyle w:val="Heading2"/>
      </w:pPr>
      <w:bookmarkStart w:id="58" w:name="_Toc243483418"/>
      <w:r>
        <w:t>Vice</w:t>
      </w:r>
      <w:r w:rsidR="001B6819">
        <w:t>-</w:t>
      </w:r>
      <w:r>
        <w:t>Chancellor</w:t>
      </w:r>
      <w:r w:rsidR="007E1A39">
        <w:t xml:space="preserve"> and President</w:t>
      </w:r>
      <w:bookmarkEnd w:id="58"/>
    </w:p>
    <w:p w14:paraId="10631272" w14:textId="68AC573B" w:rsidR="008863DB" w:rsidRPr="008863DB" w:rsidRDefault="009519F9" w:rsidP="008863DB">
      <w:pPr>
        <w:pStyle w:val="Clauselevelstyle"/>
        <w:numPr>
          <w:ilvl w:val="0"/>
          <w:numId w:val="42"/>
        </w:numPr>
      </w:pPr>
      <w:r>
        <w:t>r</w:t>
      </w:r>
      <w:r w:rsidR="008863DB">
        <w:t>eports</w:t>
      </w:r>
      <w:r>
        <w:t xml:space="preserve"> annually</w:t>
      </w:r>
      <w:r w:rsidR="008863DB">
        <w:t xml:space="preserve"> to the Senate about racism in our community</w:t>
      </w:r>
      <w:r>
        <w:t>.</w:t>
      </w:r>
    </w:p>
    <w:p w14:paraId="0BE610D4" w14:textId="77777777" w:rsidR="00BD1C48" w:rsidRPr="00BD1C48" w:rsidRDefault="00BD1C48" w:rsidP="00BD1C48">
      <w:pPr>
        <w:pStyle w:val="Clauselevelstyle"/>
      </w:pPr>
    </w:p>
    <w:p w14:paraId="285F4684" w14:textId="0123466D" w:rsidR="00703A1D" w:rsidRPr="00703A1D" w:rsidRDefault="00703A1D" w:rsidP="001D29C1">
      <w:pPr>
        <w:sectPr w:rsidR="00703A1D" w:rsidRPr="00703A1D" w:rsidSect="00A97506">
          <w:headerReference w:type="default" r:id="rId60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</w:p>
    <w:p w14:paraId="31AA532F" w14:textId="2BB71596" w:rsidR="00086BD2" w:rsidRDefault="00086BD2" w:rsidP="00A40C4A">
      <w:pPr>
        <w:pStyle w:val="Heading1"/>
      </w:pPr>
      <w:bookmarkStart w:id="59" w:name="Definitions"/>
      <w:bookmarkStart w:id="60" w:name="_Toc243483419"/>
      <w:r>
        <w:lastRenderedPageBreak/>
        <w:t>Definitions</w:t>
      </w:r>
      <w:bookmarkEnd w:id="59"/>
      <w:bookmarkEnd w:id="60"/>
    </w:p>
    <w:p w14:paraId="5C5FA187" w14:textId="64B1C146" w:rsidR="00E37F58" w:rsidRPr="0009345A" w:rsidRDefault="0009345A" w:rsidP="00C363ED">
      <w:pPr>
        <w:pStyle w:val="Clauselevelstyle"/>
        <w:numPr>
          <w:ilvl w:val="0"/>
          <w:numId w:val="24"/>
        </w:numPr>
      </w:pPr>
      <w:r w:rsidRPr="0009345A">
        <w:t>In this Policy a reference to ‘we’, ‘our’ or ‘us’ means the University.</w:t>
      </w:r>
    </w:p>
    <w:tbl>
      <w:tblPr>
        <w:tblStyle w:val="TableGrid"/>
        <w:tblW w:w="10065" w:type="dxa"/>
        <w:tblBorders>
          <w:top w:val="dotted" w:sz="4" w:space="0" w:color="000000"/>
          <w:bottom w:val="dotted" w:sz="4" w:space="0" w:color="000000"/>
          <w:insideH w:val="dotted" w:sz="4" w:space="0" w:color="000000"/>
        </w:tblBorders>
        <w:tblLook w:val="04A0" w:firstRow="1" w:lastRow="0" w:firstColumn="1" w:lastColumn="0" w:noHBand="0" w:noVBand="1"/>
      </w:tblPr>
      <w:tblGrid>
        <w:gridCol w:w="3119"/>
        <w:gridCol w:w="6946"/>
      </w:tblGrid>
      <w:tr w:rsidR="00AF2D17" w:rsidRPr="000018F4" w14:paraId="6F5B0B4C" w14:textId="77777777" w:rsidTr="00D067A0">
        <w:trPr>
          <w:cantSplit/>
          <w:trHeight w:val="430"/>
        </w:trPr>
        <w:tc>
          <w:tcPr>
            <w:tcW w:w="3119" w:type="dxa"/>
          </w:tcPr>
          <w:p w14:paraId="0D302226" w14:textId="39ADCA41" w:rsidR="00AF2D17" w:rsidRDefault="00AF2D17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t>Antisemitism</w:t>
            </w:r>
          </w:p>
        </w:tc>
        <w:tc>
          <w:tcPr>
            <w:tcW w:w="6946" w:type="dxa"/>
          </w:tcPr>
          <w:p w14:paraId="0A9ACA99" w14:textId="428E4FB4" w:rsidR="00AF2D17" w:rsidRPr="00403D19" w:rsidRDefault="008C0E4F" w:rsidP="009869EB">
            <w:pPr>
              <w:pStyle w:val="Tablebody"/>
              <w:framePr w:wrap="around"/>
            </w:pPr>
            <w:r>
              <w:t xml:space="preserve">as described in </w:t>
            </w:r>
            <w:hyperlink w:anchor="Schedule1" w:history="1">
              <w:r w:rsidRPr="007E1A39">
                <w:rPr>
                  <w:rStyle w:val="Hyperlink"/>
                  <w:i w:val="0"/>
                  <w:iCs/>
                </w:rPr>
                <w:t>Schedule 1</w:t>
              </w:r>
            </w:hyperlink>
          </w:p>
        </w:tc>
      </w:tr>
      <w:tr w:rsidR="001535E7" w:rsidRPr="000018F4" w14:paraId="31DCC777" w14:textId="77777777" w:rsidTr="00D067A0">
        <w:trPr>
          <w:cantSplit/>
          <w:trHeight w:val="430"/>
        </w:trPr>
        <w:tc>
          <w:tcPr>
            <w:tcW w:w="3119" w:type="dxa"/>
          </w:tcPr>
          <w:p w14:paraId="7805EA60" w14:textId="4F9885EB" w:rsidR="001535E7" w:rsidRDefault="001535E7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t>discrimination</w:t>
            </w:r>
          </w:p>
        </w:tc>
        <w:tc>
          <w:tcPr>
            <w:tcW w:w="6946" w:type="dxa"/>
          </w:tcPr>
          <w:p w14:paraId="15FD4F6D" w14:textId="689484BB" w:rsidR="001535E7" w:rsidRPr="001535E7" w:rsidRDefault="001F698D" w:rsidP="009869EB">
            <w:pPr>
              <w:pStyle w:val="Tablebody"/>
              <w:framePr w:wrap="around"/>
              <w:rPr>
                <w:i/>
                <w:iCs/>
              </w:rPr>
            </w:pPr>
            <w:r>
              <w:t>m</w:t>
            </w:r>
            <w:r w:rsidR="001535E7">
              <w:t xml:space="preserve">ay be direct or indirect.  It is described in detail in the </w:t>
            </w:r>
            <w:hyperlink r:id="rId61" w:history="1">
              <w:r w:rsidR="001535E7" w:rsidRPr="001535E7">
                <w:rPr>
                  <w:rStyle w:val="Hyperlink"/>
                  <w:iCs/>
                </w:rPr>
                <w:t>Bullying, Harassment and Discrimination Prevention Policy</w:t>
              </w:r>
            </w:hyperlink>
          </w:p>
        </w:tc>
      </w:tr>
      <w:tr w:rsidR="00834185" w:rsidRPr="000018F4" w14:paraId="1B9BBA32" w14:textId="77777777" w:rsidTr="00D067A0">
        <w:trPr>
          <w:cantSplit/>
          <w:trHeight w:val="430"/>
        </w:trPr>
        <w:tc>
          <w:tcPr>
            <w:tcW w:w="3119" w:type="dxa"/>
          </w:tcPr>
          <w:p w14:paraId="50CEF937" w14:textId="7C988AD4" w:rsidR="00834185" w:rsidRDefault="00834185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t>Human Resources</w:t>
            </w:r>
          </w:p>
        </w:tc>
        <w:tc>
          <w:tcPr>
            <w:tcW w:w="6946" w:type="dxa"/>
          </w:tcPr>
          <w:p w14:paraId="2F3B93A4" w14:textId="6C0B760B" w:rsidR="00834185" w:rsidRDefault="00DF08E8" w:rsidP="009869EB">
            <w:pPr>
              <w:pStyle w:val="Tablebody"/>
              <w:framePr w:wrap="around"/>
            </w:pPr>
            <w:r>
              <w:t>the Human Resources Team in the Vice-President (Operations) Portfolio</w:t>
            </w:r>
          </w:p>
        </w:tc>
      </w:tr>
      <w:tr w:rsidR="00AF2D17" w:rsidRPr="000018F4" w14:paraId="0575951E" w14:textId="77777777" w:rsidTr="00D067A0">
        <w:trPr>
          <w:cantSplit/>
          <w:trHeight w:val="430"/>
        </w:trPr>
        <w:tc>
          <w:tcPr>
            <w:tcW w:w="3119" w:type="dxa"/>
          </w:tcPr>
          <w:p w14:paraId="0C83D7CE" w14:textId="52718019" w:rsidR="00AF2D17" w:rsidRDefault="00AF2D17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t>Islamophobia</w:t>
            </w:r>
          </w:p>
        </w:tc>
        <w:tc>
          <w:tcPr>
            <w:tcW w:w="6946" w:type="dxa"/>
          </w:tcPr>
          <w:p w14:paraId="38FAB81A" w14:textId="09775897" w:rsidR="00AF2D17" w:rsidRPr="00403D19" w:rsidRDefault="008C0E4F" w:rsidP="009869EB">
            <w:pPr>
              <w:pStyle w:val="Tablebody"/>
              <w:framePr w:wrap="around"/>
            </w:pPr>
            <w:r>
              <w:t xml:space="preserve">as described in </w:t>
            </w:r>
            <w:hyperlink w:anchor="Schedule1" w:history="1">
              <w:r w:rsidRPr="007E1A39">
                <w:rPr>
                  <w:rStyle w:val="Hyperlink"/>
                  <w:i w:val="0"/>
                  <w:iCs/>
                </w:rPr>
                <w:t>Schedule 1</w:t>
              </w:r>
            </w:hyperlink>
          </w:p>
        </w:tc>
      </w:tr>
      <w:tr w:rsidR="00086BD2" w:rsidRPr="000018F4" w14:paraId="6EF11C89" w14:textId="77777777" w:rsidTr="00D067A0">
        <w:trPr>
          <w:cantSplit/>
          <w:trHeight w:val="430"/>
        </w:trPr>
        <w:tc>
          <w:tcPr>
            <w:tcW w:w="3119" w:type="dxa"/>
          </w:tcPr>
          <w:p w14:paraId="0B93E104" w14:textId="5F53ADF3" w:rsidR="00086BD2" w:rsidRPr="000018F4" w:rsidRDefault="00AF2D17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t>racism</w:t>
            </w:r>
          </w:p>
        </w:tc>
        <w:tc>
          <w:tcPr>
            <w:tcW w:w="6946" w:type="dxa"/>
          </w:tcPr>
          <w:p w14:paraId="432C1911" w14:textId="5BE198FC" w:rsidR="00086BD2" w:rsidRPr="007B006F" w:rsidRDefault="008C0E4F" w:rsidP="009869EB">
            <w:pPr>
              <w:pStyle w:val="Tablebody"/>
              <w:framePr w:wrap="around"/>
            </w:pPr>
            <w:r>
              <w:t xml:space="preserve">action or omission which: </w:t>
            </w:r>
          </w:p>
          <w:p w14:paraId="0DCA6703" w14:textId="5070965F" w:rsidR="00086BD2" w:rsidRPr="00895F3C" w:rsidRDefault="008C0E4F" w:rsidP="00D067A0">
            <w:pPr>
              <w:pStyle w:val="Tablebullet"/>
              <w:framePr w:hSpace="0" w:wrap="auto" w:vAnchor="margin" w:hAnchor="text" w:xAlign="left" w:yAlign="inline"/>
            </w:pPr>
            <w:r>
              <w:t>discriminates against;</w:t>
            </w:r>
          </w:p>
          <w:p w14:paraId="28DE9CA8" w14:textId="57A98D36" w:rsidR="00086BD2" w:rsidRPr="00895F3C" w:rsidRDefault="008C0E4F" w:rsidP="00D067A0">
            <w:pPr>
              <w:pStyle w:val="Tablebullet"/>
              <w:framePr w:hSpace="0" w:wrap="auto" w:vAnchor="margin" w:hAnchor="text" w:xAlign="left" w:yAlign="inline"/>
            </w:pPr>
            <w:r>
              <w:t>oppresses; or</w:t>
            </w:r>
          </w:p>
          <w:p w14:paraId="684CADA0" w14:textId="77777777" w:rsidR="00697763" w:rsidRDefault="008C0E4F" w:rsidP="001C199D">
            <w:pPr>
              <w:pStyle w:val="Tablebullet"/>
              <w:framePr w:wrap="around"/>
            </w:pPr>
            <w:r>
              <w:t>limits the rights of</w:t>
            </w:r>
          </w:p>
          <w:p w14:paraId="193367FE" w14:textId="24B4D9B2" w:rsidR="008C0E4F" w:rsidRDefault="008C0E4F" w:rsidP="008C0E4F">
            <w:pPr>
              <w:pStyle w:val="Tablebullet"/>
              <w:framePr w:wrap="around"/>
              <w:numPr>
                <w:ilvl w:val="0"/>
                <w:numId w:val="0"/>
              </w:numPr>
            </w:pPr>
            <w:r>
              <w:t>others, because of their race or perceived race</w:t>
            </w:r>
          </w:p>
          <w:p w14:paraId="7F2CA634" w14:textId="659E0EEB" w:rsidR="008C0E4F" w:rsidRPr="008C0E4F" w:rsidRDefault="008C0E4F" w:rsidP="008C0E4F">
            <w:pPr>
              <w:pStyle w:val="Notesfortables"/>
              <w:framePr w:wrap="around"/>
            </w:pPr>
            <w:r>
              <w:rPr>
                <w:b/>
                <w:bCs/>
              </w:rPr>
              <w:t>Note:</w:t>
            </w:r>
            <w:r>
              <w:t xml:space="preserve">    See further discussion in </w:t>
            </w:r>
            <w:hyperlink w:anchor="IdentifyingRacism" w:history="1">
              <w:r w:rsidR="00B07B41" w:rsidRPr="007E1A39">
                <w:rPr>
                  <w:rStyle w:val="Hyperlink"/>
                  <w:i w:val="0"/>
                  <w:iCs/>
                </w:rPr>
                <w:t>Part 3</w:t>
              </w:r>
            </w:hyperlink>
            <w:r w:rsidR="007E1A39">
              <w:t>.</w:t>
            </w:r>
          </w:p>
        </w:tc>
      </w:tr>
      <w:tr w:rsidR="00AF2D17" w:rsidRPr="000018F4" w14:paraId="20B7C674" w14:textId="77777777" w:rsidTr="00D067A0">
        <w:trPr>
          <w:cantSplit/>
          <w:trHeight w:val="430"/>
        </w:trPr>
        <w:tc>
          <w:tcPr>
            <w:tcW w:w="3119" w:type="dxa"/>
          </w:tcPr>
          <w:p w14:paraId="37662D92" w14:textId="0C141D8A" w:rsidR="00AF2D17" w:rsidRDefault="008C0E4F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t>r</w:t>
            </w:r>
            <w:r w:rsidR="00AF2D17">
              <w:t xml:space="preserve">acism </w:t>
            </w:r>
            <w:r w:rsidR="008D4AA7">
              <w:t xml:space="preserve">towards Aboriginal and Torres Strait Islander </w:t>
            </w:r>
            <w:r w:rsidR="00AF2D17">
              <w:t>peoples</w:t>
            </w:r>
          </w:p>
        </w:tc>
        <w:tc>
          <w:tcPr>
            <w:tcW w:w="6946" w:type="dxa"/>
          </w:tcPr>
          <w:p w14:paraId="65EF19A5" w14:textId="15701F8E" w:rsidR="00AF2D17" w:rsidRPr="00403D19" w:rsidRDefault="001F698D" w:rsidP="009869EB">
            <w:pPr>
              <w:pStyle w:val="Tablebody"/>
              <w:framePr w:wrap="around"/>
            </w:pPr>
            <w:r>
              <w:t>a</w:t>
            </w:r>
            <w:r w:rsidR="008C0E4F">
              <w:t xml:space="preserve">s described in </w:t>
            </w:r>
            <w:hyperlink w:anchor="Schedule1" w:history="1">
              <w:r w:rsidR="008C0E4F" w:rsidRPr="007E1A39">
                <w:rPr>
                  <w:rStyle w:val="Hyperlink"/>
                  <w:i w:val="0"/>
                  <w:iCs/>
                </w:rPr>
                <w:t>Schedule 1</w:t>
              </w:r>
            </w:hyperlink>
          </w:p>
        </w:tc>
      </w:tr>
      <w:tr w:rsidR="00B07B41" w:rsidRPr="000018F4" w14:paraId="4070985F" w14:textId="77777777" w:rsidTr="00D067A0">
        <w:trPr>
          <w:cantSplit/>
          <w:trHeight w:val="430"/>
        </w:trPr>
        <w:tc>
          <w:tcPr>
            <w:tcW w:w="3119" w:type="dxa"/>
          </w:tcPr>
          <w:p w14:paraId="359573FE" w14:textId="18D7DC9D" w:rsidR="00B07B41" w:rsidRDefault="00B07B41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t>staff</w:t>
            </w:r>
          </w:p>
        </w:tc>
        <w:tc>
          <w:tcPr>
            <w:tcW w:w="6946" w:type="dxa"/>
          </w:tcPr>
          <w:p w14:paraId="418FB070" w14:textId="49103A62" w:rsidR="00B07B41" w:rsidRDefault="00B07B41" w:rsidP="009869EB">
            <w:pPr>
              <w:pStyle w:val="Tablebody"/>
              <w:framePr w:wrap="around"/>
            </w:pPr>
            <w:r w:rsidRPr="00B07B41">
              <w:t>includes all University employees</w:t>
            </w:r>
          </w:p>
        </w:tc>
      </w:tr>
      <w:tr w:rsidR="00B07B41" w:rsidRPr="000018F4" w14:paraId="23B9E8CB" w14:textId="77777777" w:rsidTr="00D067A0">
        <w:trPr>
          <w:cantSplit/>
          <w:trHeight w:val="430"/>
        </w:trPr>
        <w:tc>
          <w:tcPr>
            <w:tcW w:w="3119" w:type="dxa"/>
          </w:tcPr>
          <w:p w14:paraId="7FAED466" w14:textId="037B3D6D" w:rsidR="00B07B41" w:rsidRDefault="00B07B41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t>student</w:t>
            </w:r>
          </w:p>
        </w:tc>
        <w:tc>
          <w:tcPr>
            <w:tcW w:w="6946" w:type="dxa"/>
          </w:tcPr>
          <w:p w14:paraId="090AFE30" w14:textId="0C5B4A6E" w:rsidR="00B07B41" w:rsidRDefault="00B07B41" w:rsidP="009869EB">
            <w:pPr>
              <w:pStyle w:val="Tablebody"/>
              <w:framePr w:wrap="around"/>
            </w:pPr>
            <w:r w:rsidRPr="00B07B41">
              <w:t xml:space="preserve">as set out in the </w:t>
            </w:r>
            <w:hyperlink r:id="rId62" w:history="1">
              <w:r w:rsidRPr="00B07B41">
                <w:rPr>
                  <w:rStyle w:val="Hyperlink"/>
                  <w:iCs/>
                </w:rPr>
                <w:t>University of Sydney (Student Discipline) Rule</w:t>
              </w:r>
            </w:hyperlink>
            <w:r w:rsidRPr="00B07B41">
              <w:t xml:space="preserve">: </w:t>
            </w:r>
          </w:p>
          <w:p w14:paraId="528629FD" w14:textId="77777777" w:rsidR="00B07B41" w:rsidRDefault="00B07B41" w:rsidP="00B07B41">
            <w:pPr>
              <w:pStyle w:val="Notesfortables"/>
              <w:framePr w:wrap="around"/>
              <w:ind w:left="1134" w:right="567"/>
            </w:pPr>
            <w:r w:rsidRPr="00B07B41">
              <w:t xml:space="preserve">A person who is: </w:t>
            </w:r>
          </w:p>
          <w:p w14:paraId="0DEE0C95" w14:textId="77777777" w:rsidR="00B07B41" w:rsidRDefault="00B07B41" w:rsidP="00B07B41">
            <w:pPr>
              <w:pStyle w:val="Notesfortables"/>
              <w:framePr w:wrap="around"/>
              <w:numPr>
                <w:ilvl w:val="0"/>
                <w:numId w:val="35"/>
              </w:numPr>
              <w:ind w:right="567"/>
            </w:pPr>
            <w:r w:rsidRPr="00B07B41">
              <w:t xml:space="preserve">currently admitted to candidature in an award course at the University; or </w:t>
            </w:r>
          </w:p>
          <w:p w14:paraId="71173E32" w14:textId="211DC3D2" w:rsidR="00B07B41" w:rsidRDefault="00B07B41" w:rsidP="00B07B41">
            <w:pPr>
              <w:pStyle w:val="Notesfortables"/>
              <w:framePr w:wrap="around"/>
              <w:numPr>
                <w:ilvl w:val="0"/>
                <w:numId w:val="35"/>
              </w:numPr>
              <w:ind w:right="567"/>
            </w:pPr>
            <w:r w:rsidRPr="00B07B41">
              <w:t>a non-award student, exchange student or study abroad student.</w:t>
            </w:r>
          </w:p>
        </w:tc>
      </w:tr>
      <w:tr w:rsidR="00DF0A38" w:rsidRPr="000018F4" w14:paraId="6E3E925B" w14:textId="77777777" w:rsidTr="00D067A0">
        <w:trPr>
          <w:cantSplit/>
          <w:trHeight w:val="430"/>
        </w:trPr>
        <w:tc>
          <w:tcPr>
            <w:tcW w:w="3119" w:type="dxa"/>
          </w:tcPr>
          <w:p w14:paraId="5DC31E5A" w14:textId="1004BEE4" w:rsidR="00DF0A38" w:rsidRDefault="00DF0A38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t>Student Affairs Unit</w:t>
            </w:r>
          </w:p>
        </w:tc>
        <w:tc>
          <w:tcPr>
            <w:tcW w:w="6946" w:type="dxa"/>
          </w:tcPr>
          <w:p w14:paraId="21705A22" w14:textId="0E9CAEB3" w:rsidR="00DF0A38" w:rsidRPr="00B07B41" w:rsidRDefault="001F698D" w:rsidP="009869EB">
            <w:pPr>
              <w:pStyle w:val="Tablebody"/>
              <w:framePr w:wrap="around"/>
            </w:pPr>
            <w:r>
              <w:t>t</w:t>
            </w:r>
            <w:r w:rsidR="00DF0A38">
              <w:t xml:space="preserve">he Student Affairs Unit in the Deputy Vice-Chancellor (Education and Students) </w:t>
            </w:r>
            <w:r w:rsidR="00DF08E8">
              <w:t>P</w:t>
            </w:r>
            <w:r w:rsidR="00DF0A38">
              <w:t>ortfolio</w:t>
            </w:r>
          </w:p>
        </w:tc>
      </w:tr>
      <w:tr w:rsidR="00BC4E8C" w:rsidRPr="000018F4" w14:paraId="11D2CAA6" w14:textId="77777777" w:rsidTr="00D067A0">
        <w:trPr>
          <w:cantSplit/>
          <w:trHeight w:val="430"/>
        </w:trPr>
        <w:tc>
          <w:tcPr>
            <w:tcW w:w="3119" w:type="dxa"/>
          </w:tcPr>
          <w:p w14:paraId="7D91EBCB" w14:textId="0D62B120" w:rsidR="00BC4E8C" w:rsidRDefault="00834185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lastRenderedPageBreak/>
              <w:t>t</w:t>
            </w:r>
            <w:r w:rsidR="00BC4E8C">
              <w:t>rauma</w:t>
            </w:r>
            <w:r>
              <w:t>-</w:t>
            </w:r>
            <w:r w:rsidR="00BC4E8C">
              <w:t>informed</w:t>
            </w:r>
          </w:p>
        </w:tc>
        <w:tc>
          <w:tcPr>
            <w:tcW w:w="6946" w:type="dxa"/>
          </w:tcPr>
          <w:p w14:paraId="2AFC4FBC" w14:textId="77777777" w:rsidR="001F698D" w:rsidRDefault="00BC4E8C" w:rsidP="009869EB">
            <w:pPr>
              <w:pStyle w:val="Tablebody"/>
              <w:framePr w:wrap="around"/>
            </w:pPr>
            <w:r w:rsidRPr="00BC4E8C">
              <w:t>an approach that applies the core principles of</w:t>
            </w:r>
            <w:r w:rsidR="001F698D">
              <w:t>:</w:t>
            </w:r>
            <w:r w:rsidRPr="00BC4E8C">
              <w:t xml:space="preserve"> </w:t>
            </w:r>
          </w:p>
          <w:p w14:paraId="55900B20" w14:textId="28710DE1" w:rsidR="001F698D" w:rsidRDefault="00BC4E8C" w:rsidP="001F698D">
            <w:pPr>
              <w:pStyle w:val="Tablebullet"/>
              <w:framePr w:wrap="around"/>
            </w:pPr>
            <w:r w:rsidRPr="00BC4E8C">
              <w:t>physical, psychological and emotional</w:t>
            </w:r>
            <w:r w:rsidR="001F698D">
              <w:t xml:space="preserve"> safety;</w:t>
            </w:r>
          </w:p>
          <w:p w14:paraId="5D4B407A" w14:textId="5E1A0CC2" w:rsidR="001F698D" w:rsidRDefault="00BC4E8C" w:rsidP="001F698D">
            <w:pPr>
              <w:pStyle w:val="Tablebullet"/>
              <w:framePr w:wrap="around"/>
            </w:pPr>
            <w:r w:rsidRPr="00BC4E8C">
              <w:t>trust</w:t>
            </w:r>
            <w:r w:rsidR="001F698D">
              <w:t>;</w:t>
            </w:r>
          </w:p>
          <w:p w14:paraId="4BCD0A05" w14:textId="4B35042A" w:rsidR="001F698D" w:rsidRDefault="00BC4E8C" w:rsidP="001F698D">
            <w:pPr>
              <w:pStyle w:val="Tablebullet"/>
              <w:framePr w:wrap="around"/>
            </w:pPr>
            <w:r w:rsidRPr="00BC4E8C">
              <w:t>choice</w:t>
            </w:r>
            <w:r w:rsidR="001F698D">
              <w:t>;</w:t>
            </w:r>
          </w:p>
          <w:p w14:paraId="6BCA4340" w14:textId="2116060D" w:rsidR="001F698D" w:rsidRDefault="00BC4E8C" w:rsidP="001F698D">
            <w:pPr>
              <w:pStyle w:val="Tablebullet"/>
              <w:framePr w:wrap="around"/>
            </w:pPr>
            <w:r w:rsidRPr="00BC4E8C">
              <w:t>collaboration</w:t>
            </w:r>
            <w:r w:rsidR="001F698D">
              <w:t>;</w:t>
            </w:r>
            <w:r w:rsidRPr="00BC4E8C">
              <w:t xml:space="preserve"> and </w:t>
            </w:r>
          </w:p>
          <w:p w14:paraId="620FC3AE" w14:textId="2BE6CE7D" w:rsidR="00BC4E8C" w:rsidRDefault="00BC4E8C" w:rsidP="001F698D">
            <w:pPr>
              <w:pStyle w:val="Tablebullet"/>
              <w:framePr w:wrap="around"/>
            </w:pPr>
            <w:r w:rsidRPr="00BC4E8C">
              <w:t>empowerment</w:t>
            </w:r>
          </w:p>
        </w:tc>
      </w:tr>
      <w:tr w:rsidR="00086BD2" w:rsidRPr="000018F4" w14:paraId="31452C29" w14:textId="77777777" w:rsidTr="00D067A0">
        <w:trPr>
          <w:cantSplit/>
          <w:trHeight w:val="430"/>
        </w:trPr>
        <w:tc>
          <w:tcPr>
            <w:tcW w:w="3119" w:type="dxa"/>
          </w:tcPr>
          <w:p w14:paraId="585D67CB" w14:textId="77777777" w:rsidR="00086BD2" w:rsidRDefault="003B378C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t>University community</w:t>
            </w:r>
          </w:p>
          <w:p w14:paraId="32E0B985" w14:textId="53B0D97F" w:rsidR="00863831" w:rsidRPr="000018F4" w:rsidRDefault="00863831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t>(also ‘our community’)</w:t>
            </w:r>
          </w:p>
        </w:tc>
        <w:tc>
          <w:tcPr>
            <w:tcW w:w="6946" w:type="dxa"/>
          </w:tcPr>
          <w:p w14:paraId="7239DFA2" w14:textId="508C537F" w:rsidR="00D562B1" w:rsidRPr="00DD25DE" w:rsidRDefault="003B378C" w:rsidP="00864063">
            <w:pPr>
              <w:pStyle w:val="Tablebody"/>
              <w:framePr w:wrap="around"/>
            </w:pPr>
            <w:r>
              <w:t>University staff, affiliates and students</w:t>
            </w:r>
          </w:p>
        </w:tc>
      </w:tr>
      <w:tr w:rsidR="00086BD2" w:rsidRPr="000018F4" w14:paraId="7BFB9CF7" w14:textId="77777777" w:rsidTr="00D067A0">
        <w:trPr>
          <w:cantSplit/>
          <w:trHeight w:val="430"/>
        </w:trPr>
        <w:tc>
          <w:tcPr>
            <w:tcW w:w="3119" w:type="dxa"/>
          </w:tcPr>
          <w:p w14:paraId="5F5EB96E" w14:textId="77777777" w:rsidR="00086BD2" w:rsidRDefault="009A3BD7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t>University lands</w:t>
            </w:r>
          </w:p>
          <w:p w14:paraId="45BBE05C" w14:textId="45D70D15" w:rsidR="00863831" w:rsidRPr="000018F4" w:rsidRDefault="00863831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t>(also ‘our lands’)</w:t>
            </w:r>
          </w:p>
        </w:tc>
        <w:tc>
          <w:tcPr>
            <w:tcW w:w="6946" w:type="dxa"/>
          </w:tcPr>
          <w:p w14:paraId="29EEF3D8" w14:textId="77777777" w:rsidR="00086BD2" w:rsidRDefault="009A3BD7" w:rsidP="00F65CC7">
            <w:pPr>
              <w:pStyle w:val="Tablebody"/>
              <w:framePr w:wrap="around"/>
            </w:pPr>
            <w:r>
              <w:t>includes any land or road occupied or used by, or in connection with, the University.  This includes:</w:t>
            </w:r>
          </w:p>
          <w:p w14:paraId="486BD927" w14:textId="77777777" w:rsidR="009A3BD7" w:rsidRDefault="009A3BD7" w:rsidP="009A3BD7">
            <w:pPr>
              <w:pStyle w:val="Tablebullet"/>
              <w:framePr w:wrap="around"/>
            </w:pPr>
            <w:r>
              <w:t>all or part of any building or structure; and</w:t>
            </w:r>
          </w:p>
          <w:p w14:paraId="539AFD7E" w14:textId="326C10EB" w:rsidR="009A3BD7" w:rsidRPr="000018F4" w:rsidRDefault="009A3BD7" w:rsidP="009A3BD7">
            <w:pPr>
              <w:pStyle w:val="Tablebullet"/>
              <w:framePr w:wrap="around"/>
            </w:pPr>
            <w:r>
              <w:t>any land used or occupied in connection with a building or structure</w:t>
            </w:r>
          </w:p>
        </w:tc>
      </w:tr>
      <w:tr w:rsidR="009A3BD7" w:rsidRPr="000018F4" w14:paraId="3969BAEA" w14:textId="77777777" w:rsidTr="00D067A0">
        <w:trPr>
          <w:cantSplit/>
          <w:trHeight w:val="430"/>
        </w:trPr>
        <w:tc>
          <w:tcPr>
            <w:tcW w:w="3119" w:type="dxa"/>
          </w:tcPr>
          <w:p w14:paraId="4E943684" w14:textId="15ADF5EA" w:rsidR="009A3BD7" w:rsidRDefault="009A3BD7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lastRenderedPageBreak/>
              <w:t>University-related conduct</w:t>
            </w:r>
          </w:p>
        </w:tc>
        <w:tc>
          <w:tcPr>
            <w:tcW w:w="6946" w:type="dxa"/>
          </w:tcPr>
          <w:p w14:paraId="78AF5D33" w14:textId="77777777" w:rsidR="00BE1CDA" w:rsidRDefault="00BE1CDA" w:rsidP="00BE1CDA">
            <w:pPr>
              <w:pStyle w:val="Tablebullet"/>
              <w:framePr w:wrap="around"/>
            </w:pPr>
            <w:r w:rsidRPr="00BE1CDA">
              <w:t xml:space="preserve">any conduct that is connected to the University. This includes conduct that: </w:t>
            </w:r>
          </w:p>
          <w:p w14:paraId="1AF837AF" w14:textId="4A5ADFC4" w:rsidR="00BE1CDA" w:rsidRDefault="00BE1CDA" w:rsidP="00BE1CDA">
            <w:pPr>
              <w:pStyle w:val="Tablebullet"/>
              <w:framePr w:wrap="around"/>
            </w:pPr>
            <w:r w:rsidRPr="00BE1CDA">
              <w:t xml:space="preserve">refers or relates to the University, its activities, or its staff, affiliates or students in their status as staff, affiliates or students of the University; </w:t>
            </w:r>
          </w:p>
          <w:p w14:paraId="39D2DEDF" w14:textId="19BCE24E" w:rsidR="00BE1CDA" w:rsidRDefault="00BE1CDA" w:rsidP="00BE1CDA">
            <w:pPr>
              <w:pStyle w:val="Tablebullet"/>
              <w:framePr w:wrap="around"/>
            </w:pPr>
            <w:r w:rsidRPr="00BE1CDA">
              <w:t xml:space="preserve">occurs on, or in connection with, University lands or other property owned by the University; </w:t>
            </w:r>
          </w:p>
          <w:p w14:paraId="108D333B" w14:textId="2A9DEAA9" w:rsidR="00BE1CDA" w:rsidRDefault="00BE1CDA" w:rsidP="00BE1CDA">
            <w:pPr>
              <w:pStyle w:val="Tablebullet"/>
              <w:framePr w:wrap="around"/>
            </w:pPr>
            <w:r w:rsidRPr="00BE1CDA">
              <w:t xml:space="preserve">occurs at, or in connection with, a Residential College; </w:t>
            </w:r>
          </w:p>
          <w:p w14:paraId="70DA541B" w14:textId="43B46A3A" w:rsidR="00BE1CDA" w:rsidRDefault="00BE1CDA" w:rsidP="00BE1CDA">
            <w:pPr>
              <w:pStyle w:val="Tablebullet"/>
              <w:framePr w:wrap="around"/>
            </w:pPr>
            <w:r w:rsidRPr="00BE1CDA">
              <w:t xml:space="preserve">occurs at, or in connection with, University owned or affiliated student accommodation; </w:t>
            </w:r>
          </w:p>
          <w:p w14:paraId="6BD8FE7A" w14:textId="17E63B9C" w:rsidR="00BE1CDA" w:rsidRDefault="00BE1CDA" w:rsidP="00BE1CDA">
            <w:pPr>
              <w:pStyle w:val="Tablebullet"/>
              <w:framePr w:wrap="around"/>
            </w:pPr>
            <w:r w:rsidRPr="00BE1CDA">
              <w:t>occurs using, or is facilitated by, University ICT resources or other University equipment;</w:t>
            </w:r>
          </w:p>
          <w:p w14:paraId="7BB20355" w14:textId="08C75BFE" w:rsidR="00BE1CDA" w:rsidRDefault="00BE1CDA" w:rsidP="00BE1CDA">
            <w:pPr>
              <w:pStyle w:val="Tablebullet"/>
              <w:framePr w:wrap="around"/>
            </w:pPr>
            <w:r w:rsidRPr="00BE1CDA">
              <w:t xml:space="preserve">occurs during, or relates to, the performance of duties for the University; </w:t>
            </w:r>
          </w:p>
          <w:p w14:paraId="0E4D718D" w14:textId="7BE61111" w:rsidR="00BE1CDA" w:rsidRDefault="00BE1CDA" w:rsidP="00BE1CDA">
            <w:pPr>
              <w:pStyle w:val="Tablebullet"/>
              <w:framePr w:wrap="around"/>
            </w:pPr>
            <w:r w:rsidRPr="00BE1CDA">
              <w:t xml:space="preserve">occurs during, or in connection to, any University-related function or event (whether sanctioned or organised by the University or not) or when representing the University in any capacity; </w:t>
            </w:r>
          </w:p>
          <w:p w14:paraId="322FE12F" w14:textId="0FA570D2" w:rsidR="00BE1CDA" w:rsidRDefault="00BE1CDA" w:rsidP="00BE1CDA">
            <w:pPr>
              <w:pStyle w:val="Tablebullet"/>
              <w:framePr w:wrap="around"/>
            </w:pPr>
            <w:r w:rsidRPr="00BE1CDA">
              <w:t xml:space="preserve">occurs during, or in connection to, any event run by or affiliated with student representative organisations, student clubs or student societies (whether sanctioned or organised by the University or not); </w:t>
            </w:r>
          </w:p>
          <w:p w14:paraId="026CBCE9" w14:textId="03AE7114" w:rsidR="00BE1CDA" w:rsidRDefault="00BE1CDA" w:rsidP="00BE1CDA">
            <w:pPr>
              <w:pStyle w:val="Tablebullet"/>
              <w:framePr w:wrap="around"/>
            </w:pPr>
            <w:r w:rsidRPr="00BE1CDA">
              <w:t xml:space="preserve">occurs during, or in connection to, students’ clinical, practicum, internship or work experience placements; or </w:t>
            </w:r>
          </w:p>
          <w:p w14:paraId="26FC5586" w14:textId="76D1E2C8" w:rsidR="009A3BD7" w:rsidRDefault="00BE1CDA" w:rsidP="00BE1CDA">
            <w:pPr>
              <w:pStyle w:val="Tablebullet"/>
              <w:framePr w:wrap="around"/>
            </w:pPr>
            <w:r w:rsidRPr="00BE1CDA">
              <w:t>occurs while a University of Sydney student is participating in an overseas exchange, study abroad or other approved program</w:t>
            </w:r>
          </w:p>
        </w:tc>
      </w:tr>
      <w:tr w:rsidR="00086BD2" w:rsidRPr="000018F4" w14:paraId="13B12610" w14:textId="77777777" w:rsidTr="00D067A0">
        <w:trPr>
          <w:cantSplit/>
          <w:trHeight w:val="430"/>
        </w:trPr>
        <w:tc>
          <w:tcPr>
            <w:tcW w:w="3119" w:type="dxa"/>
          </w:tcPr>
          <w:p w14:paraId="7EC1B9E5" w14:textId="17319EA4" w:rsidR="00086BD2" w:rsidRPr="000018F4" w:rsidRDefault="009A3BD7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t>user of our lands</w:t>
            </w:r>
          </w:p>
        </w:tc>
        <w:tc>
          <w:tcPr>
            <w:tcW w:w="6946" w:type="dxa"/>
          </w:tcPr>
          <w:p w14:paraId="6905844B" w14:textId="0D0045DD" w:rsidR="00B97F4A" w:rsidRPr="00B97F4A" w:rsidRDefault="009A3BD7" w:rsidP="00077046">
            <w:pPr>
              <w:pStyle w:val="Tablebody"/>
              <w:framePr w:wrap="around"/>
            </w:pPr>
            <w:r>
              <w:t>any person who enters or remains upon University lands</w:t>
            </w:r>
          </w:p>
        </w:tc>
      </w:tr>
      <w:tr w:rsidR="00DF0A38" w:rsidRPr="000018F4" w14:paraId="7E065891" w14:textId="77777777" w:rsidTr="00D067A0">
        <w:trPr>
          <w:cantSplit/>
          <w:trHeight w:val="430"/>
        </w:trPr>
        <w:tc>
          <w:tcPr>
            <w:tcW w:w="3119" w:type="dxa"/>
          </w:tcPr>
          <w:p w14:paraId="3956D053" w14:textId="01CD122A" w:rsidR="00DF0A38" w:rsidRDefault="00DF0A38" w:rsidP="00D067A0">
            <w:pPr>
              <w:pStyle w:val="Tableheadingdefinitions"/>
              <w:framePr w:hSpace="0" w:wrap="auto" w:vAnchor="margin" w:hAnchor="text" w:xAlign="left" w:yAlign="inline"/>
            </w:pPr>
            <w:r>
              <w:t>Workplace Relations</w:t>
            </w:r>
          </w:p>
        </w:tc>
        <w:tc>
          <w:tcPr>
            <w:tcW w:w="6946" w:type="dxa"/>
          </w:tcPr>
          <w:p w14:paraId="5282C682" w14:textId="34F3EE0D" w:rsidR="00DF0A38" w:rsidRDefault="00DF0A38" w:rsidP="00077046">
            <w:pPr>
              <w:pStyle w:val="Tablebody"/>
              <w:framePr w:wrap="around"/>
            </w:pPr>
            <w:r>
              <w:t>the Workplace Relations team in Human Resources</w:t>
            </w:r>
          </w:p>
        </w:tc>
      </w:tr>
    </w:tbl>
    <w:p w14:paraId="3F43127F" w14:textId="5E636032" w:rsidR="00D55378" w:rsidRPr="00D55378" w:rsidRDefault="00D55378" w:rsidP="00D55378">
      <w:pPr>
        <w:tabs>
          <w:tab w:val="left" w:pos="5625"/>
        </w:tabs>
        <w:sectPr w:rsidR="00D55378" w:rsidRPr="00D55378" w:rsidSect="00A97506">
          <w:headerReference w:type="even" r:id="rId63"/>
          <w:headerReference w:type="default" r:id="rId64"/>
          <w:headerReference w:type="first" r:id="rId65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</w:p>
    <w:p w14:paraId="0B2976B2" w14:textId="77777777" w:rsidR="000A2993" w:rsidRDefault="00F51515" w:rsidP="00A40C4A">
      <w:pPr>
        <w:pStyle w:val="Heading1"/>
      </w:pPr>
      <w:bookmarkStart w:id="61" w:name="_Toc243483420"/>
      <w:r>
        <w:lastRenderedPageBreak/>
        <w:t>Notes</w:t>
      </w:r>
      <w:bookmarkEnd w:id="61"/>
    </w:p>
    <w:p w14:paraId="50BB34FF" w14:textId="383C4842" w:rsidR="00A47E26" w:rsidRPr="00D067A0" w:rsidRDefault="00A47E26" w:rsidP="00F61C2C">
      <w:pPr>
        <w:spacing w:after="120" w:line="276" w:lineRule="auto"/>
        <w:rPr>
          <w:b/>
          <w:bCs/>
        </w:rPr>
      </w:pPr>
      <w:bookmarkStart w:id="62" w:name="_Toc135744609"/>
      <w:bookmarkStart w:id="63" w:name="_Toc135747361"/>
      <w:r w:rsidRPr="00D067A0">
        <w:rPr>
          <w:b/>
          <w:bCs/>
        </w:rPr>
        <w:t>Re</w:t>
      </w:r>
      <w:r w:rsidR="00AF5D89">
        <w:rPr>
          <w:b/>
          <w:bCs/>
        </w:rPr>
        <w:t>s</w:t>
      </w:r>
      <w:r w:rsidRPr="00D067A0">
        <w:rPr>
          <w:b/>
          <w:bCs/>
        </w:rPr>
        <w:t>cissions and replacements</w:t>
      </w:r>
    </w:p>
    <w:p w14:paraId="6D0BE338" w14:textId="3B11A0A6" w:rsidR="007F55C2" w:rsidRDefault="008C0E4F" w:rsidP="001D29C1">
      <w:r>
        <w:t>None</w:t>
      </w:r>
    </w:p>
    <w:p w14:paraId="51F8560A" w14:textId="77777777" w:rsidR="008C0E4F" w:rsidRDefault="008C0E4F" w:rsidP="001D29C1"/>
    <w:p w14:paraId="7C18C97C" w14:textId="1EF20538" w:rsidR="006731A1" w:rsidRPr="00D067A0" w:rsidRDefault="008C0E4F" w:rsidP="00BF10E8">
      <w:pPr>
        <w:spacing w:after="120" w:line="276" w:lineRule="auto"/>
        <w:rPr>
          <w:b/>
          <w:bCs/>
        </w:rPr>
      </w:pPr>
      <w:r>
        <w:rPr>
          <w:b/>
          <w:bCs/>
        </w:rPr>
        <w:t>Anti-</w:t>
      </w:r>
      <w:r w:rsidR="00DA5282">
        <w:rPr>
          <w:b/>
          <w:bCs/>
        </w:rPr>
        <w:t>r</w:t>
      </w:r>
      <w:r>
        <w:rPr>
          <w:b/>
          <w:bCs/>
        </w:rPr>
        <w:t>acism Policy 2026</w:t>
      </w:r>
    </w:p>
    <w:tbl>
      <w:tblPr>
        <w:tblStyle w:val="TableGrid"/>
        <w:tblW w:w="0" w:type="auto"/>
        <w:tblBorders>
          <w:top w:val="none" w:sz="0" w:space="0" w:color="auto"/>
          <w:bottom w:val="none" w:sz="0" w:space="0" w:color="auto"/>
          <w:insideH w:val="none" w:sz="0" w:space="0" w:color="auto"/>
        </w:tblBorders>
        <w:tblCellMar>
          <w:top w:w="0" w:type="dxa"/>
          <w:left w:w="0" w:type="dxa"/>
          <w:bottom w:w="0" w:type="dxa"/>
          <w:right w:w="0" w:type="dxa"/>
        </w:tblCellMar>
        <w:tblLook w:val="04A0" w:firstRow="1" w:lastRow="0" w:firstColumn="1" w:lastColumn="0" w:noHBand="0" w:noVBand="1"/>
      </w:tblPr>
      <w:tblGrid>
        <w:gridCol w:w="3402"/>
        <w:gridCol w:w="6236"/>
      </w:tblGrid>
      <w:tr w:rsidR="006731A1" w14:paraId="744B181E" w14:textId="77777777" w:rsidTr="006731A1">
        <w:tc>
          <w:tcPr>
            <w:tcW w:w="3402" w:type="dxa"/>
          </w:tcPr>
          <w:p w14:paraId="5DF69AD9" w14:textId="61211DE5" w:rsidR="006731A1" w:rsidRDefault="006731A1" w:rsidP="00BF10E8">
            <w:pPr>
              <w:spacing w:after="120" w:line="276" w:lineRule="auto"/>
            </w:pPr>
            <w:r w:rsidRPr="00A64041">
              <w:t xml:space="preserve">Date </w:t>
            </w:r>
            <w:r w:rsidR="00CF4E2E">
              <w:t>approved</w:t>
            </w:r>
          </w:p>
        </w:tc>
        <w:tc>
          <w:tcPr>
            <w:tcW w:w="6236" w:type="dxa"/>
          </w:tcPr>
          <w:p w14:paraId="589F59F6" w14:textId="49DF244D" w:rsidR="006731A1" w:rsidRDefault="006731A1" w:rsidP="00BF10E8">
            <w:pPr>
              <w:spacing w:after="120" w:line="276" w:lineRule="auto"/>
            </w:pPr>
          </w:p>
        </w:tc>
      </w:tr>
      <w:tr w:rsidR="006731A1" w14:paraId="554590D2" w14:textId="77777777" w:rsidTr="006731A1">
        <w:tc>
          <w:tcPr>
            <w:tcW w:w="3402" w:type="dxa"/>
          </w:tcPr>
          <w:p w14:paraId="7FE92A5C" w14:textId="77777777" w:rsidR="006731A1" w:rsidRDefault="006731A1" w:rsidP="00BF10E8">
            <w:pPr>
              <w:spacing w:after="120" w:line="276" w:lineRule="auto"/>
            </w:pPr>
            <w:r w:rsidRPr="00A64041">
              <w:t>Date commenced</w:t>
            </w:r>
          </w:p>
        </w:tc>
        <w:tc>
          <w:tcPr>
            <w:tcW w:w="6236" w:type="dxa"/>
          </w:tcPr>
          <w:p w14:paraId="2F0B082E" w14:textId="6CB3D429" w:rsidR="006731A1" w:rsidRDefault="006731A1" w:rsidP="00BF10E8">
            <w:pPr>
              <w:spacing w:after="120" w:line="276" w:lineRule="auto"/>
            </w:pPr>
          </w:p>
        </w:tc>
      </w:tr>
      <w:tr w:rsidR="00583F16" w14:paraId="68A1F153" w14:textId="77777777" w:rsidTr="006731A1">
        <w:tc>
          <w:tcPr>
            <w:tcW w:w="3402" w:type="dxa"/>
          </w:tcPr>
          <w:p w14:paraId="6A307FCE" w14:textId="08C4FC89" w:rsidR="00583F16" w:rsidRPr="00A64041" w:rsidRDefault="00DA588D" w:rsidP="00583F16">
            <w:pPr>
              <w:spacing w:after="120" w:line="276" w:lineRule="auto"/>
            </w:pPr>
            <w:r>
              <w:t>D</w:t>
            </w:r>
            <w:r w:rsidR="00583F16">
              <w:t>ate</w:t>
            </w:r>
            <w:r>
              <w:t xml:space="preserve"> for review</w:t>
            </w:r>
          </w:p>
        </w:tc>
        <w:tc>
          <w:tcPr>
            <w:tcW w:w="6236" w:type="dxa"/>
          </w:tcPr>
          <w:p w14:paraId="61A3EC02" w14:textId="700A4B7F" w:rsidR="00583F16" w:rsidRDefault="00583F16" w:rsidP="00583F16">
            <w:pPr>
              <w:spacing w:after="120" w:line="276" w:lineRule="auto"/>
            </w:pPr>
            <w:r>
              <w:t>[</w:t>
            </w:r>
            <w:r w:rsidR="00407616" w:rsidRPr="007E1A39">
              <w:t>12 months from commencement</w:t>
            </w:r>
            <w:r w:rsidR="00407616">
              <w:t>]</w:t>
            </w:r>
          </w:p>
        </w:tc>
      </w:tr>
      <w:tr w:rsidR="00D7648F" w14:paraId="712C9901" w14:textId="77777777" w:rsidTr="006731A1">
        <w:tc>
          <w:tcPr>
            <w:tcW w:w="3402" w:type="dxa"/>
          </w:tcPr>
          <w:p w14:paraId="35A46AC9" w14:textId="0B586AC5" w:rsidR="00D7648F" w:rsidRPr="00A64041" w:rsidRDefault="00D7648F" w:rsidP="00D7648F">
            <w:pPr>
              <w:spacing w:after="120" w:line="276" w:lineRule="auto"/>
            </w:pPr>
            <w:r>
              <w:t>Approver</w:t>
            </w:r>
          </w:p>
        </w:tc>
        <w:tc>
          <w:tcPr>
            <w:tcW w:w="6236" w:type="dxa"/>
          </w:tcPr>
          <w:p w14:paraId="7FA17C5B" w14:textId="4E58A119" w:rsidR="00D7648F" w:rsidRDefault="00F87907" w:rsidP="00D7648F">
            <w:pPr>
              <w:spacing w:after="120" w:line="276" w:lineRule="auto"/>
            </w:pPr>
            <w:r>
              <w:t>Vice-Chancellor and President</w:t>
            </w:r>
          </w:p>
        </w:tc>
      </w:tr>
      <w:tr w:rsidR="006731A1" w14:paraId="0CB22F3A" w14:textId="77777777" w:rsidTr="006731A1">
        <w:tc>
          <w:tcPr>
            <w:tcW w:w="3402" w:type="dxa"/>
          </w:tcPr>
          <w:p w14:paraId="122009CE" w14:textId="70DEDC3B" w:rsidR="006731A1" w:rsidRDefault="006731A1" w:rsidP="00BF10E8">
            <w:pPr>
              <w:spacing w:after="120" w:line="276" w:lineRule="auto"/>
            </w:pPr>
            <w:r>
              <w:t>Owner</w:t>
            </w:r>
            <w:r w:rsidR="00DA588D">
              <w:t>(s)</w:t>
            </w:r>
          </w:p>
        </w:tc>
        <w:tc>
          <w:tcPr>
            <w:tcW w:w="6236" w:type="dxa"/>
          </w:tcPr>
          <w:p w14:paraId="7224E6AB" w14:textId="551D40B4" w:rsidR="006731A1" w:rsidRDefault="00534799" w:rsidP="00BF10E8">
            <w:pPr>
              <w:spacing w:after="120" w:line="276" w:lineRule="auto"/>
            </w:pPr>
            <w:r>
              <w:t>Vice-Chancellor and President</w:t>
            </w:r>
          </w:p>
        </w:tc>
      </w:tr>
      <w:tr w:rsidR="00583F16" w14:paraId="715B431C" w14:textId="77777777" w:rsidTr="006731A1">
        <w:tc>
          <w:tcPr>
            <w:tcW w:w="3402" w:type="dxa"/>
          </w:tcPr>
          <w:p w14:paraId="3D25EE17" w14:textId="05FA667E" w:rsidR="00583F16" w:rsidRDefault="00583F16" w:rsidP="00583F16">
            <w:pPr>
              <w:spacing w:after="120" w:line="276" w:lineRule="auto"/>
            </w:pPr>
            <w:r w:rsidRPr="00A64041">
              <w:t xml:space="preserve">Date </w:t>
            </w:r>
            <w:r>
              <w:t>last amended</w:t>
            </w:r>
          </w:p>
        </w:tc>
        <w:tc>
          <w:tcPr>
            <w:tcW w:w="6236" w:type="dxa"/>
          </w:tcPr>
          <w:p w14:paraId="732BC617" w14:textId="65399271" w:rsidR="00583F16" w:rsidRDefault="00583F16" w:rsidP="00583F16">
            <w:pPr>
              <w:spacing w:after="120" w:line="276" w:lineRule="auto"/>
            </w:pPr>
          </w:p>
        </w:tc>
      </w:tr>
      <w:tr w:rsidR="006731A1" w14:paraId="3F1106B1" w14:textId="77777777" w:rsidTr="006731A1">
        <w:tc>
          <w:tcPr>
            <w:tcW w:w="3402" w:type="dxa"/>
          </w:tcPr>
          <w:p w14:paraId="552A7298" w14:textId="77777777" w:rsidR="006731A1" w:rsidRDefault="006731A1" w:rsidP="00BF10E8">
            <w:pPr>
              <w:spacing w:after="120" w:line="276" w:lineRule="auto"/>
            </w:pPr>
            <w:r>
              <w:t>Related documents</w:t>
            </w:r>
          </w:p>
        </w:tc>
        <w:tc>
          <w:tcPr>
            <w:tcW w:w="6236" w:type="dxa"/>
          </w:tcPr>
          <w:p w14:paraId="43E8BC72" w14:textId="3297EF16" w:rsidR="00DA5282" w:rsidRDefault="00DA5282" w:rsidP="00BF10E8">
            <w:pPr>
              <w:spacing w:after="120" w:line="276" w:lineRule="auto"/>
            </w:pPr>
            <w:hyperlink r:id="rId66" w:history="1">
              <w:r w:rsidRPr="00531428">
                <w:rPr>
                  <w:rStyle w:val="Hyperlink"/>
                </w:rPr>
                <w:t>University of Sydney (Student Discipline) Rule</w:t>
              </w:r>
            </w:hyperlink>
            <w:r>
              <w:t xml:space="preserve"> </w:t>
            </w:r>
          </w:p>
          <w:p w14:paraId="5F0C03E1" w14:textId="0948AB85" w:rsidR="00DA5282" w:rsidRDefault="00DA5282" w:rsidP="00BF10E8">
            <w:pPr>
              <w:spacing w:after="120" w:line="276" w:lineRule="auto"/>
            </w:pPr>
            <w:hyperlink r:id="rId67" w:history="1">
              <w:r w:rsidRPr="009D1049">
                <w:rPr>
                  <w:rStyle w:val="Hyperlink"/>
                </w:rPr>
                <w:t>Anti-</w:t>
              </w:r>
              <w:r>
                <w:rPr>
                  <w:rStyle w:val="Hyperlink"/>
                </w:rPr>
                <w:t>r</w:t>
              </w:r>
              <w:r w:rsidRPr="009D1049">
                <w:rPr>
                  <w:rStyle w:val="Hyperlink"/>
                </w:rPr>
                <w:t xml:space="preserve">acism </w:t>
              </w:r>
              <w:r>
                <w:rPr>
                  <w:rStyle w:val="Hyperlink"/>
                </w:rPr>
                <w:t>c</w:t>
              </w:r>
              <w:r w:rsidRPr="009D1049">
                <w:rPr>
                  <w:rStyle w:val="Hyperlink"/>
                </w:rPr>
                <w:t>ommitment</w:t>
              </w:r>
            </w:hyperlink>
          </w:p>
          <w:p w14:paraId="2D39AA24" w14:textId="529244EB" w:rsidR="00DA5282" w:rsidRDefault="00DA5282" w:rsidP="00DA5282">
            <w:pPr>
              <w:spacing w:after="120" w:line="276" w:lineRule="auto"/>
              <w:rPr>
                <w:rStyle w:val="HyperlinkBodytextCustomColorRGB2303515"/>
              </w:rPr>
            </w:pPr>
            <w:hyperlink r:id="rId68" w:history="1">
              <w:r w:rsidRPr="00096B3A">
                <w:rPr>
                  <w:rStyle w:val="Hyperlink"/>
                </w:rPr>
                <w:t>Sydney in 2032 Strategy</w:t>
              </w:r>
            </w:hyperlink>
          </w:p>
          <w:p w14:paraId="79F5951A" w14:textId="7378C0C8" w:rsidR="00DA5282" w:rsidRDefault="00DA5282" w:rsidP="00DA5282">
            <w:pPr>
              <w:spacing w:after="120" w:line="276" w:lineRule="auto"/>
            </w:pPr>
            <w:hyperlink r:id="rId69" w:history="1">
              <w:r w:rsidRPr="00531428">
                <w:rPr>
                  <w:rStyle w:val="Hyperlink"/>
                </w:rPr>
                <w:t>University of Sydney Enterprise Agreemen</w:t>
              </w:r>
              <w:r w:rsidR="00531428">
                <w:rPr>
                  <w:rStyle w:val="Hyperlink"/>
                </w:rPr>
                <w:t>t (pdf, 1.7MB)</w:t>
              </w:r>
            </w:hyperlink>
          </w:p>
          <w:p w14:paraId="7D713EB8" w14:textId="5DFD7205" w:rsidR="009D1049" w:rsidRDefault="00686E86" w:rsidP="00BF10E8">
            <w:pPr>
              <w:spacing w:after="120" w:line="276" w:lineRule="auto"/>
            </w:pPr>
            <w:hyperlink r:id="rId70" w:history="1">
              <w:r w:rsidRPr="00686E86">
                <w:rPr>
                  <w:rStyle w:val="Hyperlink"/>
                </w:rPr>
                <w:t>Acceptable Use of ICT Resources Policy</w:t>
              </w:r>
            </w:hyperlink>
          </w:p>
          <w:p w14:paraId="3CF20683" w14:textId="3C422257" w:rsidR="001535E7" w:rsidRDefault="001535E7" w:rsidP="00BF10E8">
            <w:pPr>
              <w:spacing w:after="120" w:line="276" w:lineRule="auto"/>
              <w:rPr>
                <w:rStyle w:val="HyperlinkBodytextCustomColorRGB2303515"/>
              </w:rPr>
            </w:pPr>
            <w:hyperlink r:id="rId71" w:history="1">
              <w:r w:rsidRPr="001535E7">
                <w:rPr>
                  <w:rStyle w:val="Hyperlink"/>
                </w:rPr>
                <w:t>Bullying, Harassment and Discrimination Prevention Policy</w:t>
              </w:r>
            </w:hyperlink>
          </w:p>
          <w:p w14:paraId="587B20F0" w14:textId="7053F63D" w:rsidR="006731A1" w:rsidRPr="002108DF" w:rsidRDefault="00B15BB9" w:rsidP="00BF10E8">
            <w:pPr>
              <w:spacing w:after="120" w:line="276" w:lineRule="auto"/>
              <w:rPr>
                <w:rStyle w:val="HyperlinkBodytextCustomColorRGB2303515"/>
              </w:rPr>
            </w:pPr>
            <w:hyperlink r:id="rId72" w:history="1">
              <w:r w:rsidRPr="00B15BB9">
                <w:rPr>
                  <w:rStyle w:val="Hyperlink"/>
                </w:rPr>
                <w:t>Charter of Freedom of Speech and Academic Freedom</w:t>
              </w:r>
            </w:hyperlink>
          </w:p>
          <w:p w14:paraId="1C057E66" w14:textId="3E415F70" w:rsidR="0048690B" w:rsidRDefault="0048690B" w:rsidP="00BF10E8">
            <w:pPr>
              <w:spacing w:after="120" w:line="276" w:lineRule="auto"/>
              <w:rPr>
                <w:rStyle w:val="HyperlinkBodytextCustomColorRGB2303515"/>
              </w:rPr>
            </w:pPr>
            <w:hyperlink r:id="rId73" w:history="1">
              <w:r w:rsidRPr="00531428">
                <w:rPr>
                  <w:rStyle w:val="Hyperlink"/>
                </w:rPr>
                <w:t>Resolution of Complaints Policy</w:t>
              </w:r>
            </w:hyperlink>
          </w:p>
          <w:p w14:paraId="31767335" w14:textId="155F816C" w:rsidR="003E28C5" w:rsidRDefault="0048690B" w:rsidP="00BF10E8">
            <w:pPr>
              <w:spacing w:after="120" w:line="276" w:lineRule="auto"/>
              <w:rPr>
                <w:rStyle w:val="HyperlinkBodytextCustomColorRGB2303515"/>
              </w:rPr>
            </w:pPr>
            <w:hyperlink r:id="rId74" w:history="1">
              <w:r w:rsidRPr="00531428">
                <w:rPr>
                  <w:rStyle w:val="Hyperlink"/>
                </w:rPr>
                <w:t>Staff and Affiliates Code of Conduct</w:t>
              </w:r>
            </w:hyperlink>
          </w:p>
          <w:p w14:paraId="45A0A61A" w14:textId="693C7D58" w:rsidR="0048690B" w:rsidRPr="002108DF" w:rsidRDefault="0048690B" w:rsidP="00BF10E8">
            <w:pPr>
              <w:spacing w:after="120" w:line="276" w:lineRule="auto"/>
              <w:rPr>
                <w:rStyle w:val="HyperlinkBodytextCustomColorRGB2303515"/>
              </w:rPr>
            </w:pPr>
            <w:hyperlink r:id="rId75" w:history="1">
              <w:r w:rsidRPr="00531428">
                <w:rPr>
                  <w:rStyle w:val="Hyperlink"/>
                </w:rPr>
                <w:t>Student Charter</w:t>
              </w:r>
            </w:hyperlink>
          </w:p>
        </w:tc>
      </w:tr>
      <w:bookmarkEnd w:id="62"/>
      <w:bookmarkEnd w:id="63"/>
    </w:tbl>
    <w:p w14:paraId="2BF936D0" w14:textId="77777777" w:rsidR="00AF5D89" w:rsidRDefault="00AF5D89" w:rsidP="00AF5D89"/>
    <w:p w14:paraId="735DDDD1" w14:textId="1E25D215" w:rsidR="003774A4" w:rsidRPr="003774A4" w:rsidRDefault="00F51515" w:rsidP="00A40C4A">
      <w:pPr>
        <w:pStyle w:val="Heading1"/>
      </w:pPr>
      <w:bookmarkStart w:id="64" w:name="_Toc243483421"/>
      <w:r>
        <w:t>Amendment history</w:t>
      </w:r>
      <w:bookmarkEnd w:id="64"/>
    </w:p>
    <w:tbl>
      <w:tblPr>
        <w:tblStyle w:val="TableGrid"/>
        <w:tblW w:w="5000" w:type="pct"/>
        <w:tblBorders>
          <w:top w:val="dotted" w:sz="4" w:space="0" w:color="auto"/>
          <w:bottom w:val="dotted" w:sz="4" w:space="0" w:color="auto"/>
          <w:insideH w:val="dotted" w:sz="4" w:space="0" w:color="auto"/>
          <w:insideV w:val="dotted" w:sz="4" w:space="0" w:color="auto"/>
        </w:tblBorders>
        <w:tblLook w:val="04A0" w:firstRow="1" w:lastRow="0" w:firstColumn="1" w:lastColumn="0" w:noHBand="0" w:noVBand="1"/>
      </w:tblPr>
      <w:tblGrid>
        <w:gridCol w:w="1206"/>
        <w:gridCol w:w="5108"/>
        <w:gridCol w:w="1662"/>
        <w:gridCol w:w="1662"/>
      </w:tblGrid>
      <w:tr w:rsidR="00C331F4" w:rsidRPr="00D71FD2" w14:paraId="409ECDA1" w14:textId="24E020D8" w:rsidTr="007D275B">
        <w:trPr>
          <w:cantSplit/>
          <w:tblHeader/>
        </w:trPr>
        <w:tc>
          <w:tcPr>
            <w:tcW w:w="626" w:type="pct"/>
            <w:shd w:val="clear" w:color="auto" w:fill="F5D1B7"/>
          </w:tcPr>
          <w:p w14:paraId="106E9913" w14:textId="77777777" w:rsidR="00C331F4" w:rsidRPr="00D71FD2" w:rsidRDefault="00C331F4" w:rsidP="00E83E0A">
            <w:pPr>
              <w:pStyle w:val="Tableheadingmain"/>
              <w:framePr w:hSpace="0" w:wrap="auto" w:vAnchor="margin" w:yAlign="inline"/>
              <w:suppressOverlap w:val="0"/>
            </w:pPr>
            <w:bookmarkStart w:id="65" w:name="_Hlk148448633"/>
            <w:r w:rsidRPr="00D71FD2">
              <w:t xml:space="preserve">Clause </w:t>
            </w:r>
          </w:p>
        </w:tc>
        <w:tc>
          <w:tcPr>
            <w:tcW w:w="2650" w:type="pct"/>
            <w:shd w:val="clear" w:color="auto" w:fill="F5D1B7"/>
          </w:tcPr>
          <w:p w14:paraId="7DF3293E" w14:textId="77777777" w:rsidR="00C331F4" w:rsidRPr="00D71FD2" w:rsidRDefault="00C331F4" w:rsidP="00E83E0A">
            <w:pPr>
              <w:pStyle w:val="Tableheadingmain"/>
              <w:framePr w:hSpace="0" w:wrap="auto" w:vAnchor="margin" w:yAlign="inline"/>
              <w:suppressOverlap w:val="0"/>
            </w:pPr>
            <w:r w:rsidRPr="00D71FD2">
              <w:t>Amendment</w:t>
            </w:r>
          </w:p>
        </w:tc>
        <w:tc>
          <w:tcPr>
            <w:tcW w:w="862" w:type="pct"/>
            <w:shd w:val="clear" w:color="auto" w:fill="F5D1B7"/>
          </w:tcPr>
          <w:p w14:paraId="74822A54" w14:textId="5FD46B13" w:rsidR="00C331F4" w:rsidRPr="00D71FD2" w:rsidRDefault="00C331F4" w:rsidP="00E83E0A">
            <w:pPr>
              <w:pStyle w:val="Tableheadingmain"/>
              <w:framePr w:hSpace="0" w:wrap="auto" w:vAnchor="margin" w:yAlign="inline"/>
              <w:suppressOverlap w:val="0"/>
            </w:pPr>
            <w:r>
              <w:t>Date amended</w:t>
            </w:r>
          </w:p>
        </w:tc>
        <w:tc>
          <w:tcPr>
            <w:tcW w:w="862" w:type="pct"/>
            <w:shd w:val="clear" w:color="auto" w:fill="F5D1B7"/>
          </w:tcPr>
          <w:p w14:paraId="4558D23D" w14:textId="5C7D3B32" w:rsidR="00C331F4" w:rsidRDefault="00C331F4" w:rsidP="00E83E0A">
            <w:pPr>
              <w:pStyle w:val="Tableheadingmain"/>
              <w:framePr w:hSpace="0" w:wrap="auto" w:vAnchor="margin" w:yAlign="inline"/>
              <w:suppressOverlap w:val="0"/>
            </w:pPr>
            <w:r w:rsidRPr="001E0231">
              <w:t>Approved by</w:t>
            </w:r>
          </w:p>
        </w:tc>
      </w:tr>
      <w:tr w:rsidR="00C331F4" w:rsidRPr="00D71FD2" w14:paraId="636ADE42" w14:textId="0BDECCB9" w:rsidTr="00C331F4">
        <w:trPr>
          <w:cantSplit/>
        </w:trPr>
        <w:tc>
          <w:tcPr>
            <w:tcW w:w="626" w:type="pct"/>
          </w:tcPr>
          <w:p w14:paraId="78674312" w14:textId="3C7494C4" w:rsidR="00C331F4" w:rsidRPr="00D71FD2" w:rsidRDefault="00C331F4" w:rsidP="00E83E0A">
            <w:pPr>
              <w:pStyle w:val="Tablebody"/>
              <w:framePr w:hSpace="0" w:wrap="auto" w:vAnchor="margin" w:hAnchor="text" w:xAlign="left" w:yAlign="inline"/>
              <w:suppressOverlap w:val="0"/>
            </w:pPr>
          </w:p>
        </w:tc>
        <w:tc>
          <w:tcPr>
            <w:tcW w:w="2650" w:type="pct"/>
          </w:tcPr>
          <w:p w14:paraId="2C851282" w14:textId="0594E728" w:rsidR="00C331F4" w:rsidRPr="00D71FD2" w:rsidRDefault="00C331F4" w:rsidP="00E83E0A">
            <w:pPr>
              <w:pStyle w:val="Tablebody"/>
              <w:framePr w:hSpace="0" w:wrap="auto" w:vAnchor="margin" w:hAnchor="text" w:xAlign="left" w:yAlign="inline"/>
              <w:suppressOverlap w:val="0"/>
            </w:pPr>
          </w:p>
        </w:tc>
        <w:tc>
          <w:tcPr>
            <w:tcW w:w="862" w:type="pct"/>
          </w:tcPr>
          <w:p w14:paraId="0823E091" w14:textId="2A5C19D1" w:rsidR="00C331F4" w:rsidRPr="00D71FD2" w:rsidRDefault="00C331F4" w:rsidP="00E83E0A">
            <w:pPr>
              <w:pStyle w:val="Tablebody"/>
              <w:framePr w:hSpace="0" w:wrap="auto" w:vAnchor="margin" w:hAnchor="text" w:xAlign="left" w:yAlign="inline"/>
              <w:suppressOverlap w:val="0"/>
            </w:pPr>
          </w:p>
        </w:tc>
        <w:tc>
          <w:tcPr>
            <w:tcW w:w="862" w:type="pct"/>
          </w:tcPr>
          <w:p w14:paraId="7D608B4D" w14:textId="2A573467" w:rsidR="00C331F4" w:rsidRPr="00D71FD2" w:rsidRDefault="00C331F4" w:rsidP="00C331F4">
            <w:pPr>
              <w:pStyle w:val="Tablebody"/>
              <w:framePr w:hSpace="0" w:wrap="auto" w:vAnchor="margin" w:hAnchor="text" w:xAlign="left" w:yAlign="inline"/>
              <w:suppressOverlap w:val="0"/>
            </w:pPr>
          </w:p>
        </w:tc>
      </w:tr>
      <w:bookmarkEnd w:id="65"/>
    </w:tbl>
    <w:p w14:paraId="6E1F22FC" w14:textId="739B36CB" w:rsidR="00AD67DE" w:rsidRDefault="00AD67DE" w:rsidP="008D71E7">
      <w:pPr>
        <w:sectPr w:rsidR="00AD67DE" w:rsidSect="00A97506">
          <w:headerReference w:type="even" r:id="rId76"/>
          <w:headerReference w:type="default" r:id="rId77"/>
          <w:headerReference w:type="first" r:id="rId78"/>
          <w:pgSz w:w="11906" w:h="16838"/>
          <w:pgMar w:top="1134" w:right="1134" w:bottom="1247" w:left="1134" w:header="708" w:footer="708" w:gutter="0"/>
          <w:cols w:space="708"/>
          <w:docGrid w:linePitch="360"/>
        </w:sectPr>
      </w:pPr>
    </w:p>
    <w:p w14:paraId="3B8E15F5" w14:textId="77746B1B" w:rsidR="00400081" w:rsidRDefault="00400081" w:rsidP="00A40C4A">
      <w:pPr>
        <w:pStyle w:val="Heading1"/>
      </w:pPr>
      <w:bookmarkStart w:id="66" w:name="Schedule1"/>
      <w:bookmarkStart w:id="67" w:name="_Toc243483422"/>
      <w:r>
        <w:lastRenderedPageBreak/>
        <w:t>Schedule</w:t>
      </w:r>
      <w:r w:rsidR="007E1733">
        <w:t xml:space="preserve"> 1: Specific form</w:t>
      </w:r>
      <w:r w:rsidR="00ED489F">
        <w:t>s</w:t>
      </w:r>
      <w:r w:rsidR="007E1733">
        <w:t xml:space="preserve"> of racism</w:t>
      </w:r>
      <w:bookmarkEnd w:id="66"/>
      <w:bookmarkEnd w:id="67"/>
    </w:p>
    <w:p w14:paraId="779E8D64" w14:textId="1F451754" w:rsidR="005B6272" w:rsidRDefault="005B6272" w:rsidP="000114D3">
      <w:pPr>
        <w:pStyle w:val="Heading2"/>
      </w:pPr>
      <w:bookmarkStart w:id="68" w:name="_Toc243483423"/>
      <w:r>
        <w:t>Racism towards Aboriginal and Torres Strait Islander peoples</w:t>
      </w:r>
      <w:bookmarkEnd w:id="68"/>
    </w:p>
    <w:p w14:paraId="4C568F73" w14:textId="1D4693DE" w:rsidR="00824034" w:rsidRDefault="00824034" w:rsidP="00824034">
      <w:pPr>
        <w:pStyle w:val="Clauselevelstyle"/>
        <w:numPr>
          <w:ilvl w:val="0"/>
          <w:numId w:val="32"/>
        </w:numPr>
      </w:pPr>
      <w:r>
        <w:t xml:space="preserve">Racism towards Aboriginal and Torres Strait Islander peoples is the process by which systems, practices, decisions, actions, omissions, and attitudes create or perpetuate </w:t>
      </w:r>
      <w:r w:rsidR="00AF4277">
        <w:t>racial harm, discrimination, exclusion, oppression, or inequitable opportunities and outcomes.</w:t>
      </w:r>
    </w:p>
    <w:p w14:paraId="1BF97DF6" w14:textId="1561F3D0" w:rsidR="00AF4277" w:rsidRDefault="00AF4277" w:rsidP="00AF4277">
      <w:pPr>
        <w:pStyle w:val="Clauselevelstyle"/>
        <w:numPr>
          <w:ilvl w:val="1"/>
          <w:numId w:val="32"/>
        </w:numPr>
      </w:pPr>
      <w:r>
        <w:t>It is rooted in the ongoing and intergenerational impacts of settler colonialism, dispossession and historical injustice.</w:t>
      </w:r>
    </w:p>
    <w:p w14:paraId="483D6D72" w14:textId="649ADCFA" w:rsidR="00AF4277" w:rsidRDefault="00AF4277" w:rsidP="00AF4277">
      <w:pPr>
        <w:pStyle w:val="Clauselevelstyle"/>
        <w:numPr>
          <w:ilvl w:val="0"/>
          <w:numId w:val="32"/>
        </w:numPr>
      </w:pPr>
      <w:r>
        <w:t xml:space="preserve">Racism towards Aboriginal and Torres Strait Islander peoples operates through individual, interpersonal, institutional, and systemic power, including within the University.  </w:t>
      </w:r>
    </w:p>
    <w:p w14:paraId="53FD5A4B" w14:textId="6AA06D71" w:rsidR="00AF4277" w:rsidRDefault="00AF4277" w:rsidP="00AF4277">
      <w:pPr>
        <w:pStyle w:val="Clauselevelstyle"/>
        <w:numPr>
          <w:ilvl w:val="1"/>
          <w:numId w:val="32"/>
        </w:numPr>
      </w:pPr>
      <w:r>
        <w:t>It may be:</w:t>
      </w:r>
    </w:p>
    <w:p w14:paraId="570889B6" w14:textId="61C23894" w:rsidR="00AF4277" w:rsidRDefault="00AF4277" w:rsidP="00AF4277">
      <w:pPr>
        <w:pStyle w:val="Clauselevelstyle"/>
        <w:numPr>
          <w:ilvl w:val="2"/>
          <w:numId w:val="32"/>
        </w:numPr>
      </w:pPr>
      <w:r>
        <w:t>explicit or covert;</w:t>
      </w:r>
    </w:p>
    <w:p w14:paraId="045DD2BD" w14:textId="17198AD8" w:rsidR="00AF4277" w:rsidRDefault="00AF4277" w:rsidP="00AF4277">
      <w:pPr>
        <w:pStyle w:val="Clauselevelstyle"/>
        <w:numPr>
          <w:ilvl w:val="2"/>
          <w:numId w:val="32"/>
        </w:numPr>
      </w:pPr>
      <w:r>
        <w:t>direct or indirect;</w:t>
      </w:r>
    </w:p>
    <w:p w14:paraId="0B92224E" w14:textId="2235F7DC" w:rsidR="00AF4277" w:rsidRDefault="00AF4277" w:rsidP="00AF4277">
      <w:pPr>
        <w:pStyle w:val="Clauselevelstyle"/>
        <w:numPr>
          <w:ilvl w:val="2"/>
          <w:numId w:val="32"/>
        </w:numPr>
      </w:pPr>
      <w:r>
        <w:t>intentional or unintentional.</w:t>
      </w:r>
    </w:p>
    <w:p w14:paraId="62417F0A" w14:textId="419248EA" w:rsidR="00AF4277" w:rsidRDefault="00AF4277" w:rsidP="00AF4277">
      <w:pPr>
        <w:pStyle w:val="Clauselevelstyle"/>
        <w:numPr>
          <w:ilvl w:val="0"/>
          <w:numId w:val="32"/>
        </w:numPr>
      </w:pPr>
      <w:r>
        <w:t>At the University, any understanding of racism towards Aboriginal and Torres Strait Islander peoples must acknowledge the University’s own history and location.</w:t>
      </w:r>
    </w:p>
    <w:p w14:paraId="4897BE89" w14:textId="48CFFD79" w:rsidR="00AF4277" w:rsidRDefault="00AF4277" w:rsidP="00AF4277">
      <w:pPr>
        <w:pStyle w:val="Clauselevelstyle"/>
        <w:numPr>
          <w:ilvl w:val="1"/>
          <w:numId w:val="32"/>
        </w:numPr>
      </w:pPr>
      <w:r>
        <w:t>The University was first established in 1850 on the unceded lands of the Gadigal of the Eora nation.</w:t>
      </w:r>
    </w:p>
    <w:p w14:paraId="599199A6" w14:textId="0B0FF46C" w:rsidR="00AF4277" w:rsidRDefault="00AF4277" w:rsidP="00AF4277">
      <w:pPr>
        <w:pStyle w:val="Clauselevelstyle"/>
        <w:numPr>
          <w:ilvl w:val="2"/>
          <w:numId w:val="32"/>
        </w:numPr>
      </w:pPr>
      <w:r>
        <w:t>It was later expanded across the lands of other nations.</w:t>
      </w:r>
    </w:p>
    <w:p w14:paraId="03AC93BB" w14:textId="41FC38DB" w:rsidR="00AF4277" w:rsidRDefault="00AF4277" w:rsidP="00AF4277">
      <w:pPr>
        <w:pStyle w:val="Clauselevelstyle"/>
        <w:numPr>
          <w:ilvl w:val="1"/>
          <w:numId w:val="32"/>
        </w:numPr>
      </w:pPr>
      <w:r>
        <w:t>At that time, race-based ideologies, attitudes, policies and practices towards Aboriginal and Torres Strait Islander peoples were embedded within Australian society and its institutions, including the University.</w:t>
      </w:r>
    </w:p>
    <w:p w14:paraId="1230678E" w14:textId="0FE5212D" w:rsidR="00AF4277" w:rsidRDefault="00AF4277" w:rsidP="00AF4277">
      <w:pPr>
        <w:pStyle w:val="Clauselevelstyle"/>
        <w:numPr>
          <w:ilvl w:val="1"/>
          <w:numId w:val="32"/>
        </w:numPr>
      </w:pPr>
      <w:r>
        <w:t>This history is inseparable from the ongoing impacts of colonisation, dispossession and the exclusion of Aboriginal and Torres Strait Islander peoples and knowledges.</w:t>
      </w:r>
    </w:p>
    <w:p w14:paraId="42234F82" w14:textId="18A5168D" w:rsidR="00AF4277" w:rsidRDefault="00AF4277" w:rsidP="00AF4277">
      <w:pPr>
        <w:pStyle w:val="Clauselevelstyle"/>
        <w:numPr>
          <w:ilvl w:val="1"/>
          <w:numId w:val="32"/>
        </w:numPr>
      </w:pPr>
      <w:r>
        <w:t>Recognising this history is essential to truth-telling, accountability and meaningful structural change.</w:t>
      </w:r>
    </w:p>
    <w:p w14:paraId="3DE33A52" w14:textId="20197676" w:rsidR="005F1F7D" w:rsidRDefault="005F1F7D" w:rsidP="005F1F7D">
      <w:pPr>
        <w:pStyle w:val="Clauselevelstyle"/>
        <w:numPr>
          <w:ilvl w:val="0"/>
          <w:numId w:val="32"/>
        </w:numPr>
      </w:pPr>
      <w:r>
        <w:t>In the University context, racism against Aboriginal and Torres Strait Islander peoples may involve:</w:t>
      </w:r>
    </w:p>
    <w:p w14:paraId="2E05CB16" w14:textId="044964EF" w:rsidR="005F1F7D" w:rsidRDefault="005F1F7D" w:rsidP="005F1F7D">
      <w:pPr>
        <w:pStyle w:val="Clauselevelstyle"/>
        <w:numPr>
          <w:ilvl w:val="1"/>
          <w:numId w:val="32"/>
        </w:numPr>
      </w:pPr>
      <w:r>
        <w:t>conduct;</w:t>
      </w:r>
    </w:p>
    <w:p w14:paraId="416DDA70" w14:textId="5892CA55" w:rsidR="005F1F7D" w:rsidRDefault="005F1F7D" w:rsidP="005F1F7D">
      <w:pPr>
        <w:pStyle w:val="Clauselevelstyle"/>
        <w:numPr>
          <w:ilvl w:val="1"/>
          <w:numId w:val="32"/>
        </w:numPr>
      </w:pPr>
      <w:r>
        <w:t>a decision;</w:t>
      </w:r>
    </w:p>
    <w:p w14:paraId="61015B68" w14:textId="61902BB4" w:rsidR="005F1F7D" w:rsidRDefault="005F1F7D" w:rsidP="005F1F7D">
      <w:pPr>
        <w:pStyle w:val="Clauselevelstyle"/>
        <w:numPr>
          <w:ilvl w:val="1"/>
          <w:numId w:val="32"/>
        </w:numPr>
      </w:pPr>
      <w:r>
        <w:t>practices;</w:t>
      </w:r>
    </w:p>
    <w:p w14:paraId="48AB1F73" w14:textId="00F2918F" w:rsidR="005F1F7D" w:rsidRDefault="005F1F7D" w:rsidP="005F1F7D">
      <w:pPr>
        <w:pStyle w:val="Clauselevelstyle"/>
        <w:numPr>
          <w:ilvl w:val="1"/>
          <w:numId w:val="32"/>
        </w:numPr>
      </w:pPr>
      <w:r>
        <w:t>an omission; or</w:t>
      </w:r>
    </w:p>
    <w:p w14:paraId="4A68E2C1" w14:textId="083510EF" w:rsidR="005F1F7D" w:rsidRDefault="005F1F7D" w:rsidP="005F1F7D">
      <w:pPr>
        <w:pStyle w:val="Clauselevelstyle"/>
        <w:numPr>
          <w:ilvl w:val="1"/>
          <w:numId w:val="32"/>
        </w:numPr>
      </w:pPr>
      <w:r>
        <w:t>policy or procedure;</w:t>
      </w:r>
    </w:p>
    <w:p w14:paraId="0F6E1CD2" w14:textId="385FAC1B" w:rsidR="005F1F7D" w:rsidRDefault="005F1F7D" w:rsidP="005F1F7D">
      <w:pPr>
        <w:pStyle w:val="Clauselevelstyle"/>
        <w:ind w:left="1440"/>
      </w:pPr>
      <w:r>
        <w:lastRenderedPageBreak/>
        <w:t>which:</w:t>
      </w:r>
    </w:p>
    <w:p w14:paraId="442F5DB6" w14:textId="29BD41DC" w:rsidR="005F1F7D" w:rsidRDefault="005F1F7D" w:rsidP="005F1F7D">
      <w:pPr>
        <w:pStyle w:val="Clauselevelstyle"/>
        <w:numPr>
          <w:ilvl w:val="1"/>
          <w:numId w:val="32"/>
        </w:numPr>
      </w:pPr>
      <w:r>
        <w:t>creates;</w:t>
      </w:r>
    </w:p>
    <w:p w14:paraId="613E22B5" w14:textId="4387163D" w:rsidR="005F1F7D" w:rsidRDefault="005F1F7D" w:rsidP="005F1F7D">
      <w:pPr>
        <w:pStyle w:val="Clauselevelstyle"/>
        <w:numPr>
          <w:ilvl w:val="1"/>
          <w:numId w:val="32"/>
        </w:numPr>
      </w:pPr>
      <w:r>
        <w:t>contributes to;</w:t>
      </w:r>
    </w:p>
    <w:p w14:paraId="334DD80F" w14:textId="60401B58" w:rsidR="005F1F7D" w:rsidRDefault="005F1F7D" w:rsidP="005F1F7D">
      <w:pPr>
        <w:pStyle w:val="Clauselevelstyle"/>
        <w:numPr>
          <w:ilvl w:val="1"/>
          <w:numId w:val="32"/>
        </w:numPr>
      </w:pPr>
      <w:r>
        <w:t>maintains; or</w:t>
      </w:r>
    </w:p>
    <w:p w14:paraId="0C1387F3" w14:textId="5C8BCB40" w:rsidR="005F1F7D" w:rsidRDefault="005F1F7D" w:rsidP="005F1F7D">
      <w:pPr>
        <w:pStyle w:val="Clauselevelstyle"/>
        <w:numPr>
          <w:ilvl w:val="1"/>
          <w:numId w:val="32"/>
        </w:numPr>
      </w:pPr>
      <w:r>
        <w:t>perpetuates;</w:t>
      </w:r>
    </w:p>
    <w:p w14:paraId="065AC458" w14:textId="06AD2708" w:rsidR="005F1F7D" w:rsidRDefault="005F1F7D" w:rsidP="005F1F7D">
      <w:pPr>
        <w:pStyle w:val="Clauselevelstyle"/>
        <w:ind w:left="1440"/>
      </w:pPr>
      <w:r>
        <w:t>any of</w:t>
      </w:r>
      <w:r w:rsidR="00C12BED">
        <w:t xml:space="preserve"> the following in relation to Aboriginal and Torres Strait Islander peoples:</w:t>
      </w:r>
    </w:p>
    <w:p w14:paraId="6A4036FF" w14:textId="29BD68C9" w:rsidR="00C12BED" w:rsidRDefault="00C12BED" w:rsidP="00C12BED">
      <w:pPr>
        <w:pStyle w:val="Clauselevelstyle"/>
        <w:numPr>
          <w:ilvl w:val="1"/>
          <w:numId w:val="32"/>
        </w:numPr>
      </w:pPr>
      <w:r>
        <w:t>racial harm;</w:t>
      </w:r>
    </w:p>
    <w:p w14:paraId="0A54BB3B" w14:textId="0E26E8F3" w:rsidR="00C12BED" w:rsidRDefault="00C12BED" w:rsidP="00C12BED">
      <w:pPr>
        <w:pStyle w:val="Clauselevelstyle"/>
        <w:numPr>
          <w:ilvl w:val="1"/>
          <w:numId w:val="32"/>
        </w:numPr>
      </w:pPr>
      <w:r>
        <w:t>disadvantage;</w:t>
      </w:r>
    </w:p>
    <w:p w14:paraId="6161ED6B" w14:textId="36BB70E9" w:rsidR="00C12BED" w:rsidRDefault="00C12BED" w:rsidP="00C12BED">
      <w:pPr>
        <w:pStyle w:val="Clauselevelstyle"/>
        <w:numPr>
          <w:ilvl w:val="1"/>
          <w:numId w:val="32"/>
        </w:numPr>
      </w:pPr>
      <w:r>
        <w:t>discrimination;</w:t>
      </w:r>
    </w:p>
    <w:p w14:paraId="266FE2E0" w14:textId="7E6C5F35" w:rsidR="00C12BED" w:rsidRDefault="00C12BED" w:rsidP="00C12BED">
      <w:pPr>
        <w:pStyle w:val="Clauselevelstyle"/>
        <w:numPr>
          <w:ilvl w:val="1"/>
          <w:numId w:val="32"/>
        </w:numPr>
      </w:pPr>
      <w:r>
        <w:t>exclusion;</w:t>
      </w:r>
    </w:p>
    <w:p w14:paraId="61DBCB72" w14:textId="306F4438" w:rsidR="00C12BED" w:rsidRDefault="00C12BED" w:rsidP="00C12BED">
      <w:pPr>
        <w:pStyle w:val="Clauselevelstyle"/>
        <w:numPr>
          <w:ilvl w:val="1"/>
          <w:numId w:val="32"/>
        </w:numPr>
      </w:pPr>
      <w:r>
        <w:t xml:space="preserve">oppression; or </w:t>
      </w:r>
    </w:p>
    <w:p w14:paraId="6BB47BC1" w14:textId="008FF243" w:rsidR="00C12BED" w:rsidRDefault="00C12BED" w:rsidP="00C12BED">
      <w:pPr>
        <w:pStyle w:val="Clauselevelstyle"/>
        <w:numPr>
          <w:ilvl w:val="1"/>
          <w:numId w:val="32"/>
        </w:numPr>
      </w:pPr>
      <w:r>
        <w:t>limitation of rights.</w:t>
      </w:r>
    </w:p>
    <w:p w14:paraId="4838F8DB" w14:textId="1493CC7A" w:rsidR="00C12BED" w:rsidRDefault="00C12BED" w:rsidP="00C12BED">
      <w:pPr>
        <w:pStyle w:val="Clauselevelstyle"/>
        <w:numPr>
          <w:ilvl w:val="0"/>
          <w:numId w:val="32"/>
        </w:numPr>
      </w:pPr>
      <w:r>
        <w:t xml:space="preserve">Racism is not necessarily intentional and may not be conscious or deliberate.  </w:t>
      </w:r>
    </w:p>
    <w:p w14:paraId="6EFD24E5" w14:textId="5C87853A" w:rsidR="00C12BED" w:rsidRDefault="00C12BED" w:rsidP="00C12BED">
      <w:pPr>
        <w:pStyle w:val="Clauselevelstyle"/>
        <w:numPr>
          <w:ilvl w:val="1"/>
          <w:numId w:val="32"/>
        </w:numPr>
      </w:pPr>
      <w:r>
        <w:t>Evidence of racist intent or individual prejudice is not required to establish institutional or system</w:t>
      </w:r>
      <w:r w:rsidR="007E1733">
        <w:t>ic</w:t>
      </w:r>
      <w:r>
        <w:t xml:space="preserve"> racism.</w:t>
      </w:r>
    </w:p>
    <w:p w14:paraId="67795816" w14:textId="0EAA221E" w:rsidR="00C12BED" w:rsidRDefault="00C12BED" w:rsidP="00C12BED">
      <w:pPr>
        <w:pStyle w:val="Clauselevelstyle"/>
        <w:numPr>
          <w:ilvl w:val="0"/>
          <w:numId w:val="32"/>
        </w:numPr>
      </w:pPr>
      <w:r>
        <w:t>Decision makers should consider the following when identifying racism towards Aboriginal and Torres Strait Islander peoples</w:t>
      </w:r>
      <w:r w:rsidR="007E1733">
        <w:t>:</w:t>
      </w:r>
    </w:p>
    <w:p w14:paraId="6BB89B7B" w14:textId="79303F28" w:rsidR="00C12BED" w:rsidRDefault="00C12BED" w:rsidP="00C12BED">
      <w:pPr>
        <w:pStyle w:val="Clauselevelstyle"/>
        <w:numPr>
          <w:ilvl w:val="1"/>
          <w:numId w:val="32"/>
        </w:numPr>
      </w:pPr>
      <w:r>
        <w:t>the nature and context of the conduct or other subject matter, including:</w:t>
      </w:r>
    </w:p>
    <w:p w14:paraId="76A071C5" w14:textId="09E29291" w:rsidR="00C12BED" w:rsidRDefault="00C12BED" w:rsidP="00C12BED">
      <w:pPr>
        <w:pStyle w:val="Clauselevelstyle"/>
        <w:numPr>
          <w:ilvl w:val="2"/>
          <w:numId w:val="32"/>
        </w:numPr>
      </w:pPr>
      <w:r>
        <w:t>historical context; and</w:t>
      </w:r>
    </w:p>
    <w:p w14:paraId="79D2B89F" w14:textId="099FE175" w:rsidR="00C12BED" w:rsidRDefault="00C12BED" w:rsidP="00C12BED">
      <w:pPr>
        <w:pStyle w:val="Clauselevelstyle"/>
        <w:numPr>
          <w:ilvl w:val="2"/>
          <w:numId w:val="32"/>
        </w:numPr>
      </w:pPr>
      <w:r>
        <w:t>institutional context;</w:t>
      </w:r>
    </w:p>
    <w:p w14:paraId="7A6E322D" w14:textId="7BFD9DA4" w:rsidR="00C12BED" w:rsidRDefault="00C12BED" w:rsidP="00C12BED">
      <w:pPr>
        <w:pStyle w:val="Clauselevelstyle"/>
        <w:numPr>
          <w:ilvl w:val="1"/>
          <w:numId w:val="32"/>
        </w:numPr>
      </w:pPr>
      <w:r>
        <w:t>its actual or foreseeable impact;</w:t>
      </w:r>
      <w:r w:rsidR="007E1733">
        <w:t xml:space="preserve"> and</w:t>
      </w:r>
    </w:p>
    <w:p w14:paraId="3C543475" w14:textId="45D4B498" w:rsidR="00C12BED" w:rsidRDefault="00C12BED" w:rsidP="00C12BED">
      <w:pPr>
        <w:pStyle w:val="Clauselevelstyle"/>
        <w:numPr>
          <w:ilvl w:val="1"/>
          <w:numId w:val="32"/>
        </w:numPr>
      </w:pPr>
      <w:r>
        <w:t>whether it contributes to a pattern of racial disadvantage or inequity:</w:t>
      </w:r>
    </w:p>
    <w:p w14:paraId="6161FCD4" w14:textId="67E0583C" w:rsidR="00C12BED" w:rsidRDefault="00C12BED" w:rsidP="00C12BED">
      <w:pPr>
        <w:pStyle w:val="Clauselevelstyle"/>
        <w:numPr>
          <w:ilvl w:val="2"/>
          <w:numId w:val="32"/>
        </w:numPr>
      </w:pPr>
      <w:r>
        <w:t>within the University; or</w:t>
      </w:r>
    </w:p>
    <w:p w14:paraId="439D9FC0" w14:textId="0A297A39" w:rsidR="00C12BED" w:rsidRDefault="00C12BED" w:rsidP="00C12BED">
      <w:pPr>
        <w:pStyle w:val="Clauselevelstyle"/>
        <w:numPr>
          <w:ilvl w:val="2"/>
          <w:numId w:val="32"/>
        </w:numPr>
      </w:pPr>
      <w:r>
        <w:t>in the broader higher education sector:</w:t>
      </w:r>
    </w:p>
    <w:p w14:paraId="56872BDD" w14:textId="786FE484" w:rsidR="000114D3" w:rsidRDefault="000114D3" w:rsidP="000114D3">
      <w:pPr>
        <w:pStyle w:val="Heading2"/>
      </w:pPr>
      <w:bookmarkStart w:id="69" w:name="_Toc243483424"/>
      <w:r>
        <w:t>Antisemitism</w:t>
      </w:r>
      <w:bookmarkEnd w:id="69"/>
    </w:p>
    <w:p w14:paraId="307B59B9" w14:textId="14EE9755" w:rsidR="000114D3" w:rsidRDefault="000114D3" w:rsidP="007E1733">
      <w:pPr>
        <w:pStyle w:val="Clauselevelstyle"/>
        <w:numPr>
          <w:ilvl w:val="0"/>
          <w:numId w:val="43"/>
        </w:numPr>
      </w:pPr>
      <w:r>
        <w:t xml:space="preserve">Antisemitism is discrimination, prejudice, harassment, </w:t>
      </w:r>
      <w:r w:rsidRPr="000114D3">
        <w:t>exclusion</w:t>
      </w:r>
      <w:r>
        <w:t xml:space="preserve">, vilification, intimidation or violence that impedes Jews’ ability to participate as equals in educational, political, religious, cultural, economic or social life. </w:t>
      </w:r>
    </w:p>
    <w:p w14:paraId="43E1FB36" w14:textId="63043E5E" w:rsidR="000114D3" w:rsidRDefault="000114D3" w:rsidP="008863DB">
      <w:pPr>
        <w:pStyle w:val="Clauselevelstyle"/>
        <w:numPr>
          <w:ilvl w:val="1"/>
          <w:numId w:val="42"/>
        </w:numPr>
      </w:pPr>
      <w:r>
        <w:t>It can manifest in a range of ways including negative,</w:t>
      </w:r>
      <w:r w:rsidR="005B6272">
        <w:t xml:space="preserve"> </w:t>
      </w:r>
      <w:r>
        <w:t xml:space="preserve">dehumanising, or stereotypical narratives about Jews. </w:t>
      </w:r>
    </w:p>
    <w:p w14:paraId="054CEBAE" w14:textId="492D8992" w:rsidR="000114D3" w:rsidRDefault="000114D3" w:rsidP="001D48CD">
      <w:pPr>
        <w:pStyle w:val="Clauselevelstyle"/>
        <w:numPr>
          <w:ilvl w:val="0"/>
          <w:numId w:val="33"/>
        </w:numPr>
      </w:pPr>
      <w:r>
        <w:t>Further, it includes hate speech, epithets, caricatures, stereotypes, tropes, Holocaust denial, and antisemitic symbols.</w:t>
      </w:r>
    </w:p>
    <w:p w14:paraId="72FA2B9A" w14:textId="77777777" w:rsidR="000114D3" w:rsidRDefault="000114D3" w:rsidP="007E1733">
      <w:pPr>
        <w:pStyle w:val="Clauselevelstyle"/>
        <w:numPr>
          <w:ilvl w:val="0"/>
          <w:numId w:val="43"/>
        </w:numPr>
      </w:pPr>
      <w:r>
        <w:t>Targeting Jews based on their Jewish identities alone is discriminatory and antisemitic.</w:t>
      </w:r>
    </w:p>
    <w:p w14:paraId="318B460C" w14:textId="250C54E1" w:rsidR="000114D3" w:rsidRDefault="000114D3" w:rsidP="007E1733">
      <w:pPr>
        <w:pStyle w:val="Clauselevelstyle"/>
        <w:numPr>
          <w:ilvl w:val="0"/>
          <w:numId w:val="43"/>
        </w:numPr>
      </w:pPr>
      <w:r>
        <w:lastRenderedPageBreak/>
        <w:t>Criticism of the policies and practices of the Israeli government or state is not</w:t>
      </w:r>
      <w:r w:rsidR="007E1733">
        <w:t>,</w:t>
      </w:r>
      <w:r>
        <w:t xml:space="preserve"> in and of itself</w:t>
      </w:r>
      <w:r w:rsidR="007E1733">
        <w:t>,</w:t>
      </w:r>
      <w:r>
        <w:t xml:space="preserve"> antisemitic. </w:t>
      </w:r>
    </w:p>
    <w:p w14:paraId="4A08D9DA" w14:textId="77777777" w:rsidR="000114D3" w:rsidRDefault="000114D3" w:rsidP="007E1733">
      <w:pPr>
        <w:pStyle w:val="Clauselevelstyle"/>
        <w:numPr>
          <w:ilvl w:val="1"/>
          <w:numId w:val="43"/>
        </w:numPr>
      </w:pPr>
      <w:r>
        <w:t>However, criticism of Israel can be antisemitic:</w:t>
      </w:r>
    </w:p>
    <w:p w14:paraId="07A5BB4F" w14:textId="22943FB0" w:rsidR="000114D3" w:rsidRDefault="000114D3" w:rsidP="007E1733">
      <w:pPr>
        <w:pStyle w:val="Clauselevelstyle"/>
        <w:numPr>
          <w:ilvl w:val="2"/>
          <w:numId w:val="43"/>
        </w:numPr>
      </w:pPr>
      <w:r>
        <w:t xml:space="preserve">when it is grounded in harmful tropes, stereotypes or assumptions; </w:t>
      </w:r>
    </w:p>
    <w:p w14:paraId="28CCE16A" w14:textId="77777777" w:rsidR="005B6272" w:rsidRDefault="000114D3" w:rsidP="007E1733">
      <w:pPr>
        <w:pStyle w:val="Clauselevelstyle"/>
        <w:numPr>
          <w:ilvl w:val="2"/>
          <w:numId w:val="43"/>
        </w:numPr>
      </w:pPr>
      <w:r>
        <w:t>when it calls for the elimination of the State of Israel or all Jews</w:t>
      </w:r>
      <w:r w:rsidR="005B6272">
        <w:t>;</w:t>
      </w:r>
      <w:r>
        <w:t xml:space="preserve"> or </w:t>
      </w:r>
    </w:p>
    <w:p w14:paraId="1F10199F" w14:textId="77777777" w:rsidR="005B6272" w:rsidRDefault="000114D3" w:rsidP="007E1733">
      <w:pPr>
        <w:pStyle w:val="Clauselevelstyle"/>
        <w:numPr>
          <w:ilvl w:val="2"/>
          <w:numId w:val="43"/>
        </w:numPr>
      </w:pPr>
      <w:r>
        <w:t>when it holds Jewish individuals or communities responsible for Israel’s</w:t>
      </w:r>
      <w:r w:rsidR="005B6272">
        <w:t xml:space="preserve"> </w:t>
      </w:r>
      <w:r>
        <w:t>actions.</w:t>
      </w:r>
    </w:p>
    <w:p w14:paraId="39C8D670" w14:textId="520C4904" w:rsidR="000114D3" w:rsidRDefault="000114D3" w:rsidP="007E1733">
      <w:pPr>
        <w:pStyle w:val="Clauselevelstyle"/>
        <w:numPr>
          <w:ilvl w:val="0"/>
          <w:numId w:val="43"/>
        </w:numPr>
      </w:pPr>
      <w:r>
        <w:t>It can be antisemitic to make assumptions about what Jewish individuals think</w:t>
      </w:r>
      <w:r w:rsidR="005B6272">
        <w:t xml:space="preserve"> </w:t>
      </w:r>
      <w:r>
        <w:t>based only on the fact that they are Jewish.</w:t>
      </w:r>
    </w:p>
    <w:p w14:paraId="35EE2B5C" w14:textId="77777777" w:rsidR="005B6272" w:rsidRDefault="000114D3" w:rsidP="007E1733">
      <w:pPr>
        <w:pStyle w:val="Clauselevelstyle"/>
        <w:numPr>
          <w:ilvl w:val="0"/>
          <w:numId w:val="43"/>
        </w:numPr>
      </w:pPr>
      <w:r>
        <w:t xml:space="preserve">All peoples, including Jews, have the right to self-determination. </w:t>
      </w:r>
    </w:p>
    <w:p w14:paraId="12247C2D" w14:textId="26CF34E9" w:rsidR="005B6272" w:rsidRDefault="000114D3" w:rsidP="007E1733">
      <w:pPr>
        <w:pStyle w:val="Clauselevelstyle"/>
        <w:numPr>
          <w:ilvl w:val="1"/>
          <w:numId w:val="43"/>
        </w:numPr>
      </w:pPr>
      <w:r>
        <w:t>For most, but not all</w:t>
      </w:r>
      <w:r w:rsidR="001F698D">
        <w:t>,</w:t>
      </w:r>
      <w:r>
        <w:t xml:space="preserve"> Jewish</w:t>
      </w:r>
      <w:r w:rsidR="005B6272">
        <w:t xml:space="preserve"> </w:t>
      </w:r>
      <w:r>
        <w:t xml:space="preserve">Australians, Zionism is a core part of their Jewish identity. </w:t>
      </w:r>
    </w:p>
    <w:p w14:paraId="7FD94D64" w14:textId="44B8077E" w:rsidR="000114D3" w:rsidRDefault="000114D3" w:rsidP="007E1733">
      <w:pPr>
        <w:pStyle w:val="Clauselevelstyle"/>
        <w:numPr>
          <w:ilvl w:val="1"/>
          <w:numId w:val="43"/>
        </w:numPr>
      </w:pPr>
      <w:r>
        <w:t>Substituting the word “Zionist’’ for</w:t>
      </w:r>
      <w:r w:rsidR="005B6272">
        <w:t xml:space="preserve"> </w:t>
      </w:r>
      <w:r>
        <w:t>‘’Jew’’ does not eliminate the possibility of speech being antisemitic</w:t>
      </w:r>
      <w:r w:rsidR="005B6272">
        <w:t>.</w:t>
      </w:r>
    </w:p>
    <w:p w14:paraId="1A33672C" w14:textId="46094E85" w:rsidR="005B6272" w:rsidRDefault="005B6272" w:rsidP="005B6272">
      <w:pPr>
        <w:pStyle w:val="Heading2"/>
      </w:pPr>
      <w:bookmarkStart w:id="70" w:name="_Toc243483425"/>
      <w:r>
        <w:t>Islamophobia</w:t>
      </w:r>
      <w:bookmarkEnd w:id="70"/>
    </w:p>
    <w:p w14:paraId="62EB868E" w14:textId="539AF3FE" w:rsidR="005B6272" w:rsidRDefault="005B6272" w:rsidP="005B6272">
      <w:pPr>
        <w:pStyle w:val="Clauselevelstyle"/>
        <w:numPr>
          <w:ilvl w:val="0"/>
          <w:numId w:val="34"/>
        </w:numPr>
      </w:pPr>
      <w:r>
        <w:t xml:space="preserve">Islamophobia is a form of racism </w:t>
      </w:r>
      <w:r w:rsidR="00A47F7B">
        <w:t xml:space="preserve">or </w:t>
      </w:r>
      <w:r>
        <w:t>religious discrimination</w:t>
      </w:r>
      <w:r w:rsidR="00A47F7B">
        <w:t>, or both</w:t>
      </w:r>
      <w:r>
        <w:t>.</w:t>
      </w:r>
    </w:p>
    <w:p w14:paraId="6140A6F7" w14:textId="2656097F" w:rsidR="00A47F7B" w:rsidRDefault="00A47F7B" w:rsidP="00442CFD">
      <w:pPr>
        <w:pStyle w:val="Clauselevelstyle"/>
        <w:numPr>
          <w:ilvl w:val="1"/>
          <w:numId w:val="34"/>
        </w:numPr>
      </w:pPr>
      <w:r>
        <w:t>It is directed at Muslims or people perceived to be Muslims because of their actual or perceived Muslim identity.</w:t>
      </w:r>
    </w:p>
    <w:p w14:paraId="33A2ABD7" w14:textId="77777777" w:rsidR="005B6272" w:rsidRDefault="005B6272" w:rsidP="005B6272">
      <w:pPr>
        <w:pStyle w:val="Clauselevelstyle"/>
        <w:numPr>
          <w:ilvl w:val="0"/>
          <w:numId w:val="34"/>
        </w:numPr>
      </w:pPr>
      <w:r>
        <w:t xml:space="preserve">It manifests as: </w:t>
      </w:r>
    </w:p>
    <w:p w14:paraId="796E8B30" w14:textId="2A23D533" w:rsidR="00A47F7B" w:rsidRDefault="00A47F7B" w:rsidP="005B6272">
      <w:pPr>
        <w:pStyle w:val="Clauselevelstyle"/>
        <w:numPr>
          <w:ilvl w:val="1"/>
          <w:numId w:val="34"/>
        </w:numPr>
      </w:pPr>
      <w:r>
        <w:t>e</w:t>
      </w:r>
      <w:r w:rsidR="005B6272">
        <w:t>xclusion</w:t>
      </w:r>
      <w:r>
        <w:t>;</w:t>
      </w:r>
      <w:r w:rsidR="005B6272">
        <w:t xml:space="preserve"> </w:t>
      </w:r>
    </w:p>
    <w:p w14:paraId="1A273905" w14:textId="56C7DE39" w:rsidR="00A47F7B" w:rsidRDefault="005B6272" w:rsidP="005B6272">
      <w:pPr>
        <w:pStyle w:val="Clauselevelstyle"/>
        <w:numPr>
          <w:ilvl w:val="1"/>
          <w:numId w:val="34"/>
        </w:numPr>
      </w:pPr>
      <w:r>
        <w:t>harassment</w:t>
      </w:r>
      <w:r w:rsidR="00A47F7B">
        <w:t>;</w:t>
      </w:r>
    </w:p>
    <w:p w14:paraId="4CE5F757" w14:textId="7A8F2831" w:rsidR="00A47F7B" w:rsidRDefault="005B6272" w:rsidP="005B6272">
      <w:pPr>
        <w:pStyle w:val="Clauselevelstyle"/>
        <w:numPr>
          <w:ilvl w:val="1"/>
          <w:numId w:val="34"/>
        </w:numPr>
      </w:pPr>
      <w:r>
        <w:t>vilification</w:t>
      </w:r>
      <w:r w:rsidR="00A47F7B">
        <w:t>;</w:t>
      </w:r>
      <w:r>
        <w:t xml:space="preserve"> </w:t>
      </w:r>
    </w:p>
    <w:p w14:paraId="17CF39E1" w14:textId="77777777" w:rsidR="00A47F7B" w:rsidRDefault="005B6272" w:rsidP="005B6272">
      <w:pPr>
        <w:pStyle w:val="Clauselevelstyle"/>
        <w:numPr>
          <w:ilvl w:val="1"/>
          <w:numId w:val="34"/>
        </w:numPr>
      </w:pPr>
      <w:r>
        <w:t>intimidation</w:t>
      </w:r>
      <w:r w:rsidR="00A47F7B">
        <w:t>;</w:t>
      </w:r>
      <w:r>
        <w:t xml:space="preserve"> or </w:t>
      </w:r>
    </w:p>
    <w:p w14:paraId="2326E4F4" w14:textId="6105E698" w:rsidR="005B6272" w:rsidRDefault="005B6272" w:rsidP="005B6272">
      <w:pPr>
        <w:pStyle w:val="Clauselevelstyle"/>
        <w:numPr>
          <w:ilvl w:val="1"/>
          <w:numId w:val="34"/>
        </w:numPr>
      </w:pPr>
      <w:r>
        <w:t>violence</w:t>
      </w:r>
      <w:r w:rsidR="00A47F7B">
        <w:t>.</w:t>
      </w:r>
      <w:r>
        <w:t xml:space="preserve"> </w:t>
      </w:r>
    </w:p>
    <w:p w14:paraId="52AD59A4" w14:textId="77777777" w:rsidR="00824034" w:rsidRDefault="00824034" w:rsidP="005B6272">
      <w:pPr>
        <w:pStyle w:val="Clauselevelstyle"/>
        <w:numPr>
          <w:ilvl w:val="0"/>
          <w:numId w:val="34"/>
        </w:numPr>
      </w:pPr>
      <w:r>
        <w:t>Islamophobia:</w:t>
      </w:r>
    </w:p>
    <w:p w14:paraId="4D1F99BF" w14:textId="26EADCF6" w:rsidR="005B6272" w:rsidRDefault="005B6272" w:rsidP="00824034">
      <w:pPr>
        <w:pStyle w:val="Clauselevelstyle"/>
        <w:numPr>
          <w:ilvl w:val="1"/>
          <w:numId w:val="34"/>
        </w:numPr>
      </w:pPr>
      <w:r>
        <w:t>can intersect with other forms of hostility and discrimination, including those based on:</w:t>
      </w:r>
    </w:p>
    <w:p w14:paraId="2E92D18A" w14:textId="04769936" w:rsidR="005B6272" w:rsidRDefault="005B6272" w:rsidP="00824034">
      <w:pPr>
        <w:pStyle w:val="Clauselevelstyle"/>
        <w:numPr>
          <w:ilvl w:val="2"/>
          <w:numId w:val="34"/>
        </w:numPr>
      </w:pPr>
      <w:r>
        <w:t>race;</w:t>
      </w:r>
    </w:p>
    <w:p w14:paraId="1D850CF2" w14:textId="412EEF3B" w:rsidR="005B6272" w:rsidRDefault="005B6272" w:rsidP="00824034">
      <w:pPr>
        <w:pStyle w:val="Clauselevelstyle"/>
        <w:numPr>
          <w:ilvl w:val="2"/>
          <w:numId w:val="34"/>
        </w:numPr>
      </w:pPr>
      <w:r>
        <w:t>ethnicity;</w:t>
      </w:r>
    </w:p>
    <w:p w14:paraId="59A8FA69" w14:textId="5203A6A6" w:rsidR="005B6272" w:rsidRDefault="005B6272" w:rsidP="00824034">
      <w:pPr>
        <w:pStyle w:val="Clauselevelstyle"/>
        <w:numPr>
          <w:ilvl w:val="2"/>
          <w:numId w:val="34"/>
        </w:numPr>
      </w:pPr>
      <w:r>
        <w:t xml:space="preserve">national origin; or </w:t>
      </w:r>
    </w:p>
    <w:p w14:paraId="2CCA8DDA" w14:textId="27C5A117" w:rsidR="005B6272" w:rsidRDefault="005B6272" w:rsidP="00824034">
      <w:pPr>
        <w:pStyle w:val="Clauselevelstyle"/>
        <w:numPr>
          <w:ilvl w:val="2"/>
          <w:numId w:val="34"/>
        </w:numPr>
      </w:pPr>
      <w:r>
        <w:t>gender</w:t>
      </w:r>
      <w:r w:rsidR="007E1733">
        <w:t>;</w:t>
      </w:r>
      <w:r w:rsidR="00C831B6">
        <w:t xml:space="preserve"> and</w:t>
      </w:r>
    </w:p>
    <w:p w14:paraId="16A6F8A5" w14:textId="45C078E0" w:rsidR="00A47F7B" w:rsidRDefault="00A47F7B" w:rsidP="00824034">
      <w:pPr>
        <w:pStyle w:val="Clauselevelstyle"/>
        <w:numPr>
          <w:ilvl w:val="1"/>
          <w:numId w:val="34"/>
        </w:numPr>
      </w:pPr>
      <w:r>
        <w:t>is distinct from</w:t>
      </w:r>
      <w:r w:rsidR="00C831B6">
        <w:t>,</w:t>
      </w:r>
      <w:r>
        <w:t xml:space="preserve"> but can intersect with, anti-Arab and anti</w:t>
      </w:r>
      <w:r w:rsidR="00C831B6">
        <w:t>-Palestinian racism.</w:t>
      </w:r>
    </w:p>
    <w:p w14:paraId="04DB513B" w14:textId="523392D4" w:rsidR="005B6272" w:rsidRDefault="00C831B6" w:rsidP="00C831B6">
      <w:pPr>
        <w:pStyle w:val="Clauselevelstyle"/>
        <w:numPr>
          <w:ilvl w:val="0"/>
          <w:numId w:val="34"/>
        </w:numPr>
      </w:pPr>
      <w:r>
        <w:t xml:space="preserve">Islamophobia </w:t>
      </w:r>
      <w:r w:rsidR="005B6272">
        <w:t>may be expressed</w:t>
      </w:r>
      <w:r>
        <w:t xml:space="preserve">, both online and offline, </w:t>
      </w:r>
      <w:r w:rsidR="005B6272">
        <w:t>through:</w:t>
      </w:r>
    </w:p>
    <w:p w14:paraId="310BF20C" w14:textId="2D89FBCC" w:rsidR="005B6272" w:rsidRDefault="005B6272" w:rsidP="00824034">
      <w:pPr>
        <w:pStyle w:val="Clauselevelstyle"/>
        <w:numPr>
          <w:ilvl w:val="2"/>
          <w:numId w:val="34"/>
        </w:numPr>
      </w:pPr>
      <w:r>
        <w:t>language;</w:t>
      </w:r>
    </w:p>
    <w:p w14:paraId="5149EE08" w14:textId="50EE48E8" w:rsidR="005B6272" w:rsidRDefault="005B6272" w:rsidP="00824034">
      <w:pPr>
        <w:pStyle w:val="Clauselevelstyle"/>
        <w:numPr>
          <w:ilvl w:val="2"/>
          <w:numId w:val="34"/>
        </w:numPr>
      </w:pPr>
      <w:r>
        <w:lastRenderedPageBreak/>
        <w:t>conduct;</w:t>
      </w:r>
    </w:p>
    <w:p w14:paraId="0705EBBA" w14:textId="73991966" w:rsidR="005B6272" w:rsidRDefault="005B6272" w:rsidP="00824034">
      <w:pPr>
        <w:pStyle w:val="Clauselevelstyle"/>
        <w:numPr>
          <w:ilvl w:val="2"/>
          <w:numId w:val="34"/>
        </w:numPr>
      </w:pPr>
      <w:r>
        <w:t>policies;</w:t>
      </w:r>
      <w:r w:rsidR="00824034">
        <w:t xml:space="preserve"> or</w:t>
      </w:r>
    </w:p>
    <w:p w14:paraId="21525C13" w14:textId="0FA05F5B" w:rsidR="005B6272" w:rsidRDefault="00824034" w:rsidP="00824034">
      <w:pPr>
        <w:pStyle w:val="Clauselevelstyle"/>
        <w:numPr>
          <w:ilvl w:val="2"/>
          <w:numId w:val="34"/>
        </w:numPr>
      </w:pPr>
      <w:r>
        <w:t>i</w:t>
      </w:r>
      <w:r w:rsidR="005B6272">
        <w:t>nstitutional regulations and practices</w:t>
      </w:r>
      <w:r w:rsidR="00C831B6">
        <w:t>; and</w:t>
      </w:r>
    </w:p>
    <w:p w14:paraId="6839CD2B" w14:textId="02501A87" w:rsidR="00824034" w:rsidRDefault="00824034" w:rsidP="00824034">
      <w:pPr>
        <w:pStyle w:val="Clauselevelstyle"/>
        <w:numPr>
          <w:ilvl w:val="1"/>
          <w:numId w:val="34"/>
        </w:numPr>
      </w:pPr>
      <w:r>
        <w:t>can occur:</w:t>
      </w:r>
    </w:p>
    <w:p w14:paraId="353C59D9" w14:textId="31BB746D" w:rsidR="00824034" w:rsidRDefault="00824034" w:rsidP="00824034">
      <w:pPr>
        <w:pStyle w:val="Clauselevelstyle"/>
        <w:numPr>
          <w:ilvl w:val="2"/>
          <w:numId w:val="34"/>
        </w:numPr>
      </w:pPr>
      <w:r>
        <w:t>interpersonally;</w:t>
      </w:r>
    </w:p>
    <w:p w14:paraId="101663D7" w14:textId="43FCFE75" w:rsidR="00824034" w:rsidRDefault="00824034" w:rsidP="00824034">
      <w:pPr>
        <w:pStyle w:val="Clauselevelstyle"/>
        <w:numPr>
          <w:ilvl w:val="2"/>
          <w:numId w:val="34"/>
        </w:numPr>
      </w:pPr>
      <w:r>
        <w:t>collectively;</w:t>
      </w:r>
    </w:p>
    <w:p w14:paraId="605CB83A" w14:textId="23C4BF0A" w:rsidR="00824034" w:rsidRDefault="00824034" w:rsidP="00824034">
      <w:pPr>
        <w:pStyle w:val="Clauselevelstyle"/>
        <w:numPr>
          <w:ilvl w:val="2"/>
          <w:numId w:val="34"/>
        </w:numPr>
      </w:pPr>
      <w:r>
        <w:t>institutionally; or</w:t>
      </w:r>
    </w:p>
    <w:p w14:paraId="2CB3DBAB" w14:textId="18D27F31" w:rsidR="00824034" w:rsidRDefault="00824034" w:rsidP="006B37E2">
      <w:pPr>
        <w:pStyle w:val="Clauselevelstyle"/>
        <w:numPr>
          <w:ilvl w:val="2"/>
          <w:numId w:val="34"/>
        </w:numPr>
      </w:pPr>
      <w:r>
        <w:t>structurally</w:t>
      </w:r>
      <w:r w:rsidR="006B37E2">
        <w:t>.</w:t>
      </w:r>
      <w:r>
        <w:t xml:space="preserve"> </w:t>
      </w:r>
    </w:p>
    <w:p w14:paraId="522CBCDE" w14:textId="2351C531" w:rsidR="00824034" w:rsidRDefault="00824034" w:rsidP="00824034">
      <w:pPr>
        <w:pStyle w:val="Clauselevelstyle"/>
        <w:numPr>
          <w:ilvl w:val="0"/>
          <w:numId w:val="34"/>
        </w:numPr>
      </w:pPr>
      <w:r>
        <w:t>Islamophobia can undermine Muslims’ equal dignity, participation, opportunity and access to university life.</w:t>
      </w:r>
    </w:p>
    <w:p w14:paraId="7549965E" w14:textId="76D8C881" w:rsidR="00824034" w:rsidRDefault="00824034" w:rsidP="00824034">
      <w:pPr>
        <w:pStyle w:val="Clauselevelstyle"/>
        <w:numPr>
          <w:ilvl w:val="1"/>
          <w:numId w:val="34"/>
        </w:numPr>
      </w:pPr>
      <w:r>
        <w:t>It may involve negative, dehumanising or stereotypical representations of Muslims, including gendered and raciali</w:t>
      </w:r>
      <w:r w:rsidR="007E1733">
        <w:t>s</w:t>
      </w:r>
      <w:r>
        <w:t>ed stereotype</w:t>
      </w:r>
      <w:r w:rsidR="006B37E2">
        <w:t>s</w:t>
      </w:r>
      <w:r>
        <w:t>.</w:t>
      </w:r>
    </w:p>
    <w:p w14:paraId="75DB609B" w14:textId="10D420AF" w:rsidR="007E1733" w:rsidRDefault="00824034" w:rsidP="00824034">
      <w:pPr>
        <w:pStyle w:val="Clauselevelstyle"/>
        <w:numPr>
          <w:ilvl w:val="1"/>
          <w:numId w:val="34"/>
        </w:numPr>
      </w:pPr>
      <w:r>
        <w:t xml:space="preserve">It can also take the form of subjecting Muslims, because of their actual or perceived </w:t>
      </w:r>
      <w:r w:rsidR="00C831B6">
        <w:t xml:space="preserve">Muslim </w:t>
      </w:r>
      <w:r>
        <w:t>identity, to disproportionate</w:t>
      </w:r>
      <w:r w:rsidR="007E1733">
        <w:t>:</w:t>
      </w:r>
      <w:r>
        <w:t xml:space="preserve"> </w:t>
      </w:r>
    </w:p>
    <w:p w14:paraId="234DCB49" w14:textId="427374D8" w:rsidR="007E1733" w:rsidRDefault="007E1733" w:rsidP="007E1733">
      <w:pPr>
        <w:pStyle w:val="Clauselevelstyle"/>
        <w:numPr>
          <w:ilvl w:val="2"/>
          <w:numId w:val="34"/>
        </w:numPr>
      </w:pPr>
      <w:r>
        <w:t>s</w:t>
      </w:r>
      <w:r w:rsidR="00824034">
        <w:t>uspicion</w:t>
      </w:r>
      <w:r>
        <w:t>;</w:t>
      </w:r>
      <w:r w:rsidR="00824034">
        <w:t xml:space="preserve"> </w:t>
      </w:r>
    </w:p>
    <w:p w14:paraId="778D3BE2" w14:textId="254B5DF1" w:rsidR="007E1733" w:rsidRDefault="007E1733" w:rsidP="007E1733">
      <w:pPr>
        <w:pStyle w:val="Clauselevelstyle"/>
        <w:numPr>
          <w:ilvl w:val="2"/>
          <w:numId w:val="34"/>
        </w:numPr>
      </w:pPr>
      <w:r>
        <w:t>s</w:t>
      </w:r>
      <w:r w:rsidR="00824034">
        <w:t>urveillance</w:t>
      </w:r>
      <w:r>
        <w:t>;</w:t>
      </w:r>
      <w:r w:rsidR="00824034">
        <w:t xml:space="preserve"> </w:t>
      </w:r>
    </w:p>
    <w:p w14:paraId="6E928618" w14:textId="0F089224" w:rsidR="007E1733" w:rsidRDefault="007E1733" w:rsidP="007E1733">
      <w:pPr>
        <w:pStyle w:val="Clauselevelstyle"/>
        <w:numPr>
          <w:ilvl w:val="2"/>
          <w:numId w:val="34"/>
        </w:numPr>
      </w:pPr>
      <w:r>
        <w:t>s</w:t>
      </w:r>
      <w:r w:rsidR="00824034">
        <w:t>ecuritisation</w:t>
      </w:r>
      <w:r>
        <w:t>;</w:t>
      </w:r>
      <w:r w:rsidR="00824034">
        <w:t xml:space="preserve"> </w:t>
      </w:r>
    </w:p>
    <w:p w14:paraId="63A406A0" w14:textId="77777777" w:rsidR="007E1733" w:rsidRDefault="00824034" w:rsidP="007E1733">
      <w:pPr>
        <w:pStyle w:val="Clauselevelstyle"/>
        <w:numPr>
          <w:ilvl w:val="2"/>
          <w:numId w:val="34"/>
        </w:numPr>
      </w:pPr>
      <w:r>
        <w:t>risk management</w:t>
      </w:r>
      <w:r w:rsidR="007E1733">
        <w:t>;</w:t>
      </w:r>
      <w:r>
        <w:t xml:space="preserve"> or </w:t>
      </w:r>
    </w:p>
    <w:p w14:paraId="2674B1B3" w14:textId="5CD7F377" w:rsidR="00824034" w:rsidRDefault="00824034" w:rsidP="007E1733">
      <w:pPr>
        <w:pStyle w:val="Clauselevelstyle"/>
        <w:numPr>
          <w:ilvl w:val="2"/>
          <w:numId w:val="34"/>
        </w:numPr>
      </w:pPr>
      <w:r>
        <w:t>restrictions not reasonably applied to others in comparable circumstances.</w:t>
      </w:r>
    </w:p>
    <w:p w14:paraId="73366318" w14:textId="21859C48" w:rsidR="006B37E2" w:rsidRPr="005B6272" w:rsidRDefault="006B37E2" w:rsidP="00F0073B">
      <w:pPr>
        <w:pStyle w:val="Clauselevelstyle"/>
        <w:numPr>
          <w:ilvl w:val="0"/>
          <w:numId w:val="34"/>
        </w:numPr>
      </w:pPr>
      <w:r>
        <w:t>This definition should be read and applied in accordance with applicable laws, as well as with the university’s policies and principles including academic freedom and freedom of expression.</w:t>
      </w:r>
    </w:p>
    <w:sectPr w:rsidR="006B37E2" w:rsidRPr="005B6272" w:rsidSect="00A97506">
      <w:headerReference w:type="default" r:id="rId79"/>
      <w:pgSz w:w="11906" w:h="16838"/>
      <w:pgMar w:top="1134" w:right="1134" w:bottom="1247" w:left="1134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2C1F223" w14:textId="77777777" w:rsidR="00431FC3" w:rsidRDefault="00431FC3" w:rsidP="0053199E">
      <w:r>
        <w:separator/>
      </w:r>
    </w:p>
    <w:p w14:paraId="5572EE2C" w14:textId="77777777" w:rsidR="00431FC3" w:rsidRDefault="00431FC3" w:rsidP="0053199E"/>
    <w:p w14:paraId="3527F66F" w14:textId="77777777" w:rsidR="00431FC3" w:rsidRDefault="00431FC3"/>
    <w:p w14:paraId="5925E21B" w14:textId="77777777" w:rsidR="00431FC3" w:rsidRDefault="00431FC3"/>
    <w:p w14:paraId="1D600139" w14:textId="77777777" w:rsidR="00431FC3" w:rsidRDefault="00431FC3"/>
    <w:p w14:paraId="071BB244" w14:textId="77777777" w:rsidR="00431FC3" w:rsidRDefault="00431FC3"/>
  </w:endnote>
  <w:endnote w:type="continuationSeparator" w:id="0">
    <w:p w14:paraId="2BDB7E1A" w14:textId="77777777" w:rsidR="00431FC3" w:rsidRDefault="00431FC3" w:rsidP="0053199E">
      <w:r>
        <w:continuationSeparator/>
      </w:r>
    </w:p>
    <w:p w14:paraId="1E8179F9" w14:textId="77777777" w:rsidR="00431FC3" w:rsidRDefault="00431FC3" w:rsidP="0053199E"/>
    <w:p w14:paraId="683106B8" w14:textId="77777777" w:rsidR="00431FC3" w:rsidRDefault="00431FC3"/>
    <w:p w14:paraId="3BDBA2B3" w14:textId="77777777" w:rsidR="00431FC3" w:rsidRDefault="00431FC3"/>
    <w:p w14:paraId="73FD8F68" w14:textId="77777777" w:rsidR="00431FC3" w:rsidRDefault="00431FC3"/>
    <w:p w14:paraId="61737593" w14:textId="77777777" w:rsidR="00431FC3" w:rsidRDefault="00431FC3"/>
  </w:endnote>
  <w:endnote w:type="continuationNotice" w:id="1">
    <w:p w14:paraId="3474050D" w14:textId="77777777" w:rsidR="00431FC3" w:rsidRDefault="00431FC3"/>
    <w:p w14:paraId="61F2A401" w14:textId="77777777" w:rsidR="00431FC3" w:rsidRDefault="00431FC3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Gothic">
    <w:altName w:val="游ゴシック"/>
    <w:panose1 w:val="020B0400000000000000"/>
    <w:charset w:val="80"/>
    <w:family w:val="swiss"/>
    <w:pitch w:val="variable"/>
    <w:sig w:usb0="E00002FF" w:usb1="2AC7FDFF" w:usb2="00000016" w:usb3="00000000" w:csb0="000200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9E1460A" w14:textId="61651849" w:rsidR="00E91478" w:rsidRDefault="005421E7" w:rsidP="0093550C">
    <w:pPr>
      <w:pStyle w:val="Footer"/>
      <w:spacing w:before="120" w:line="240" w:lineRule="auto"/>
    </w:pPr>
    <w:r w:rsidRPr="00D85BDD">
      <w:rPr>
        <w:b/>
        <w:bCs/>
        <w:color w:val="E6230F"/>
      </w:rPr>
      <w:t>Draft</w:t>
    </w:r>
    <w:r>
      <w:t xml:space="preserve"> </w:t>
    </w:r>
    <w:r w:rsidR="005F5622">
      <w:t xml:space="preserve">Anti-Racism </w:t>
    </w:r>
    <w:r w:rsidR="00EC004E">
      <w:t>Policy</w:t>
    </w:r>
    <w:r w:rsidR="00E52BF2">
      <w:t xml:space="preserve"> </w:t>
    </w:r>
    <w:r w:rsidR="005F5622">
      <w:t>2026</w:t>
    </w:r>
    <w:r w:rsidR="00E52BF2" w:rsidRPr="009C7337">
      <w:ptab w:relativeTo="margin" w:alignment="right" w:leader="none"/>
    </w:r>
    <w:r w:rsidR="00E52BF2" w:rsidRPr="009C7337">
      <w:t xml:space="preserve">Page </w:t>
    </w:r>
    <w:r w:rsidR="00E91478" w:rsidRPr="009C7337">
      <w:fldChar w:fldCharType="begin"/>
    </w:r>
    <w:r w:rsidR="00E91478" w:rsidRPr="009C7337">
      <w:instrText xml:space="preserve"> PAGE </w:instrText>
    </w:r>
    <w:r w:rsidR="00E91478" w:rsidRPr="009C7337">
      <w:fldChar w:fldCharType="separate"/>
    </w:r>
    <w:r w:rsidR="00E91478">
      <w:t>2</w:t>
    </w:r>
    <w:r w:rsidR="00E91478" w:rsidRPr="009C7337">
      <w:fldChar w:fldCharType="end"/>
    </w:r>
    <w:r w:rsidR="00E91478" w:rsidRPr="009C7337">
      <w:t xml:space="preserve"> of </w:t>
    </w:r>
    <w:fldSimple w:instr=" NUMPAGES   \* MERGEFORMAT ">
      <w:r w:rsidR="00E91478">
        <w:t>8</w:t>
      </w:r>
    </w:fldSimple>
  </w:p>
  <w:p w14:paraId="3748A221" w14:textId="7A861E8C" w:rsidR="001A4613" w:rsidRPr="00B95EF8" w:rsidRDefault="00B3101B" w:rsidP="00B3101B">
    <w:pPr>
      <w:pStyle w:val="Footer"/>
      <w:spacing w:before="60" w:line="240" w:lineRule="auto"/>
      <w:rPr>
        <w:color w:val="D6200D"/>
        <w:sz w:val="16"/>
        <w:szCs w:val="16"/>
      </w:rPr>
    </w:pPr>
    <w:r w:rsidRPr="00B95EF8">
      <w:rPr>
        <w:color w:val="D6200D"/>
        <w:sz w:val="16"/>
        <w:szCs w:val="16"/>
      </w:rPr>
      <w:t xml:space="preserve">The </w:t>
    </w:r>
    <w:r w:rsidR="001A4613" w:rsidRPr="00B95EF8">
      <w:rPr>
        <w:color w:val="D6200D"/>
        <w:sz w:val="16"/>
        <w:szCs w:val="16"/>
      </w:rPr>
      <w:t>University of Sydney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E95F416" w14:textId="77777777" w:rsidR="00431FC3" w:rsidRDefault="00431FC3" w:rsidP="0053199E">
      <w:r>
        <w:separator/>
      </w:r>
    </w:p>
    <w:p w14:paraId="49C1CE40" w14:textId="77777777" w:rsidR="00431FC3" w:rsidRDefault="00431FC3" w:rsidP="0053199E"/>
    <w:p w14:paraId="2B125A6C" w14:textId="77777777" w:rsidR="00431FC3" w:rsidRDefault="00431FC3"/>
    <w:p w14:paraId="7A23ADA8" w14:textId="77777777" w:rsidR="00431FC3" w:rsidRDefault="00431FC3"/>
    <w:p w14:paraId="45CA10B9" w14:textId="77777777" w:rsidR="00431FC3" w:rsidRDefault="00431FC3"/>
    <w:p w14:paraId="73F06B6F" w14:textId="77777777" w:rsidR="00431FC3" w:rsidRDefault="00431FC3"/>
  </w:footnote>
  <w:footnote w:type="continuationSeparator" w:id="0">
    <w:p w14:paraId="37748133" w14:textId="77777777" w:rsidR="00431FC3" w:rsidRDefault="00431FC3" w:rsidP="0053199E">
      <w:r>
        <w:continuationSeparator/>
      </w:r>
    </w:p>
    <w:p w14:paraId="0B8D614A" w14:textId="77777777" w:rsidR="00431FC3" w:rsidRDefault="00431FC3" w:rsidP="0053199E"/>
    <w:p w14:paraId="49DA0C9A" w14:textId="77777777" w:rsidR="00431FC3" w:rsidRDefault="00431FC3"/>
    <w:p w14:paraId="4D225D0A" w14:textId="77777777" w:rsidR="00431FC3" w:rsidRDefault="00431FC3"/>
    <w:p w14:paraId="3A583475" w14:textId="77777777" w:rsidR="00431FC3" w:rsidRDefault="00431FC3"/>
    <w:p w14:paraId="64E12E97" w14:textId="77777777" w:rsidR="00431FC3" w:rsidRDefault="00431FC3"/>
  </w:footnote>
  <w:footnote w:type="continuationNotice" w:id="1">
    <w:p w14:paraId="021AA0A2" w14:textId="77777777" w:rsidR="00431FC3" w:rsidRDefault="00431FC3"/>
    <w:p w14:paraId="52910B0B" w14:textId="77777777" w:rsidR="00431FC3" w:rsidRDefault="00431FC3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9D3C70D" w14:textId="65BC25FE" w:rsidR="00BD7115" w:rsidRDefault="00BD7115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5368" w:type="pct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478"/>
      <w:gridCol w:w="1478"/>
      <w:gridCol w:w="1478"/>
      <w:gridCol w:w="1478"/>
      <w:gridCol w:w="1602"/>
      <w:gridCol w:w="1353"/>
      <w:gridCol w:w="1480"/>
    </w:tblGrid>
    <w:tr w:rsidR="001704B7" w14:paraId="19BDD359" w14:textId="1C5429FB" w:rsidTr="008A04E9">
      <w:trPr>
        <w:trHeight w:val="612"/>
        <w:jc w:val="center"/>
      </w:trPr>
      <w:tc>
        <w:tcPr>
          <w:tcW w:w="714" w:type="pct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02DDA806" w14:textId="2629914F" w:rsidR="001704B7" w:rsidRDefault="001704B7" w:rsidP="00DE4EC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747376" behindDoc="0" locked="0" layoutInCell="1" allowOverlap="1" wp14:anchorId="33B3AE25" wp14:editId="72F3E0A4">
                <wp:simplePos x="0" y="0"/>
                <wp:positionH relativeFrom="margin">
                  <wp:posOffset>306705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1078483623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2E091C4C" w14:textId="0BD800D1" w:rsidR="001704B7" w:rsidRPr="00227F36" w:rsidRDefault="001704B7" w:rsidP="000428F6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748400" behindDoc="0" locked="0" layoutInCell="1" allowOverlap="1" wp14:anchorId="3BEF3A9B" wp14:editId="7B293567">
                <wp:simplePos x="0" y="0"/>
                <wp:positionH relativeFrom="margin">
                  <wp:posOffset>323850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2063904323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2E8F5C54" w14:textId="77777777" w:rsidR="001704B7" w:rsidRDefault="001704B7" w:rsidP="00DE4EC4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749424" behindDoc="0" locked="0" layoutInCell="1" allowOverlap="1" wp14:anchorId="45564B45" wp14:editId="74D88435">
                <wp:simplePos x="0" y="0"/>
                <wp:positionH relativeFrom="column">
                  <wp:posOffset>298450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643937265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714" w:type="pct"/>
        </w:tcPr>
        <w:p w14:paraId="65C14187" w14:textId="01B34DF8" w:rsidR="001704B7" w:rsidRDefault="001704B7" w:rsidP="00DE4EC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752496" behindDoc="0" locked="0" layoutInCell="1" allowOverlap="1" wp14:anchorId="35B18E33" wp14:editId="1F13AA8C">
                <wp:simplePos x="0" y="0"/>
                <wp:positionH relativeFrom="column">
                  <wp:posOffset>276225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573577720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774" w:type="pct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1359929D" w14:textId="77777777" w:rsidR="001704B7" w:rsidRDefault="001704B7" w:rsidP="00DE4EC4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750448" behindDoc="0" locked="0" layoutInCell="1" allowOverlap="1" wp14:anchorId="14B7DEBA" wp14:editId="6181D8E2">
                <wp:simplePos x="0" y="0"/>
                <wp:positionH relativeFrom="margin">
                  <wp:posOffset>280035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638269685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65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6E5A500C" w14:textId="77777777" w:rsidR="001704B7" w:rsidRPr="00E021AD" w:rsidRDefault="001704B7" w:rsidP="00DE4EC4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751472" behindDoc="0" locked="0" layoutInCell="1" allowOverlap="1" wp14:anchorId="23D8B36C" wp14:editId="5BE9AD87">
                <wp:simplePos x="0" y="0"/>
                <wp:positionH relativeFrom="margin">
                  <wp:posOffset>229870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484083607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715" w:type="pct"/>
        </w:tcPr>
        <w:p w14:paraId="63DB40D3" w14:textId="40ABF9C0" w:rsidR="001704B7" w:rsidRPr="00E021AD" w:rsidRDefault="00D601D8" w:rsidP="00DE4EC4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754544" behindDoc="0" locked="0" layoutInCell="1" allowOverlap="1" wp14:anchorId="368FEBDB" wp14:editId="1F904969">
                <wp:simplePos x="0" y="0"/>
                <wp:positionH relativeFrom="column">
                  <wp:posOffset>255905</wp:posOffset>
                </wp:positionH>
                <wp:positionV relativeFrom="paragraph">
                  <wp:posOffset>73660</wp:posOffset>
                </wp:positionV>
                <wp:extent cx="312420" cy="311150"/>
                <wp:effectExtent l="0" t="0" r="0" b="0"/>
                <wp:wrapNone/>
                <wp:docPr id="1311675769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</w:tr>
    <w:tr w:rsidR="001704B7" w:rsidRPr="00DF7855" w14:paraId="39F991DB" w14:textId="6D52BE4C" w:rsidTr="008A04E9">
      <w:trPr>
        <w:trHeight w:val="612"/>
        <w:jc w:val="center"/>
      </w:trPr>
      <w:tc>
        <w:tcPr>
          <w:tcW w:w="714" w:type="pct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2261C1E5" w14:textId="473DBD0D" w:rsidR="001704B7" w:rsidRPr="001704B7" w:rsidRDefault="001704B7" w:rsidP="00DE4EC4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1B582963" w14:textId="3198F5FB" w:rsidR="001704B7" w:rsidRPr="001704B7" w:rsidRDefault="001704B7" w:rsidP="00DE4EC4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2038817A" w14:textId="4A9B11C8" w:rsidR="001704B7" w:rsidRPr="001704B7" w:rsidRDefault="001704B7" w:rsidP="00726B4B">
          <w:pPr>
            <w:pStyle w:val="Header"/>
            <w:rPr>
              <w:i/>
              <w:iCs/>
              <w:color w:val="auto"/>
            </w:rPr>
          </w:pPr>
          <w:hyperlink w:anchor="Requirements1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Principles</w:t>
            </w:r>
          </w:hyperlink>
        </w:p>
      </w:tc>
      <w:tc>
        <w:tcPr>
          <w:tcW w:w="714" w:type="pct"/>
        </w:tcPr>
        <w:p w14:paraId="223FAE7E" w14:textId="023DAB90" w:rsidR="001704B7" w:rsidRPr="001704B7" w:rsidRDefault="001704B7" w:rsidP="00DE4EC4">
          <w:pPr>
            <w:pStyle w:val="Header"/>
            <w:rPr>
              <w:i/>
              <w:iCs/>
              <w:color w:val="auto"/>
            </w:rPr>
          </w:pPr>
          <w:hyperlink w:anchor="IdentifyingRacism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Requirements</w:t>
            </w:r>
          </w:hyperlink>
        </w:p>
      </w:tc>
      <w:tc>
        <w:tcPr>
          <w:tcW w:w="774" w:type="pct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266A3F50" w14:textId="5FF1727D" w:rsidR="001704B7" w:rsidRPr="001704B7" w:rsidRDefault="001704B7" w:rsidP="00DE4EC4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65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550B9FAD" w14:textId="1BA463CF" w:rsidR="001704B7" w:rsidRPr="001704B7" w:rsidRDefault="001704B7" w:rsidP="00DE4EC4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  <w:tc>
        <w:tcPr>
          <w:tcW w:w="715" w:type="pct"/>
        </w:tcPr>
        <w:p w14:paraId="1A5B5176" w14:textId="3E001C29" w:rsidR="001704B7" w:rsidRPr="00D601D8" w:rsidRDefault="001704B7" w:rsidP="00DE4EC4">
          <w:pPr>
            <w:pStyle w:val="Header"/>
            <w:rPr>
              <w:i/>
              <w:iCs/>
              <w:color w:val="auto"/>
            </w:rPr>
          </w:pPr>
          <w:hyperlink w:anchor="Schedule1" w:history="1">
            <w:r w:rsidRPr="00D601D8">
              <w:rPr>
                <w:rStyle w:val="Hyperlink"/>
                <w:i w:val="0"/>
                <w:iCs/>
                <w:color w:val="auto"/>
                <w:u w:val="none"/>
              </w:rPr>
              <w:t>Specific forms of racism</w:t>
            </w:r>
          </w:hyperlink>
        </w:p>
      </w:tc>
    </w:tr>
  </w:tbl>
  <w:p w14:paraId="365D4884" w14:textId="7E0A60CE" w:rsidR="00C37A6F" w:rsidRPr="00C227CE" w:rsidRDefault="00C37A6F" w:rsidP="0053199E">
    <w:pPr>
      <w:pStyle w:val="Header"/>
      <w:rPr>
        <w:sz w:val="8"/>
        <w:szCs w:val="10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BDE8C7A" w14:textId="4B17A906" w:rsidR="00BD7115" w:rsidRDefault="00BD7115">
    <w:pPr>
      <w:pStyle w:val="Header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C42D1DF" w14:textId="39C4EF7C" w:rsidR="00BD7115" w:rsidRDefault="00BD7115">
    <w:pPr>
      <w:pStyle w:val="Header"/>
    </w:pP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5368" w:type="pct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478"/>
      <w:gridCol w:w="1478"/>
      <w:gridCol w:w="1478"/>
      <w:gridCol w:w="1478"/>
      <w:gridCol w:w="1602"/>
      <w:gridCol w:w="1353"/>
      <w:gridCol w:w="1480"/>
    </w:tblGrid>
    <w:tr w:rsidR="00D601D8" w14:paraId="34376C3C" w14:textId="77777777" w:rsidTr="008A04E9">
      <w:trPr>
        <w:trHeight w:val="612"/>
        <w:jc w:val="center"/>
      </w:trPr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7D747DCA" w14:textId="77777777" w:rsidR="00D601D8" w:rsidRDefault="00D601D8" w:rsidP="00D601D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756592" behindDoc="0" locked="0" layoutInCell="1" allowOverlap="1" wp14:anchorId="74FD4D13" wp14:editId="3482C85D">
                <wp:simplePos x="0" y="0"/>
                <wp:positionH relativeFrom="margin">
                  <wp:posOffset>306705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1799856897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714" w:type="pct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790A9C39" w14:textId="77777777" w:rsidR="00D601D8" w:rsidRPr="00227F36" w:rsidRDefault="00D601D8" w:rsidP="00D601D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757616" behindDoc="0" locked="0" layoutInCell="1" allowOverlap="1" wp14:anchorId="184D785F" wp14:editId="6F0F8D28">
                <wp:simplePos x="0" y="0"/>
                <wp:positionH relativeFrom="margin">
                  <wp:posOffset>323850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1343373128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27184200" w14:textId="77777777" w:rsidR="00D601D8" w:rsidRDefault="00D601D8" w:rsidP="00D601D8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758640" behindDoc="0" locked="0" layoutInCell="1" allowOverlap="1" wp14:anchorId="42A71DA9" wp14:editId="2029A60D">
                <wp:simplePos x="0" y="0"/>
                <wp:positionH relativeFrom="column">
                  <wp:posOffset>298450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564930378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714" w:type="pct"/>
        </w:tcPr>
        <w:p w14:paraId="68A8C740" w14:textId="77777777" w:rsidR="00D601D8" w:rsidRDefault="00D601D8" w:rsidP="00D601D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761712" behindDoc="0" locked="0" layoutInCell="1" allowOverlap="1" wp14:anchorId="78D40966" wp14:editId="79799599">
                <wp:simplePos x="0" y="0"/>
                <wp:positionH relativeFrom="column">
                  <wp:posOffset>276225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462575435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774" w:type="pct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2DF0C681" w14:textId="77777777" w:rsidR="00D601D8" w:rsidRDefault="00D601D8" w:rsidP="00D601D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759664" behindDoc="0" locked="0" layoutInCell="1" allowOverlap="1" wp14:anchorId="486CFF0D" wp14:editId="188161ED">
                <wp:simplePos x="0" y="0"/>
                <wp:positionH relativeFrom="margin">
                  <wp:posOffset>280035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966548263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65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08FC1E0E" w14:textId="77777777" w:rsidR="00D601D8" w:rsidRPr="00E021AD" w:rsidRDefault="00D601D8" w:rsidP="00D601D8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760688" behindDoc="0" locked="0" layoutInCell="1" allowOverlap="1" wp14:anchorId="36969086" wp14:editId="49332CD6">
                <wp:simplePos x="0" y="0"/>
                <wp:positionH relativeFrom="margin">
                  <wp:posOffset>229870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320324970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715" w:type="pct"/>
        </w:tcPr>
        <w:p w14:paraId="4B19B4BC" w14:textId="77777777" w:rsidR="00D601D8" w:rsidRPr="00E021AD" w:rsidRDefault="00D601D8" w:rsidP="00D601D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762736" behindDoc="0" locked="0" layoutInCell="1" allowOverlap="1" wp14:anchorId="4B4BE482" wp14:editId="398A361B">
                <wp:simplePos x="0" y="0"/>
                <wp:positionH relativeFrom="column">
                  <wp:posOffset>255905</wp:posOffset>
                </wp:positionH>
                <wp:positionV relativeFrom="paragraph">
                  <wp:posOffset>73660</wp:posOffset>
                </wp:positionV>
                <wp:extent cx="312420" cy="311150"/>
                <wp:effectExtent l="0" t="0" r="0" b="0"/>
                <wp:wrapNone/>
                <wp:docPr id="1221886881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</w:tr>
    <w:tr w:rsidR="00D601D8" w:rsidRPr="00DF7855" w14:paraId="53C62EC6" w14:textId="77777777" w:rsidTr="008A04E9">
      <w:trPr>
        <w:trHeight w:val="612"/>
        <w:jc w:val="center"/>
      </w:trPr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4D400EC4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714" w:type="pct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2D834E4B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215F6BF7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Requirements1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Principles</w:t>
            </w:r>
          </w:hyperlink>
        </w:p>
      </w:tc>
      <w:tc>
        <w:tcPr>
          <w:tcW w:w="714" w:type="pct"/>
        </w:tcPr>
        <w:p w14:paraId="64BD989A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IdentifyingRacism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Requirements</w:t>
            </w:r>
          </w:hyperlink>
        </w:p>
      </w:tc>
      <w:tc>
        <w:tcPr>
          <w:tcW w:w="774" w:type="pct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58943CC9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65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49ECD9FD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  <w:tc>
        <w:tcPr>
          <w:tcW w:w="715" w:type="pct"/>
        </w:tcPr>
        <w:p w14:paraId="1E739920" w14:textId="77777777" w:rsidR="00D601D8" w:rsidRPr="00D601D8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Schedule1" w:history="1">
            <w:r w:rsidRPr="00D601D8">
              <w:rPr>
                <w:rStyle w:val="Hyperlink"/>
                <w:i w:val="0"/>
                <w:iCs/>
                <w:color w:val="auto"/>
                <w:u w:val="none"/>
              </w:rPr>
              <w:t>Specific forms of racism</w:t>
            </w:r>
          </w:hyperlink>
        </w:p>
      </w:tc>
    </w:tr>
  </w:tbl>
  <w:p w14:paraId="6853B0AB" w14:textId="53243A64" w:rsidR="00BE3EB1" w:rsidRPr="00C227CE" w:rsidRDefault="00BE3EB1" w:rsidP="00203899">
    <w:pPr>
      <w:pStyle w:val="Header"/>
      <w:jc w:val="left"/>
      <w:rPr>
        <w:sz w:val="8"/>
        <w:szCs w:val="10"/>
      </w:rPr>
    </w:pP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53EDA7A" w14:textId="6F30AF60" w:rsidR="00BD7115" w:rsidRDefault="00BD7115">
    <w:pPr>
      <w:pStyle w:val="Header"/>
    </w:pPr>
  </w:p>
</w:hdr>
</file>

<file path=word/header7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C29C0DD" w14:textId="65CC8209" w:rsidR="00BD7115" w:rsidRDefault="00BD7115">
    <w:pPr>
      <w:pStyle w:val="Header"/>
    </w:pPr>
  </w:p>
</w:hdr>
</file>

<file path=word/header8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5368" w:type="pct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478"/>
      <w:gridCol w:w="1478"/>
      <w:gridCol w:w="1478"/>
      <w:gridCol w:w="1478"/>
      <w:gridCol w:w="1602"/>
      <w:gridCol w:w="1353"/>
      <w:gridCol w:w="1480"/>
    </w:tblGrid>
    <w:tr w:rsidR="00D601D8" w14:paraId="7F70A39A" w14:textId="77777777" w:rsidTr="008A04E9">
      <w:trPr>
        <w:trHeight w:val="612"/>
        <w:jc w:val="center"/>
      </w:trPr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064A6C59" w14:textId="77777777" w:rsidR="00D601D8" w:rsidRDefault="00D601D8" w:rsidP="00D601D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764784" behindDoc="0" locked="0" layoutInCell="1" allowOverlap="1" wp14:anchorId="69B2F3C9" wp14:editId="113F6660">
                <wp:simplePos x="0" y="0"/>
                <wp:positionH relativeFrom="margin">
                  <wp:posOffset>306705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1386689921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702B5132" w14:textId="77777777" w:rsidR="00D601D8" w:rsidRPr="00227F36" w:rsidRDefault="00D601D8" w:rsidP="00D601D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765808" behindDoc="0" locked="0" layoutInCell="1" allowOverlap="1" wp14:anchorId="48473882" wp14:editId="6F4F9F93">
                <wp:simplePos x="0" y="0"/>
                <wp:positionH relativeFrom="margin">
                  <wp:posOffset>323850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1555911040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714" w:type="pct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48D6D437" w14:textId="77777777" w:rsidR="00D601D8" w:rsidRDefault="00D601D8" w:rsidP="00D601D8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766832" behindDoc="0" locked="0" layoutInCell="1" allowOverlap="1" wp14:anchorId="5CA9CE20" wp14:editId="7955880C">
                <wp:simplePos x="0" y="0"/>
                <wp:positionH relativeFrom="column">
                  <wp:posOffset>298450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677359416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714" w:type="pct"/>
        </w:tcPr>
        <w:p w14:paraId="74980EEE" w14:textId="77777777" w:rsidR="00D601D8" w:rsidRDefault="00D601D8" w:rsidP="00D601D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769904" behindDoc="0" locked="0" layoutInCell="1" allowOverlap="1" wp14:anchorId="6151402D" wp14:editId="0517D618">
                <wp:simplePos x="0" y="0"/>
                <wp:positionH relativeFrom="column">
                  <wp:posOffset>276225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426606630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774" w:type="pct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0881AF35" w14:textId="77777777" w:rsidR="00D601D8" w:rsidRDefault="00D601D8" w:rsidP="00D601D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767856" behindDoc="0" locked="0" layoutInCell="1" allowOverlap="1" wp14:anchorId="7E7CFEBA" wp14:editId="1C4525A0">
                <wp:simplePos x="0" y="0"/>
                <wp:positionH relativeFrom="margin">
                  <wp:posOffset>280035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1098790868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65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722B49B6" w14:textId="77777777" w:rsidR="00D601D8" w:rsidRPr="00E021AD" w:rsidRDefault="00D601D8" w:rsidP="00D601D8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768880" behindDoc="0" locked="0" layoutInCell="1" allowOverlap="1" wp14:anchorId="23C12EF0" wp14:editId="45326F6D">
                <wp:simplePos x="0" y="0"/>
                <wp:positionH relativeFrom="margin">
                  <wp:posOffset>229870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1310830071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715" w:type="pct"/>
        </w:tcPr>
        <w:p w14:paraId="01B7B392" w14:textId="77777777" w:rsidR="00D601D8" w:rsidRPr="00E021AD" w:rsidRDefault="00D601D8" w:rsidP="00D601D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770928" behindDoc="0" locked="0" layoutInCell="1" allowOverlap="1" wp14:anchorId="3AE971F4" wp14:editId="28C570D0">
                <wp:simplePos x="0" y="0"/>
                <wp:positionH relativeFrom="column">
                  <wp:posOffset>255905</wp:posOffset>
                </wp:positionH>
                <wp:positionV relativeFrom="paragraph">
                  <wp:posOffset>73660</wp:posOffset>
                </wp:positionV>
                <wp:extent cx="312420" cy="311150"/>
                <wp:effectExtent l="0" t="0" r="0" b="0"/>
                <wp:wrapNone/>
                <wp:docPr id="581939157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</w:tr>
    <w:tr w:rsidR="00D601D8" w:rsidRPr="00DF7855" w14:paraId="0020142F" w14:textId="77777777" w:rsidTr="008A04E9">
      <w:trPr>
        <w:trHeight w:val="612"/>
        <w:jc w:val="center"/>
      </w:trPr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1F415AAA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293FDEC9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714" w:type="pct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1252933F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Requirements1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Principles</w:t>
            </w:r>
          </w:hyperlink>
        </w:p>
      </w:tc>
      <w:tc>
        <w:tcPr>
          <w:tcW w:w="714" w:type="pct"/>
        </w:tcPr>
        <w:p w14:paraId="04E7A3A5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IdentifyingRacism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Requirements</w:t>
            </w:r>
          </w:hyperlink>
        </w:p>
      </w:tc>
      <w:tc>
        <w:tcPr>
          <w:tcW w:w="774" w:type="pct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457D968E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65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7E05A677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  <w:tc>
        <w:tcPr>
          <w:tcW w:w="715" w:type="pct"/>
        </w:tcPr>
        <w:p w14:paraId="39D01E1D" w14:textId="77777777" w:rsidR="00D601D8" w:rsidRPr="00D601D8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Schedule1" w:history="1">
            <w:r w:rsidRPr="00D601D8">
              <w:rPr>
                <w:rStyle w:val="Hyperlink"/>
                <w:i w:val="0"/>
                <w:iCs/>
                <w:color w:val="auto"/>
                <w:u w:val="none"/>
              </w:rPr>
              <w:t>Specific forms of racism</w:t>
            </w:r>
          </w:hyperlink>
        </w:p>
      </w:tc>
    </w:tr>
  </w:tbl>
  <w:p w14:paraId="03ABB9BB" w14:textId="71A588C1" w:rsidR="00D56F04" w:rsidRPr="00C227CE" w:rsidRDefault="00D56F04" w:rsidP="0053199E">
    <w:pPr>
      <w:pStyle w:val="Header"/>
      <w:rPr>
        <w:sz w:val="8"/>
        <w:szCs w:val="10"/>
      </w:rPr>
    </w:pPr>
  </w:p>
</w:hdr>
</file>

<file path=word/header9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7C47E40" w14:textId="2FE10012" w:rsidR="00BD7115" w:rsidRDefault="00BD7115">
    <w:pPr>
      <w:pStyle w:val="Header"/>
    </w:pPr>
  </w:p>
</w:hdr>
</file>

<file path=word/header10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5368" w:type="pct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478"/>
      <w:gridCol w:w="1478"/>
      <w:gridCol w:w="1478"/>
      <w:gridCol w:w="1478"/>
      <w:gridCol w:w="1602"/>
      <w:gridCol w:w="1353"/>
      <w:gridCol w:w="1480"/>
    </w:tblGrid>
    <w:tr w:rsidR="00D601D8" w14:paraId="5A5137C7" w14:textId="77777777" w:rsidTr="008A04E9">
      <w:trPr>
        <w:trHeight w:val="612"/>
        <w:jc w:val="center"/>
      </w:trPr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3985A6DE" w14:textId="77777777" w:rsidR="00D601D8" w:rsidRDefault="00D601D8" w:rsidP="00D601D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772976" behindDoc="0" locked="0" layoutInCell="1" allowOverlap="1" wp14:anchorId="6D19EE4C" wp14:editId="16D7D9BD">
                <wp:simplePos x="0" y="0"/>
                <wp:positionH relativeFrom="margin">
                  <wp:posOffset>306705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848548381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575F5B2E" w14:textId="77777777" w:rsidR="00D601D8" w:rsidRPr="00227F36" w:rsidRDefault="00D601D8" w:rsidP="00D601D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774000" behindDoc="0" locked="0" layoutInCell="1" allowOverlap="1" wp14:anchorId="71C8F283" wp14:editId="450C7709">
                <wp:simplePos x="0" y="0"/>
                <wp:positionH relativeFrom="margin">
                  <wp:posOffset>323850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1967422018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0039C6F6" w14:textId="77777777" w:rsidR="00D601D8" w:rsidRDefault="00D601D8" w:rsidP="00D601D8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775024" behindDoc="0" locked="0" layoutInCell="1" allowOverlap="1" wp14:anchorId="0A3F8065" wp14:editId="412D5A4A">
                <wp:simplePos x="0" y="0"/>
                <wp:positionH relativeFrom="column">
                  <wp:posOffset>298450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100901216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714" w:type="pct"/>
          <w:shd w:val="clear" w:color="auto" w:fill="F9D9D3" w:themeFill="accent1" w:themeFillTint="33"/>
        </w:tcPr>
        <w:p w14:paraId="43927746" w14:textId="77777777" w:rsidR="00D601D8" w:rsidRDefault="00D601D8" w:rsidP="00D601D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778096" behindDoc="0" locked="0" layoutInCell="1" allowOverlap="1" wp14:anchorId="03ED9A2F" wp14:editId="4D40B39F">
                <wp:simplePos x="0" y="0"/>
                <wp:positionH relativeFrom="column">
                  <wp:posOffset>276225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697660325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774" w:type="pct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64F6A334" w14:textId="77777777" w:rsidR="00D601D8" w:rsidRDefault="00D601D8" w:rsidP="00D601D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776048" behindDoc="0" locked="0" layoutInCell="1" allowOverlap="1" wp14:anchorId="4637BD98" wp14:editId="63713A19">
                <wp:simplePos x="0" y="0"/>
                <wp:positionH relativeFrom="margin">
                  <wp:posOffset>280035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192739678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65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64DFE3E5" w14:textId="77777777" w:rsidR="00D601D8" w:rsidRPr="00E021AD" w:rsidRDefault="00D601D8" w:rsidP="00D601D8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777072" behindDoc="0" locked="0" layoutInCell="1" allowOverlap="1" wp14:anchorId="09CEAEAC" wp14:editId="590FAAF0">
                <wp:simplePos x="0" y="0"/>
                <wp:positionH relativeFrom="margin">
                  <wp:posOffset>229870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394557213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715" w:type="pct"/>
        </w:tcPr>
        <w:p w14:paraId="7C36B881" w14:textId="77777777" w:rsidR="00D601D8" w:rsidRPr="00E021AD" w:rsidRDefault="00D601D8" w:rsidP="00D601D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779120" behindDoc="0" locked="0" layoutInCell="1" allowOverlap="1" wp14:anchorId="491DAAB4" wp14:editId="122A9C5A">
                <wp:simplePos x="0" y="0"/>
                <wp:positionH relativeFrom="column">
                  <wp:posOffset>255905</wp:posOffset>
                </wp:positionH>
                <wp:positionV relativeFrom="paragraph">
                  <wp:posOffset>73660</wp:posOffset>
                </wp:positionV>
                <wp:extent cx="312420" cy="311150"/>
                <wp:effectExtent l="0" t="0" r="0" b="0"/>
                <wp:wrapNone/>
                <wp:docPr id="284039542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</w:tr>
    <w:tr w:rsidR="00D601D8" w:rsidRPr="00DF7855" w14:paraId="394A2929" w14:textId="77777777" w:rsidTr="008A04E9">
      <w:trPr>
        <w:trHeight w:val="612"/>
        <w:jc w:val="center"/>
      </w:trPr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78D5C480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3BE06254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2A2905DC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Requirements1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Principles</w:t>
            </w:r>
          </w:hyperlink>
        </w:p>
      </w:tc>
      <w:tc>
        <w:tcPr>
          <w:tcW w:w="714" w:type="pct"/>
          <w:shd w:val="clear" w:color="auto" w:fill="F9D9D3" w:themeFill="accent1" w:themeFillTint="33"/>
        </w:tcPr>
        <w:p w14:paraId="02D29E7E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IdentifyingRacism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Requirements</w:t>
            </w:r>
          </w:hyperlink>
        </w:p>
      </w:tc>
      <w:tc>
        <w:tcPr>
          <w:tcW w:w="774" w:type="pct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65170BE2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65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402FBB37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  <w:tc>
        <w:tcPr>
          <w:tcW w:w="715" w:type="pct"/>
        </w:tcPr>
        <w:p w14:paraId="022DFCDC" w14:textId="77777777" w:rsidR="00D601D8" w:rsidRPr="00D601D8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Schedule1" w:history="1">
            <w:r w:rsidRPr="00D601D8">
              <w:rPr>
                <w:rStyle w:val="Hyperlink"/>
                <w:i w:val="0"/>
                <w:iCs/>
                <w:color w:val="auto"/>
                <w:u w:val="none"/>
              </w:rPr>
              <w:t>Specific forms of racism</w:t>
            </w:r>
          </w:hyperlink>
        </w:p>
      </w:tc>
    </w:tr>
  </w:tbl>
  <w:p w14:paraId="21194351" w14:textId="77777777" w:rsidR="001704B7" w:rsidRPr="00C227CE" w:rsidRDefault="001704B7" w:rsidP="0053199E">
    <w:pPr>
      <w:pStyle w:val="Header"/>
      <w:rPr>
        <w:sz w:val="8"/>
        <w:szCs w:val="10"/>
      </w:rPr>
    </w:pPr>
  </w:p>
</w:hdr>
</file>

<file path=word/header1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B577492" w14:textId="19A78597" w:rsidR="00BD7115" w:rsidRDefault="00BD7115">
    <w:pPr>
      <w:pStyle w:val="Header"/>
    </w:pPr>
  </w:p>
</w:hdr>
</file>

<file path=word/header1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2C249D4" w14:textId="767C4D1F" w:rsidR="00BD7115" w:rsidRDefault="00BD7115">
    <w:pPr>
      <w:pStyle w:val="Header"/>
    </w:pPr>
  </w:p>
</w:hdr>
</file>

<file path=word/header1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1697FAA" w14:textId="21A3B280" w:rsidR="00BD7115" w:rsidRDefault="00BD7115">
    <w:pPr>
      <w:pStyle w:val="Header"/>
    </w:pPr>
  </w:p>
</w:hdr>
</file>

<file path=word/header1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265FC3F" w14:textId="44E85F7A" w:rsidR="00BD7115" w:rsidRDefault="00BD7115">
    <w:pPr>
      <w:pStyle w:val="Header"/>
    </w:pPr>
  </w:p>
</w:hdr>
</file>

<file path=word/header1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5368" w:type="pct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478"/>
      <w:gridCol w:w="1478"/>
      <w:gridCol w:w="1478"/>
      <w:gridCol w:w="1478"/>
      <w:gridCol w:w="1602"/>
      <w:gridCol w:w="1353"/>
      <w:gridCol w:w="1480"/>
    </w:tblGrid>
    <w:tr w:rsidR="00D601D8" w14:paraId="02106677" w14:textId="77777777" w:rsidTr="008A04E9">
      <w:trPr>
        <w:trHeight w:val="612"/>
        <w:jc w:val="center"/>
      </w:trPr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25C52C7C" w14:textId="77777777" w:rsidR="00D601D8" w:rsidRDefault="00D601D8" w:rsidP="00D601D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805744" behindDoc="0" locked="0" layoutInCell="1" allowOverlap="1" wp14:anchorId="6DF11955" wp14:editId="5565C591">
                <wp:simplePos x="0" y="0"/>
                <wp:positionH relativeFrom="margin">
                  <wp:posOffset>306705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1924570106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18484AE5" w14:textId="77777777" w:rsidR="00D601D8" w:rsidRPr="00227F36" w:rsidRDefault="00D601D8" w:rsidP="00D601D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806768" behindDoc="0" locked="0" layoutInCell="1" allowOverlap="1" wp14:anchorId="3C5936E6" wp14:editId="459BEC9F">
                <wp:simplePos x="0" y="0"/>
                <wp:positionH relativeFrom="margin">
                  <wp:posOffset>323850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517096974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286DEF5C" w14:textId="77777777" w:rsidR="00D601D8" w:rsidRDefault="00D601D8" w:rsidP="00D601D8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807792" behindDoc="0" locked="0" layoutInCell="1" allowOverlap="1" wp14:anchorId="09D16C27" wp14:editId="422EC638">
                <wp:simplePos x="0" y="0"/>
                <wp:positionH relativeFrom="column">
                  <wp:posOffset>298450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40586140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714" w:type="pct"/>
        </w:tcPr>
        <w:p w14:paraId="1C8470CB" w14:textId="77777777" w:rsidR="00D601D8" w:rsidRDefault="00D601D8" w:rsidP="00D601D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810864" behindDoc="0" locked="0" layoutInCell="1" allowOverlap="1" wp14:anchorId="17773913" wp14:editId="53D54280">
                <wp:simplePos x="0" y="0"/>
                <wp:positionH relativeFrom="column">
                  <wp:posOffset>276225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670717272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774" w:type="pct"/>
          <w:tcBorders>
            <w:top w:val="single" w:sz="4" w:space="0" w:color="FF0000"/>
            <w:bottom w:val="nil"/>
          </w:tcBorders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1FE7E374" w14:textId="77777777" w:rsidR="00D601D8" w:rsidRDefault="00D601D8" w:rsidP="00D601D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808816" behindDoc="0" locked="0" layoutInCell="1" allowOverlap="1" wp14:anchorId="376515F9" wp14:editId="3C08B365">
                <wp:simplePos x="0" y="0"/>
                <wp:positionH relativeFrom="margin">
                  <wp:posOffset>280035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1065300391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65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1E0DAC77" w14:textId="77777777" w:rsidR="00D601D8" w:rsidRPr="00E021AD" w:rsidRDefault="00D601D8" w:rsidP="00D601D8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809840" behindDoc="0" locked="0" layoutInCell="1" allowOverlap="1" wp14:anchorId="34D6FD8A" wp14:editId="36C9546D">
                <wp:simplePos x="0" y="0"/>
                <wp:positionH relativeFrom="margin">
                  <wp:posOffset>229870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1986196304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715" w:type="pct"/>
        </w:tcPr>
        <w:p w14:paraId="0D9E041C" w14:textId="77777777" w:rsidR="00D601D8" w:rsidRPr="00E021AD" w:rsidRDefault="00D601D8" w:rsidP="00D601D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811888" behindDoc="0" locked="0" layoutInCell="1" allowOverlap="1" wp14:anchorId="64B8A366" wp14:editId="1A617D0A">
                <wp:simplePos x="0" y="0"/>
                <wp:positionH relativeFrom="column">
                  <wp:posOffset>255905</wp:posOffset>
                </wp:positionH>
                <wp:positionV relativeFrom="paragraph">
                  <wp:posOffset>73660</wp:posOffset>
                </wp:positionV>
                <wp:extent cx="312420" cy="311150"/>
                <wp:effectExtent l="0" t="0" r="0" b="0"/>
                <wp:wrapNone/>
                <wp:docPr id="1838238553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</w:tr>
    <w:tr w:rsidR="00D601D8" w:rsidRPr="00DF7855" w14:paraId="635FD166" w14:textId="77777777" w:rsidTr="008A04E9">
      <w:trPr>
        <w:trHeight w:val="612"/>
        <w:jc w:val="center"/>
      </w:trPr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4A3790DD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50BD3984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06545586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Requirements1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Principles</w:t>
            </w:r>
          </w:hyperlink>
        </w:p>
      </w:tc>
      <w:tc>
        <w:tcPr>
          <w:tcW w:w="714" w:type="pct"/>
        </w:tcPr>
        <w:p w14:paraId="6C619D9D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IdentifyingRacism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Requirements</w:t>
            </w:r>
          </w:hyperlink>
        </w:p>
      </w:tc>
      <w:tc>
        <w:tcPr>
          <w:tcW w:w="774" w:type="pct"/>
          <w:tcBorders>
            <w:top w:val="nil"/>
            <w:bottom w:val="single" w:sz="4" w:space="0" w:color="FF0000"/>
          </w:tcBorders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77E8891E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65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2EE1321F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  <w:tc>
        <w:tcPr>
          <w:tcW w:w="715" w:type="pct"/>
        </w:tcPr>
        <w:p w14:paraId="104C8A3C" w14:textId="77777777" w:rsidR="00D601D8" w:rsidRPr="00D601D8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Schedule1" w:history="1">
            <w:r w:rsidRPr="00D601D8">
              <w:rPr>
                <w:rStyle w:val="Hyperlink"/>
                <w:i w:val="0"/>
                <w:iCs/>
                <w:color w:val="auto"/>
                <w:u w:val="none"/>
              </w:rPr>
              <w:t>Specific forms of racism</w:t>
            </w:r>
          </w:hyperlink>
        </w:p>
      </w:tc>
    </w:tr>
  </w:tbl>
  <w:p w14:paraId="63D0543C" w14:textId="77777777" w:rsidR="001704B7" w:rsidRPr="00C227CE" w:rsidRDefault="001704B7" w:rsidP="0053199E">
    <w:pPr>
      <w:pStyle w:val="Header"/>
      <w:rPr>
        <w:sz w:val="8"/>
        <w:szCs w:val="10"/>
      </w:rPr>
    </w:pPr>
  </w:p>
</w:hdr>
</file>

<file path=word/header1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4E6E584" w14:textId="2F42417F" w:rsidR="00BD7115" w:rsidRDefault="00BD7115">
    <w:pPr>
      <w:pStyle w:val="Header"/>
    </w:pPr>
  </w:p>
</w:hdr>
</file>

<file path=word/header17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5368" w:type="pct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478"/>
      <w:gridCol w:w="1478"/>
      <w:gridCol w:w="1478"/>
      <w:gridCol w:w="1478"/>
      <w:gridCol w:w="1602"/>
      <w:gridCol w:w="1353"/>
      <w:gridCol w:w="1480"/>
    </w:tblGrid>
    <w:tr w:rsidR="00D601D8" w14:paraId="4D8C5C25" w14:textId="77777777" w:rsidTr="008A04E9">
      <w:trPr>
        <w:trHeight w:val="612"/>
        <w:jc w:val="center"/>
      </w:trPr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29069B36" w14:textId="77777777" w:rsidR="00D601D8" w:rsidRDefault="00D601D8" w:rsidP="00D601D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813936" behindDoc="0" locked="0" layoutInCell="1" allowOverlap="1" wp14:anchorId="5454BB0C" wp14:editId="5198A9BA">
                <wp:simplePos x="0" y="0"/>
                <wp:positionH relativeFrom="margin">
                  <wp:posOffset>306705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651636401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7D7D3164" w14:textId="77777777" w:rsidR="00D601D8" w:rsidRPr="00227F36" w:rsidRDefault="00D601D8" w:rsidP="00D601D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814960" behindDoc="0" locked="0" layoutInCell="1" allowOverlap="1" wp14:anchorId="68B433C3" wp14:editId="6432AEF5">
                <wp:simplePos x="0" y="0"/>
                <wp:positionH relativeFrom="margin">
                  <wp:posOffset>323850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322807460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46DCD42C" w14:textId="77777777" w:rsidR="00D601D8" w:rsidRDefault="00D601D8" w:rsidP="00D601D8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815984" behindDoc="0" locked="0" layoutInCell="1" allowOverlap="1" wp14:anchorId="076ED528" wp14:editId="41F42571">
                <wp:simplePos x="0" y="0"/>
                <wp:positionH relativeFrom="column">
                  <wp:posOffset>298450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66601126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714" w:type="pct"/>
        </w:tcPr>
        <w:p w14:paraId="20C465CA" w14:textId="77777777" w:rsidR="00D601D8" w:rsidRDefault="00D601D8" w:rsidP="00D601D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819056" behindDoc="0" locked="0" layoutInCell="1" allowOverlap="1" wp14:anchorId="4E4D2595" wp14:editId="00A7B48D">
                <wp:simplePos x="0" y="0"/>
                <wp:positionH relativeFrom="column">
                  <wp:posOffset>276225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642114841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774" w:type="pct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2981CD00" w14:textId="77777777" w:rsidR="00D601D8" w:rsidRDefault="00D601D8" w:rsidP="00D601D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817008" behindDoc="0" locked="0" layoutInCell="1" allowOverlap="1" wp14:anchorId="3CC63C85" wp14:editId="1C0C961B">
                <wp:simplePos x="0" y="0"/>
                <wp:positionH relativeFrom="margin">
                  <wp:posOffset>280035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1687607008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654" w:type="pct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73A251F0" w14:textId="77777777" w:rsidR="00D601D8" w:rsidRPr="00E021AD" w:rsidRDefault="00D601D8" w:rsidP="00D601D8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818032" behindDoc="0" locked="0" layoutInCell="1" allowOverlap="1" wp14:anchorId="29E75C4E" wp14:editId="2BCCF5A7">
                <wp:simplePos x="0" y="0"/>
                <wp:positionH relativeFrom="margin">
                  <wp:posOffset>229870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2060043658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715" w:type="pct"/>
        </w:tcPr>
        <w:p w14:paraId="352E5555" w14:textId="77777777" w:rsidR="00D601D8" w:rsidRPr="00E021AD" w:rsidRDefault="00D601D8" w:rsidP="00D601D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820080" behindDoc="0" locked="0" layoutInCell="1" allowOverlap="1" wp14:anchorId="70F8CEEC" wp14:editId="142729F9">
                <wp:simplePos x="0" y="0"/>
                <wp:positionH relativeFrom="column">
                  <wp:posOffset>255905</wp:posOffset>
                </wp:positionH>
                <wp:positionV relativeFrom="paragraph">
                  <wp:posOffset>73660</wp:posOffset>
                </wp:positionV>
                <wp:extent cx="312420" cy="311150"/>
                <wp:effectExtent l="0" t="0" r="0" b="0"/>
                <wp:wrapNone/>
                <wp:docPr id="1597693200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</w:tr>
    <w:tr w:rsidR="00D601D8" w:rsidRPr="00DF7855" w14:paraId="765FCD52" w14:textId="77777777" w:rsidTr="008A04E9">
      <w:trPr>
        <w:trHeight w:val="612"/>
        <w:jc w:val="center"/>
      </w:trPr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1CB7CF1C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52912C94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26680794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Requirements1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Principles</w:t>
            </w:r>
          </w:hyperlink>
        </w:p>
      </w:tc>
      <w:tc>
        <w:tcPr>
          <w:tcW w:w="714" w:type="pct"/>
        </w:tcPr>
        <w:p w14:paraId="7FF77C1F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IdentifyingRacism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Requirements</w:t>
            </w:r>
          </w:hyperlink>
        </w:p>
      </w:tc>
      <w:tc>
        <w:tcPr>
          <w:tcW w:w="774" w:type="pct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5461BCC7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654" w:type="pct"/>
          <w:shd w:val="clear" w:color="auto" w:fill="F9D9D3" w:themeFill="accent1" w:themeFillTint="33"/>
          <w:tcMar>
            <w:top w:w="85" w:type="dxa"/>
            <w:left w:w="85" w:type="dxa"/>
            <w:bottom w:w="85" w:type="dxa"/>
            <w:right w:w="85" w:type="dxa"/>
          </w:tcMar>
        </w:tcPr>
        <w:p w14:paraId="44940086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  <w:tc>
        <w:tcPr>
          <w:tcW w:w="715" w:type="pct"/>
        </w:tcPr>
        <w:p w14:paraId="7CE4F389" w14:textId="77777777" w:rsidR="00D601D8" w:rsidRPr="00D601D8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Schedule1" w:history="1">
            <w:r w:rsidRPr="00D601D8">
              <w:rPr>
                <w:rStyle w:val="Hyperlink"/>
                <w:i w:val="0"/>
                <w:iCs/>
                <w:color w:val="auto"/>
                <w:u w:val="none"/>
              </w:rPr>
              <w:t>Specific forms of racism</w:t>
            </w:r>
          </w:hyperlink>
        </w:p>
      </w:tc>
    </w:tr>
  </w:tbl>
  <w:p w14:paraId="41B9F9C8" w14:textId="1BD763DB" w:rsidR="0023460C" w:rsidRPr="00C227CE" w:rsidRDefault="0023460C" w:rsidP="0053199E">
    <w:pPr>
      <w:pStyle w:val="Header"/>
      <w:rPr>
        <w:sz w:val="8"/>
        <w:szCs w:val="10"/>
      </w:rPr>
    </w:pPr>
  </w:p>
</w:hdr>
</file>

<file path=word/header18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319484D" w14:textId="43CD1F9A" w:rsidR="00BD7115" w:rsidRDefault="00BD7115">
    <w:pPr>
      <w:pStyle w:val="Header"/>
    </w:pPr>
  </w:p>
</w:hdr>
</file>

<file path=word/header19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7C75A53" w14:textId="79BA14BD" w:rsidR="00BD7115" w:rsidRDefault="00BD7115">
    <w:pPr>
      <w:pStyle w:val="Header"/>
    </w:pPr>
  </w:p>
</w:hdr>
</file>

<file path=word/header20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5368" w:type="pct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478"/>
      <w:gridCol w:w="1478"/>
      <w:gridCol w:w="1478"/>
      <w:gridCol w:w="1478"/>
      <w:gridCol w:w="1602"/>
      <w:gridCol w:w="1353"/>
      <w:gridCol w:w="1480"/>
    </w:tblGrid>
    <w:tr w:rsidR="00D601D8" w14:paraId="3AD6A4D7" w14:textId="77777777" w:rsidTr="00036931">
      <w:trPr>
        <w:trHeight w:val="612"/>
        <w:jc w:val="center"/>
      </w:trPr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3D820136" w14:textId="77777777" w:rsidR="00D601D8" w:rsidRDefault="00D601D8" w:rsidP="00D601D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822128" behindDoc="0" locked="0" layoutInCell="1" allowOverlap="1" wp14:anchorId="7E8E3EE7" wp14:editId="32102159">
                <wp:simplePos x="0" y="0"/>
                <wp:positionH relativeFrom="margin">
                  <wp:posOffset>306705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388076253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3F754098" w14:textId="77777777" w:rsidR="00D601D8" w:rsidRPr="00227F36" w:rsidRDefault="00D601D8" w:rsidP="00D601D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823152" behindDoc="0" locked="0" layoutInCell="1" allowOverlap="1" wp14:anchorId="2FDC2FDF" wp14:editId="2D253E01">
                <wp:simplePos x="0" y="0"/>
                <wp:positionH relativeFrom="margin">
                  <wp:posOffset>323850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1407874309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103BE81B" w14:textId="77777777" w:rsidR="00D601D8" w:rsidRDefault="00D601D8" w:rsidP="00D601D8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824176" behindDoc="0" locked="0" layoutInCell="1" allowOverlap="1" wp14:anchorId="08C8647D" wp14:editId="0AC3C4C3">
                <wp:simplePos x="0" y="0"/>
                <wp:positionH relativeFrom="column">
                  <wp:posOffset>298450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276657669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714" w:type="pct"/>
        </w:tcPr>
        <w:p w14:paraId="654401F6" w14:textId="77777777" w:rsidR="00D601D8" w:rsidRDefault="00D601D8" w:rsidP="00D601D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827248" behindDoc="0" locked="0" layoutInCell="1" allowOverlap="1" wp14:anchorId="13602CE8" wp14:editId="6BA77F5E">
                <wp:simplePos x="0" y="0"/>
                <wp:positionH relativeFrom="column">
                  <wp:posOffset>276225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817268293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774" w:type="pct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7D0C365F" w14:textId="77777777" w:rsidR="00D601D8" w:rsidRDefault="00D601D8" w:rsidP="00D601D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825200" behindDoc="0" locked="0" layoutInCell="1" allowOverlap="1" wp14:anchorId="13CE371B" wp14:editId="6924C752">
                <wp:simplePos x="0" y="0"/>
                <wp:positionH relativeFrom="margin">
                  <wp:posOffset>280035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395693441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65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588ECBF4" w14:textId="77777777" w:rsidR="00D601D8" w:rsidRPr="00E021AD" w:rsidRDefault="00D601D8" w:rsidP="00D601D8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826224" behindDoc="0" locked="0" layoutInCell="1" allowOverlap="1" wp14:anchorId="42FF7DB0" wp14:editId="5E85AE2A">
                <wp:simplePos x="0" y="0"/>
                <wp:positionH relativeFrom="margin">
                  <wp:posOffset>229870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689663711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715" w:type="pct"/>
        </w:tcPr>
        <w:p w14:paraId="793329C7" w14:textId="77777777" w:rsidR="00D601D8" w:rsidRPr="00E021AD" w:rsidRDefault="00D601D8" w:rsidP="00D601D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828272" behindDoc="0" locked="0" layoutInCell="1" allowOverlap="1" wp14:anchorId="49776A4F" wp14:editId="05362581">
                <wp:simplePos x="0" y="0"/>
                <wp:positionH relativeFrom="column">
                  <wp:posOffset>255905</wp:posOffset>
                </wp:positionH>
                <wp:positionV relativeFrom="paragraph">
                  <wp:posOffset>73660</wp:posOffset>
                </wp:positionV>
                <wp:extent cx="312420" cy="311150"/>
                <wp:effectExtent l="0" t="0" r="0" b="0"/>
                <wp:wrapNone/>
                <wp:docPr id="553130194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</w:tr>
    <w:tr w:rsidR="00D601D8" w:rsidRPr="00DF7855" w14:paraId="29D2297C" w14:textId="77777777" w:rsidTr="00036931">
      <w:trPr>
        <w:trHeight w:val="612"/>
        <w:jc w:val="center"/>
      </w:trPr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577E9529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2E2D238E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14B9DA60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Requirements1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Principles</w:t>
            </w:r>
          </w:hyperlink>
        </w:p>
      </w:tc>
      <w:tc>
        <w:tcPr>
          <w:tcW w:w="714" w:type="pct"/>
        </w:tcPr>
        <w:p w14:paraId="38FB5BE8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IdentifyingRacism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Requirements</w:t>
            </w:r>
          </w:hyperlink>
        </w:p>
      </w:tc>
      <w:tc>
        <w:tcPr>
          <w:tcW w:w="774" w:type="pct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1E01B49E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65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427AC300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  <w:tc>
        <w:tcPr>
          <w:tcW w:w="715" w:type="pct"/>
        </w:tcPr>
        <w:p w14:paraId="7A97BA47" w14:textId="77777777" w:rsidR="00D601D8" w:rsidRPr="00D601D8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Schedule1" w:history="1">
            <w:r w:rsidRPr="00D601D8">
              <w:rPr>
                <w:rStyle w:val="Hyperlink"/>
                <w:i w:val="0"/>
                <w:iCs/>
                <w:color w:val="auto"/>
                <w:u w:val="none"/>
              </w:rPr>
              <w:t>Specific forms of racism</w:t>
            </w:r>
          </w:hyperlink>
        </w:p>
      </w:tc>
    </w:tr>
  </w:tbl>
  <w:p w14:paraId="7990FB8E" w14:textId="72BA9D14" w:rsidR="0023460C" w:rsidRPr="00C227CE" w:rsidRDefault="0023460C" w:rsidP="0053199E">
    <w:pPr>
      <w:pStyle w:val="Header"/>
      <w:rPr>
        <w:sz w:val="8"/>
        <w:szCs w:val="10"/>
      </w:rPr>
    </w:pPr>
  </w:p>
</w:hdr>
</file>

<file path=word/header2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E5D28F6" w14:textId="311E7D4F" w:rsidR="00BD7115" w:rsidRDefault="00BD7115">
    <w:pPr>
      <w:pStyle w:val="Header"/>
    </w:pPr>
  </w:p>
</w:hdr>
</file>

<file path=word/header2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Grid"/>
      <w:tblW w:w="5368" w:type="pct"/>
      <w:jc w:val="center"/>
      <w:tblBorders>
        <w:top w:val="single" w:sz="4" w:space="0" w:color="FF0000"/>
        <w:bottom w:val="single" w:sz="4" w:space="0" w:color="FF0000"/>
        <w:insideH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1478"/>
      <w:gridCol w:w="1478"/>
      <w:gridCol w:w="1478"/>
      <w:gridCol w:w="1478"/>
      <w:gridCol w:w="1602"/>
      <w:gridCol w:w="1353"/>
      <w:gridCol w:w="1480"/>
    </w:tblGrid>
    <w:tr w:rsidR="00D601D8" w14:paraId="289ACC65" w14:textId="77777777" w:rsidTr="00D601D8">
      <w:trPr>
        <w:trHeight w:val="612"/>
        <w:jc w:val="center"/>
      </w:trPr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09498050" w14:textId="77777777" w:rsidR="00D601D8" w:rsidRDefault="00D601D8" w:rsidP="00D601D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830320" behindDoc="0" locked="0" layoutInCell="1" allowOverlap="1" wp14:anchorId="4A5E2F7A" wp14:editId="1A503B4E">
                <wp:simplePos x="0" y="0"/>
                <wp:positionH relativeFrom="margin">
                  <wp:posOffset>306705</wp:posOffset>
                </wp:positionH>
                <wp:positionV relativeFrom="paragraph">
                  <wp:posOffset>84455</wp:posOffset>
                </wp:positionV>
                <wp:extent cx="335524" cy="335524"/>
                <wp:effectExtent l="0" t="0" r="7620" b="7620"/>
                <wp:wrapNone/>
                <wp:docPr id="382345789" name="Graphic 1" descr="Hom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12917630" name="Graphic 1" descr="Hom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1">
                          <a:extLst>
                            <a:ext uri="{96DAC541-7B7A-43D3-8B79-37D633B846F1}">
                              <asvg:svgBlip xmlns:asvg="http://schemas.microsoft.com/office/drawing/2016/SVG/main" r:embed="rId2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35524" cy="335524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63CC2440" w14:textId="77777777" w:rsidR="00D601D8" w:rsidRPr="00227F36" w:rsidRDefault="00D601D8" w:rsidP="00D601D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831344" behindDoc="0" locked="0" layoutInCell="1" allowOverlap="1" wp14:anchorId="12FFECF7" wp14:editId="7F327A19">
                <wp:simplePos x="0" y="0"/>
                <wp:positionH relativeFrom="margin">
                  <wp:posOffset>323850</wp:posOffset>
                </wp:positionH>
                <wp:positionV relativeFrom="paragraph">
                  <wp:posOffset>84455</wp:posOffset>
                </wp:positionV>
                <wp:extent cx="309282" cy="309282"/>
                <wp:effectExtent l="0" t="0" r="0" b="0"/>
                <wp:wrapNone/>
                <wp:docPr id="1006950189" name="Graphic 1" descr="Bullseye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44601535" name="Graphic 1" descr="Bullseye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3">
                          <a:extLst>
                            <a:ext uri="{96DAC541-7B7A-43D3-8B79-37D633B846F1}">
                              <asvg:svgBlip xmlns:asvg="http://schemas.microsoft.com/office/drawing/2016/SVG/main" r:embed="rId4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09282" cy="30928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29978504" w14:textId="77777777" w:rsidR="00D601D8" w:rsidRDefault="00D601D8" w:rsidP="00D601D8">
          <w:pPr>
            <w:pStyle w:val="Header"/>
            <w:ind w:left="-185"/>
          </w:pPr>
          <w:r>
            <w:rPr>
              <w:noProof/>
            </w:rPr>
            <w:drawing>
              <wp:anchor distT="0" distB="0" distL="114300" distR="114300" simplePos="0" relativeHeight="251832368" behindDoc="0" locked="0" layoutInCell="1" allowOverlap="1" wp14:anchorId="4E82FE07" wp14:editId="12583095">
                <wp:simplePos x="0" y="0"/>
                <wp:positionH relativeFrom="column">
                  <wp:posOffset>298450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1518083496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714" w:type="pct"/>
        </w:tcPr>
        <w:p w14:paraId="34D6B528" w14:textId="77777777" w:rsidR="00D601D8" w:rsidRDefault="00D601D8" w:rsidP="00D601D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835440" behindDoc="0" locked="0" layoutInCell="1" allowOverlap="1" wp14:anchorId="5C4C7608" wp14:editId="7C58E9B1">
                <wp:simplePos x="0" y="0"/>
                <wp:positionH relativeFrom="column">
                  <wp:posOffset>276225</wp:posOffset>
                </wp:positionH>
                <wp:positionV relativeFrom="paragraph">
                  <wp:posOffset>72390</wp:posOffset>
                </wp:positionV>
                <wp:extent cx="312420" cy="311150"/>
                <wp:effectExtent l="0" t="0" r="0" b="0"/>
                <wp:wrapNone/>
                <wp:docPr id="448878546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  <w:tc>
        <w:tcPr>
          <w:tcW w:w="774" w:type="pct"/>
          <w:tcBorders>
            <w:top w:val="single" w:sz="4" w:space="0" w:color="FF0000"/>
            <w:bottom w:val="nil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2BF09D0B" w14:textId="77777777" w:rsidR="00D601D8" w:rsidRDefault="00D601D8" w:rsidP="00D601D8">
          <w:pPr>
            <w:pStyle w:val="Header"/>
          </w:pPr>
          <w:r w:rsidRPr="00E021AD">
            <w:rPr>
              <w:noProof/>
            </w:rPr>
            <w:drawing>
              <wp:anchor distT="0" distB="0" distL="114300" distR="114300" simplePos="0" relativeHeight="251833392" behindDoc="0" locked="0" layoutInCell="1" allowOverlap="1" wp14:anchorId="7A0A34DE" wp14:editId="749B155E">
                <wp:simplePos x="0" y="0"/>
                <wp:positionH relativeFrom="margin">
                  <wp:posOffset>280035</wp:posOffset>
                </wp:positionH>
                <wp:positionV relativeFrom="paragraph">
                  <wp:posOffset>79375</wp:posOffset>
                </wp:positionV>
                <wp:extent cx="349250" cy="349250"/>
                <wp:effectExtent l="0" t="0" r="0" b="0"/>
                <wp:wrapNone/>
                <wp:docPr id="545043926" name="Graphic 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476521946" name="Graphic 8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7">
                          <a:extLst>
                            <a:ext uri="{96DAC541-7B7A-43D3-8B79-37D633B846F1}">
                              <asvg:svgBlip xmlns:asvg="http://schemas.microsoft.com/office/drawing/2016/SVG/main" r:embed="rId8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49250" cy="3492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65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48C57CD9" w14:textId="77777777" w:rsidR="00D601D8" w:rsidRPr="00E021AD" w:rsidRDefault="00D601D8" w:rsidP="00D601D8">
          <w:pPr>
            <w:pStyle w:val="Header"/>
            <w:rPr>
              <w:noProof/>
            </w:rPr>
          </w:pPr>
          <w:r w:rsidRPr="00E021AD">
            <w:rPr>
              <w:noProof/>
            </w:rPr>
            <w:drawing>
              <wp:anchor distT="0" distB="0" distL="114300" distR="114300" simplePos="0" relativeHeight="251834416" behindDoc="0" locked="0" layoutInCell="1" allowOverlap="1" wp14:anchorId="7C8FA690" wp14:editId="2DF5E66A">
                <wp:simplePos x="0" y="0"/>
                <wp:positionH relativeFrom="margin">
                  <wp:posOffset>229870</wp:posOffset>
                </wp:positionH>
                <wp:positionV relativeFrom="paragraph">
                  <wp:posOffset>81280</wp:posOffset>
                </wp:positionV>
                <wp:extent cx="365760" cy="365760"/>
                <wp:effectExtent l="0" t="0" r="0" b="0"/>
                <wp:wrapNone/>
                <wp:docPr id="254044288" name="Graphic 3" descr="Open book outline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644891381" name="Graphic 3" descr="Open book outline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>
                          <a:picLocks noChangeAspect="1"/>
                        </pic:cNvPicPr>
                      </pic:nvPicPr>
                      <pic:blipFill>
                        <a:blip r:embed="rId9">
                          <a:extLst>
                            <a:ext uri="{96DAC541-7B7A-43D3-8B79-37D633B846F1}">
                              <asvg:svgBlip xmlns:asvg="http://schemas.microsoft.com/office/drawing/2016/SVG/main" r:embed="rId1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65760" cy="36576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  <w:tc>
        <w:tcPr>
          <w:tcW w:w="715" w:type="pct"/>
          <w:shd w:val="clear" w:color="auto" w:fill="F9D9D3" w:themeFill="accent1" w:themeFillTint="33"/>
        </w:tcPr>
        <w:p w14:paraId="5B53601B" w14:textId="77777777" w:rsidR="00D601D8" w:rsidRPr="00E021AD" w:rsidRDefault="00D601D8" w:rsidP="00D601D8">
          <w:pPr>
            <w:pStyle w:val="Header"/>
            <w:rPr>
              <w:noProof/>
            </w:rPr>
          </w:pPr>
          <w:r>
            <w:rPr>
              <w:noProof/>
            </w:rPr>
            <w:drawing>
              <wp:anchor distT="0" distB="0" distL="114300" distR="114300" simplePos="0" relativeHeight="251836464" behindDoc="0" locked="0" layoutInCell="1" allowOverlap="1" wp14:anchorId="4D952CF9" wp14:editId="6EEB3CB2">
                <wp:simplePos x="0" y="0"/>
                <wp:positionH relativeFrom="column">
                  <wp:posOffset>255905</wp:posOffset>
                </wp:positionH>
                <wp:positionV relativeFrom="paragraph">
                  <wp:posOffset>73660</wp:posOffset>
                </wp:positionV>
                <wp:extent cx="312420" cy="311150"/>
                <wp:effectExtent l="0" t="0" r="0" b="0"/>
                <wp:wrapNone/>
                <wp:docPr id="164867766" name="Graphic 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8035031" name="Graphic 1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pic:cNvPr>
                        <pic:cNvPicPr/>
                      </pic:nvPicPr>
                      <pic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  <a:ext uri="{96DAC541-7B7A-43D3-8B79-37D633B846F1}">
                              <asvg:svgBlip xmlns:asvg="http://schemas.microsoft.com/office/drawing/2016/SVG/main" r:embed="rId6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312420" cy="31115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</wp:anchor>
            </w:drawing>
          </w:r>
        </w:p>
      </w:tc>
    </w:tr>
    <w:tr w:rsidR="00D601D8" w:rsidRPr="00DF7855" w14:paraId="59526E4C" w14:textId="77777777" w:rsidTr="00D601D8">
      <w:trPr>
        <w:trHeight w:val="612"/>
        <w:jc w:val="center"/>
      </w:trPr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559FF756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Content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Contents</w:t>
            </w:r>
          </w:hyperlink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74E0845E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Purposeandapplication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Purpose and application</w:t>
            </w:r>
          </w:hyperlink>
        </w:p>
      </w:tc>
      <w:tc>
        <w:tcPr>
          <w:tcW w:w="71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6442FA17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Requirements1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Principles</w:t>
            </w:r>
          </w:hyperlink>
        </w:p>
      </w:tc>
      <w:tc>
        <w:tcPr>
          <w:tcW w:w="714" w:type="pct"/>
        </w:tcPr>
        <w:p w14:paraId="78812C94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IdentifyingRacism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Requirements</w:t>
            </w:r>
          </w:hyperlink>
        </w:p>
      </w:tc>
      <w:tc>
        <w:tcPr>
          <w:tcW w:w="774" w:type="pct"/>
          <w:tcBorders>
            <w:top w:val="nil"/>
            <w:bottom w:val="single" w:sz="4" w:space="0" w:color="FF0000"/>
          </w:tcBorders>
          <w:tcMar>
            <w:top w:w="85" w:type="dxa"/>
            <w:left w:w="85" w:type="dxa"/>
            <w:bottom w:w="85" w:type="dxa"/>
            <w:right w:w="85" w:type="dxa"/>
          </w:tcMar>
        </w:tcPr>
        <w:p w14:paraId="0E981D02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RolesAndResponsibilitie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Roles and responsibilities</w:t>
            </w:r>
          </w:hyperlink>
        </w:p>
      </w:tc>
      <w:tc>
        <w:tcPr>
          <w:tcW w:w="654" w:type="pct"/>
          <w:tcMar>
            <w:top w:w="85" w:type="dxa"/>
            <w:left w:w="85" w:type="dxa"/>
            <w:bottom w:w="85" w:type="dxa"/>
            <w:right w:w="85" w:type="dxa"/>
          </w:tcMar>
        </w:tcPr>
        <w:p w14:paraId="7C9D9749" w14:textId="77777777" w:rsidR="00D601D8" w:rsidRPr="001704B7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Definitions" w:history="1">
            <w:r w:rsidRPr="001704B7">
              <w:rPr>
                <w:rStyle w:val="Hyperlink"/>
                <w:i w:val="0"/>
                <w:iCs/>
                <w:color w:val="auto"/>
                <w:u w:val="none"/>
              </w:rPr>
              <w:t>Definitions</w:t>
            </w:r>
          </w:hyperlink>
        </w:p>
      </w:tc>
      <w:tc>
        <w:tcPr>
          <w:tcW w:w="715" w:type="pct"/>
          <w:shd w:val="clear" w:color="auto" w:fill="F9D9D3" w:themeFill="accent1" w:themeFillTint="33"/>
        </w:tcPr>
        <w:p w14:paraId="44C1C940" w14:textId="77777777" w:rsidR="00D601D8" w:rsidRPr="00D601D8" w:rsidRDefault="00D601D8" w:rsidP="00D601D8">
          <w:pPr>
            <w:pStyle w:val="Header"/>
            <w:rPr>
              <w:i/>
              <w:iCs/>
              <w:color w:val="auto"/>
            </w:rPr>
          </w:pPr>
          <w:hyperlink w:anchor="Schedule1" w:history="1">
            <w:r w:rsidRPr="00D601D8">
              <w:rPr>
                <w:rStyle w:val="Hyperlink"/>
                <w:i w:val="0"/>
                <w:iCs/>
                <w:color w:val="auto"/>
                <w:u w:val="none"/>
              </w:rPr>
              <w:t>Specific forms of racism</w:t>
            </w:r>
          </w:hyperlink>
        </w:p>
      </w:tc>
    </w:tr>
  </w:tbl>
  <w:p w14:paraId="14B90BF6" w14:textId="77777777" w:rsidR="001704B7" w:rsidRPr="00C227CE" w:rsidRDefault="001704B7" w:rsidP="0053199E">
    <w:pPr>
      <w:pStyle w:val="Header"/>
      <w:rPr>
        <w:sz w:val="8"/>
        <w:szCs w:val="10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89"/>
    <w:multiLevelType w:val="singleLevel"/>
    <w:tmpl w:val="5F6C33E8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" w15:restartNumberingAfterBreak="0">
    <w:nsid w:val="01ED0987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" w15:restartNumberingAfterBreak="0">
    <w:nsid w:val="03546883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3" w15:restartNumberingAfterBreak="0">
    <w:nsid w:val="05B10175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4" w15:restartNumberingAfterBreak="0">
    <w:nsid w:val="0640782D"/>
    <w:multiLevelType w:val="multilevel"/>
    <w:tmpl w:val="02E0BB40"/>
    <w:lvl w:ilvl="0">
      <w:start w:val="1"/>
      <w:numFmt w:val="decimal"/>
      <w:pStyle w:val="Heading1"/>
      <w:lvlText w:val="Part %1"/>
      <w:lvlJc w:val="left"/>
      <w:pPr>
        <w:ind w:left="1843" w:hanging="1701"/>
      </w:pPr>
      <w:rPr>
        <w:rFonts w:hint="default"/>
      </w:rPr>
    </w:lvl>
    <w:lvl w:ilvl="1">
      <w:start w:val="1"/>
      <w:numFmt w:val="decimal"/>
      <w:pStyle w:val="Heading2"/>
      <w:lvlText w:val="%1.%2"/>
      <w:lvlJc w:val="left"/>
      <w:pPr>
        <w:ind w:left="-1502" w:firstLine="1644"/>
      </w:pPr>
      <w:rPr>
        <w:rFonts w:hint="default"/>
      </w:rPr>
    </w:lvl>
    <w:lvl w:ilvl="2">
      <w:start w:val="1"/>
      <w:numFmt w:val="decimal"/>
      <w:lvlText w:val="(%3)"/>
      <w:lvlJc w:val="left"/>
      <w:pPr>
        <w:ind w:left="-567" w:hanging="567"/>
      </w:pPr>
      <w:rPr>
        <w:rFonts w:hint="default"/>
      </w:rPr>
    </w:lvl>
    <w:lvl w:ilvl="3">
      <w:start w:val="1"/>
      <w:numFmt w:val="lowerLetter"/>
      <w:lvlText w:val="(%4)"/>
      <w:lvlJc w:val="left"/>
      <w:pPr>
        <w:ind w:left="-284" w:hanging="567"/>
      </w:pPr>
      <w:rPr>
        <w:rFonts w:hint="default"/>
      </w:rPr>
    </w:lvl>
    <w:lvl w:ilvl="4">
      <w:start w:val="1"/>
      <w:numFmt w:val="lowerRoman"/>
      <w:lvlText w:val="(%5)"/>
      <w:lvlJc w:val="left"/>
      <w:pPr>
        <w:ind w:left="284" w:hanging="567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2335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055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775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4495" w:hanging="180"/>
      </w:pPr>
      <w:rPr>
        <w:rFonts w:hint="default"/>
      </w:rPr>
    </w:lvl>
  </w:abstractNum>
  <w:abstractNum w:abstractNumId="5" w15:restartNumberingAfterBreak="0">
    <w:nsid w:val="07697694"/>
    <w:multiLevelType w:val="multilevel"/>
    <w:tmpl w:val="8F5EB0E0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552" w:hanging="567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6" w15:restartNumberingAfterBreak="0">
    <w:nsid w:val="0A1A3116"/>
    <w:multiLevelType w:val="multilevel"/>
    <w:tmpl w:val="07CA4132"/>
    <w:styleLink w:val="PolicyListStyle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7" w15:restartNumberingAfterBreak="0">
    <w:nsid w:val="0A6E5BFE"/>
    <w:multiLevelType w:val="multilevel"/>
    <w:tmpl w:val="07CA4132"/>
    <w:numStyleLink w:val="PolicyListStyle"/>
  </w:abstractNum>
  <w:abstractNum w:abstractNumId="8" w15:restartNumberingAfterBreak="0">
    <w:nsid w:val="0B526CFA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9" w15:restartNumberingAfterBreak="0">
    <w:nsid w:val="0B8D3F9D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10" w15:restartNumberingAfterBreak="0">
    <w:nsid w:val="139E5A9C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11" w15:restartNumberingAfterBreak="0">
    <w:nsid w:val="1A6D10B6"/>
    <w:multiLevelType w:val="hybridMultilevel"/>
    <w:tmpl w:val="294480E0"/>
    <w:lvl w:ilvl="0" w:tplc="19F0667E">
      <w:start w:val="1"/>
      <w:numFmt w:val="decimal"/>
      <w:pStyle w:val="TablelistLevel1"/>
      <w:lvlText w:val="(%1)"/>
      <w:lvlJc w:val="left"/>
      <w:pPr>
        <w:ind w:left="36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080" w:hanging="360"/>
      </w:pPr>
    </w:lvl>
    <w:lvl w:ilvl="2" w:tplc="0809001B" w:tentative="1">
      <w:start w:val="1"/>
      <w:numFmt w:val="lowerRoman"/>
      <w:lvlText w:val="%3."/>
      <w:lvlJc w:val="right"/>
      <w:pPr>
        <w:ind w:left="1800" w:hanging="180"/>
      </w:pPr>
    </w:lvl>
    <w:lvl w:ilvl="3" w:tplc="0809000F" w:tentative="1">
      <w:start w:val="1"/>
      <w:numFmt w:val="decimal"/>
      <w:lvlText w:val="%4."/>
      <w:lvlJc w:val="left"/>
      <w:pPr>
        <w:ind w:left="2520" w:hanging="360"/>
      </w:pPr>
    </w:lvl>
    <w:lvl w:ilvl="4" w:tplc="08090019" w:tentative="1">
      <w:start w:val="1"/>
      <w:numFmt w:val="lowerLetter"/>
      <w:lvlText w:val="%5."/>
      <w:lvlJc w:val="left"/>
      <w:pPr>
        <w:ind w:left="3240" w:hanging="360"/>
      </w:pPr>
    </w:lvl>
    <w:lvl w:ilvl="5" w:tplc="0809001B" w:tentative="1">
      <w:start w:val="1"/>
      <w:numFmt w:val="lowerRoman"/>
      <w:lvlText w:val="%6."/>
      <w:lvlJc w:val="right"/>
      <w:pPr>
        <w:ind w:left="3960" w:hanging="180"/>
      </w:pPr>
    </w:lvl>
    <w:lvl w:ilvl="6" w:tplc="0809000F" w:tentative="1">
      <w:start w:val="1"/>
      <w:numFmt w:val="decimal"/>
      <w:lvlText w:val="%7."/>
      <w:lvlJc w:val="left"/>
      <w:pPr>
        <w:ind w:left="4680" w:hanging="360"/>
      </w:pPr>
    </w:lvl>
    <w:lvl w:ilvl="7" w:tplc="08090019" w:tentative="1">
      <w:start w:val="1"/>
      <w:numFmt w:val="lowerLetter"/>
      <w:lvlText w:val="%8."/>
      <w:lvlJc w:val="left"/>
      <w:pPr>
        <w:ind w:left="5400" w:hanging="360"/>
      </w:pPr>
    </w:lvl>
    <w:lvl w:ilvl="8" w:tplc="08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2" w15:restartNumberingAfterBreak="0">
    <w:nsid w:val="1BB822FD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13" w15:restartNumberingAfterBreak="0">
    <w:nsid w:val="1CA653AE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14" w15:restartNumberingAfterBreak="0">
    <w:nsid w:val="1D003A51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15" w15:restartNumberingAfterBreak="0">
    <w:nsid w:val="1DEE57D4"/>
    <w:multiLevelType w:val="multilevel"/>
    <w:tmpl w:val="E536E388"/>
    <w:name w:val="Policy"/>
    <w:lvl w:ilvl="0">
      <w:start w:val="1"/>
      <w:numFmt w:val="decimal"/>
      <w:lvlText w:val="%1)"/>
      <w:lvlJc w:val="left"/>
      <w:pPr>
        <w:ind w:left="360" w:hanging="360"/>
      </w:pPr>
      <w:rPr>
        <w:rFonts w:hint="default"/>
      </w:rPr>
    </w:lvl>
    <w:lvl w:ilvl="1">
      <w:start w:val="1"/>
      <w:numFmt w:val="lowerLetter"/>
      <w:lvlText w:val="%2."/>
      <w:lvlJc w:val="left"/>
      <w:pPr>
        <w:ind w:left="108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ind w:left="180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52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120" w:hanging="180"/>
      </w:pPr>
      <w:rPr>
        <w:rFonts w:hint="default"/>
      </w:rPr>
    </w:lvl>
  </w:abstractNum>
  <w:abstractNum w:abstractNumId="16" w15:restartNumberingAfterBreak="0">
    <w:nsid w:val="247718FE"/>
    <w:multiLevelType w:val="multilevel"/>
    <w:tmpl w:val="0C09001D"/>
    <w:name w:val="Policy2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7" w15:restartNumberingAfterBreak="0">
    <w:nsid w:val="26972C34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18" w15:restartNumberingAfterBreak="0">
    <w:nsid w:val="31165228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19" w15:restartNumberingAfterBreak="0">
    <w:nsid w:val="33853A20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0" w15:restartNumberingAfterBreak="0">
    <w:nsid w:val="3AF4603C"/>
    <w:multiLevelType w:val="multilevel"/>
    <w:tmpl w:val="0809001D"/>
    <w:name w:val="Policy2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21" w15:restartNumberingAfterBreak="0">
    <w:nsid w:val="3B0C7241"/>
    <w:multiLevelType w:val="multilevel"/>
    <w:tmpl w:val="8DD0E4B4"/>
    <w:lvl w:ilvl="0">
      <w:start w:val="3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2" w15:restartNumberingAfterBreak="0">
    <w:nsid w:val="3D6D2CD7"/>
    <w:multiLevelType w:val="multilevel"/>
    <w:tmpl w:val="0D246966"/>
    <w:lvl w:ilvl="0">
      <w:start w:val="1"/>
      <w:numFmt w:val="decimal"/>
      <w:lvlText w:val="(%1)"/>
      <w:lvlJc w:val="left"/>
      <w:pPr>
        <w:ind w:left="284" w:firstLine="510"/>
      </w:pPr>
      <w:rPr>
        <w:rFonts w:hint="default"/>
      </w:rPr>
    </w:lvl>
    <w:lvl w:ilvl="1">
      <w:start w:val="1"/>
      <w:numFmt w:val="lowerLetter"/>
      <w:lvlText w:val="(%2)"/>
      <w:lvlJc w:val="left"/>
      <w:pPr>
        <w:ind w:left="1440" w:hanging="79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340" w:hanging="36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3" w15:restartNumberingAfterBreak="0">
    <w:nsid w:val="3FB67B8E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4" w15:restartNumberingAfterBreak="0">
    <w:nsid w:val="401105E6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5" w15:restartNumberingAfterBreak="0">
    <w:nsid w:val="4228456B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6" w15:restartNumberingAfterBreak="0">
    <w:nsid w:val="467D7667"/>
    <w:multiLevelType w:val="hybridMultilevel"/>
    <w:tmpl w:val="6388D766"/>
    <w:lvl w:ilvl="0" w:tplc="0B308F7E">
      <w:start w:val="1"/>
      <w:numFmt w:val="bullet"/>
      <w:pStyle w:val="Level6bulletlist"/>
      <w:lvlText w:val=""/>
      <w:lvlJc w:val="left"/>
      <w:pPr>
        <w:ind w:left="1948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668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3388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4108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828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548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6268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988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708" w:hanging="360"/>
      </w:pPr>
      <w:rPr>
        <w:rFonts w:ascii="Wingdings" w:hAnsi="Wingdings" w:hint="default"/>
      </w:rPr>
    </w:lvl>
  </w:abstractNum>
  <w:abstractNum w:abstractNumId="27" w15:restartNumberingAfterBreak="0">
    <w:nsid w:val="48F93A45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8" w15:restartNumberingAfterBreak="0">
    <w:nsid w:val="4A2F2BC6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9" w15:restartNumberingAfterBreak="0">
    <w:nsid w:val="4BB354DB"/>
    <w:multiLevelType w:val="hybridMultilevel"/>
    <w:tmpl w:val="B50E6548"/>
    <w:lvl w:ilvl="0" w:tplc="1858616A">
      <w:start w:val="1"/>
      <w:numFmt w:val="lowerRoman"/>
      <w:pStyle w:val="Tablelistlevel2"/>
      <w:lvlText w:val="(%1)"/>
      <w:lvlJc w:val="left"/>
      <w:pPr>
        <w:ind w:left="720" w:hanging="360"/>
      </w:pPr>
      <w:rPr>
        <w:rFonts w:hint="default"/>
        <w:b w:val="0"/>
        <w:i w:val="0"/>
        <w:color w:val="000000" w:themeColor="text1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0" w15:restartNumberingAfterBreak="0">
    <w:nsid w:val="4C7D0A3A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31" w15:restartNumberingAfterBreak="0">
    <w:nsid w:val="50EE7BB5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32" w15:restartNumberingAfterBreak="0">
    <w:nsid w:val="536D513D"/>
    <w:multiLevelType w:val="multilevel"/>
    <w:tmpl w:val="07CA4132"/>
    <w:name w:val="Policytemplate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33" w15:restartNumberingAfterBreak="0">
    <w:nsid w:val="585C04F1"/>
    <w:multiLevelType w:val="multilevel"/>
    <w:tmpl w:val="07CA4132"/>
    <w:numStyleLink w:val="PolicyListStyle"/>
  </w:abstractNum>
  <w:abstractNum w:abstractNumId="34" w15:restartNumberingAfterBreak="0">
    <w:nsid w:val="5B5F1175"/>
    <w:multiLevelType w:val="multilevel"/>
    <w:tmpl w:val="8F5EB0E0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552" w:hanging="567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35" w15:restartNumberingAfterBreak="0">
    <w:nsid w:val="5FBB6177"/>
    <w:multiLevelType w:val="hybridMultilevel"/>
    <w:tmpl w:val="B5EEDA7E"/>
    <w:lvl w:ilvl="0" w:tplc="0C090001">
      <w:start w:val="1"/>
      <w:numFmt w:val="bullet"/>
      <w:lvlText w:val=""/>
      <w:lvlJc w:val="left"/>
      <w:pPr>
        <w:ind w:left="1287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2007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727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447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4167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887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607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327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7047" w:hanging="360"/>
      </w:pPr>
      <w:rPr>
        <w:rFonts w:ascii="Wingdings" w:hAnsi="Wingdings" w:hint="default"/>
      </w:rPr>
    </w:lvl>
  </w:abstractNum>
  <w:abstractNum w:abstractNumId="36" w15:restartNumberingAfterBreak="0">
    <w:nsid w:val="5FD11917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37" w15:restartNumberingAfterBreak="0">
    <w:nsid w:val="61B811FB"/>
    <w:multiLevelType w:val="multilevel"/>
    <w:tmpl w:val="54CA55CC"/>
    <w:lvl w:ilvl="0">
      <w:start w:val="7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38" w15:restartNumberingAfterBreak="0">
    <w:nsid w:val="64362AC8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39" w15:restartNumberingAfterBreak="0">
    <w:nsid w:val="64BC4C69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40" w15:restartNumberingAfterBreak="0">
    <w:nsid w:val="669B0965"/>
    <w:multiLevelType w:val="hybridMultilevel"/>
    <w:tmpl w:val="0FD4BF8A"/>
    <w:lvl w:ilvl="0" w:tplc="87180816">
      <w:start w:val="1"/>
      <w:numFmt w:val="bullet"/>
      <w:pStyle w:val="Table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41" w15:restartNumberingAfterBreak="0">
    <w:nsid w:val="69F23479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42" w15:restartNumberingAfterBreak="0">
    <w:nsid w:val="6DAB145C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43" w15:restartNumberingAfterBreak="0">
    <w:nsid w:val="6EEC101C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44" w15:restartNumberingAfterBreak="0">
    <w:nsid w:val="705A0DA6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45" w15:restartNumberingAfterBreak="0">
    <w:nsid w:val="729A5D0B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46" w15:restartNumberingAfterBreak="0">
    <w:nsid w:val="735D146C"/>
    <w:multiLevelType w:val="hybridMultilevel"/>
    <w:tmpl w:val="11D45D48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7" w15:restartNumberingAfterBreak="0">
    <w:nsid w:val="75ED4FCF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48" w15:restartNumberingAfterBreak="0">
    <w:nsid w:val="7832775A"/>
    <w:multiLevelType w:val="multilevel"/>
    <w:tmpl w:val="07CA413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49" w15:restartNumberingAfterBreak="0">
    <w:nsid w:val="7CDE1C18"/>
    <w:multiLevelType w:val="multilevel"/>
    <w:tmpl w:val="704C729E"/>
    <w:lvl w:ilvl="0">
      <w:start w:val="2"/>
      <w:numFmt w:val="decimal"/>
      <w:lvlText w:val="(%1)"/>
      <w:lvlJc w:val="left"/>
      <w:pPr>
        <w:ind w:left="1985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2552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3062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3447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4167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887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607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6327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7047" w:hanging="180"/>
      </w:pPr>
      <w:rPr>
        <w:rFonts w:hint="default"/>
      </w:rPr>
    </w:lvl>
  </w:abstractNum>
  <w:abstractNum w:abstractNumId="50" w15:restartNumberingAfterBreak="0">
    <w:nsid w:val="7CE3661A"/>
    <w:multiLevelType w:val="multilevel"/>
    <w:tmpl w:val="2FC01F62"/>
    <w:lvl w:ilvl="0">
      <w:start w:val="1"/>
      <w:numFmt w:val="decimal"/>
      <w:lvlText w:val="(%1)"/>
      <w:lvlJc w:val="left"/>
      <w:pPr>
        <w:ind w:left="1418" w:hanging="567"/>
      </w:pPr>
      <w:rPr>
        <w:rFonts w:hint="default"/>
      </w:rPr>
    </w:lvl>
    <w:lvl w:ilvl="1">
      <w:start w:val="1"/>
      <w:numFmt w:val="lowerLetter"/>
      <w:lvlText w:val="(%2)"/>
      <w:lvlJc w:val="right"/>
      <w:pPr>
        <w:ind w:left="1985" w:hanging="284"/>
      </w:pPr>
      <w:rPr>
        <w:rFonts w:hint="default"/>
      </w:rPr>
    </w:lvl>
    <w:lvl w:ilvl="2">
      <w:start w:val="1"/>
      <w:numFmt w:val="lowerRoman"/>
      <w:lvlText w:val="(%3)"/>
      <w:lvlJc w:val="left"/>
      <w:pPr>
        <w:ind w:left="2495" w:hanging="51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51" w15:restartNumberingAfterBreak="0">
    <w:nsid w:val="7D9B7EFE"/>
    <w:multiLevelType w:val="hybridMultilevel"/>
    <w:tmpl w:val="99909668"/>
    <w:lvl w:ilvl="0" w:tplc="B80635CE">
      <w:start w:val="1"/>
      <w:numFmt w:val="lowerLetter"/>
      <w:pStyle w:val="Tablelistlevel1right"/>
      <w:lvlText w:val="(%1)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369646546">
    <w:abstractNumId w:val="40"/>
  </w:num>
  <w:num w:numId="2" w16cid:durableId="515390811">
    <w:abstractNumId w:val="4"/>
  </w:num>
  <w:num w:numId="3" w16cid:durableId="942225194">
    <w:abstractNumId w:val="51"/>
  </w:num>
  <w:num w:numId="4" w16cid:durableId="1596278703">
    <w:abstractNumId w:val="29"/>
  </w:num>
  <w:num w:numId="5" w16cid:durableId="378744835">
    <w:abstractNumId w:val="11"/>
  </w:num>
  <w:num w:numId="6" w16cid:durableId="2044666092">
    <w:abstractNumId w:val="0"/>
  </w:num>
  <w:num w:numId="7" w16cid:durableId="1549607529">
    <w:abstractNumId w:val="26"/>
  </w:num>
  <w:num w:numId="8" w16cid:durableId="574585439">
    <w:abstractNumId w:val="46"/>
  </w:num>
  <w:num w:numId="9" w16cid:durableId="1255237093">
    <w:abstractNumId w:val="22"/>
  </w:num>
  <w:num w:numId="10" w16cid:durableId="1315065777">
    <w:abstractNumId w:val="32"/>
  </w:num>
  <w:num w:numId="11" w16cid:durableId="2029722147">
    <w:abstractNumId w:val="34"/>
  </w:num>
  <w:num w:numId="12" w16cid:durableId="1781293976">
    <w:abstractNumId w:val="5"/>
  </w:num>
  <w:num w:numId="13" w16cid:durableId="766659660">
    <w:abstractNumId w:val="21"/>
  </w:num>
  <w:num w:numId="14" w16cid:durableId="1283272572">
    <w:abstractNumId w:val="36"/>
  </w:num>
  <w:num w:numId="15" w16cid:durableId="931087649">
    <w:abstractNumId w:val="28"/>
  </w:num>
  <w:num w:numId="16" w16cid:durableId="1464542501">
    <w:abstractNumId w:val="18"/>
  </w:num>
  <w:num w:numId="17" w16cid:durableId="1717048659">
    <w:abstractNumId w:val="30"/>
  </w:num>
  <w:num w:numId="18" w16cid:durableId="463696221">
    <w:abstractNumId w:val="23"/>
  </w:num>
  <w:num w:numId="19" w16cid:durableId="1572933052">
    <w:abstractNumId w:val="12"/>
  </w:num>
  <w:num w:numId="20" w16cid:durableId="665132094">
    <w:abstractNumId w:val="17"/>
  </w:num>
  <w:num w:numId="21" w16cid:durableId="388117479">
    <w:abstractNumId w:val="6"/>
  </w:num>
  <w:num w:numId="22" w16cid:durableId="1852790039">
    <w:abstractNumId w:val="7"/>
  </w:num>
  <w:num w:numId="23" w16cid:durableId="243150827">
    <w:abstractNumId w:val="39"/>
  </w:num>
  <w:num w:numId="24" w16cid:durableId="2062903418">
    <w:abstractNumId w:val="33"/>
  </w:num>
  <w:num w:numId="25" w16cid:durableId="949435114">
    <w:abstractNumId w:val="41"/>
  </w:num>
  <w:num w:numId="26" w16cid:durableId="1122380350">
    <w:abstractNumId w:val="44"/>
  </w:num>
  <w:num w:numId="27" w16cid:durableId="1595282074">
    <w:abstractNumId w:val="25"/>
  </w:num>
  <w:num w:numId="28" w16cid:durableId="283343078">
    <w:abstractNumId w:val="8"/>
  </w:num>
  <w:num w:numId="29" w16cid:durableId="366218038">
    <w:abstractNumId w:val="27"/>
  </w:num>
  <w:num w:numId="30" w16cid:durableId="1884512914">
    <w:abstractNumId w:val="13"/>
  </w:num>
  <w:num w:numId="31" w16cid:durableId="561987205">
    <w:abstractNumId w:val="1"/>
  </w:num>
  <w:num w:numId="32" w16cid:durableId="794103487">
    <w:abstractNumId w:val="19"/>
  </w:num>
  <w:num w:numId="33" w16cid:durableId="1331644386">
    <w:abstractNumId w:val="49"/>
  </w:num>
  <w:num w:numId="34" w16cid:durableId="96218434">
    <w:abstractNumId w:val="38"/>
  </w:num>
  <w:num w:numId="35" w16cid:durableId="2142183461">
    <w:abstractNumId w:val="35"/>
  </w:num>
  <w:num w:numId="36" w16cid:durableId="1859460720">
    <w:abstractNumId w:val="37"/>
  </w:num>
  <w:num w:numId="37" w16cid:durableId="277299038">
    <w:abstractNumId w:val="4"/>
  </w:num>
  <w:num w:numId="38" w16cid:durableId="1156268327">
    <w:abstractNumId w:val="2"/>
  </w:num>
  <w:num w:numId="39" w16cid:durableId="773207913">
    <w:abstractNumId w:val="9"/>
  </w:num>
  <w:num w:numId="40" w16cid:durableId="1774012427">
    <w:abstractNumId w:val="10"/>
  </w:num>
  <w:num w:numId="41" w16cid:durableId="1088309322">
    <w:abstractNumId w:val="45"/>
  </w:num>
  <w:num w:numId="42" w16cid:durableId="1982807396">
    <w:abstractNumId w:val="14"/>
  </w:num>
  <w:num w:numId="43" w16cid:durableId="650526453">
    <w:abstractNumId w:val="3"/>
  </w:num>
  <w:num w:numId="44" w16cid:durableId="311760323">
    <w:abstractNumId w:val="48"/>
  </w:num>
  <w:num w:numId="45" w16cid:durableId="1893619623">
    <w:abstractNumId w:val="24"/>
  </w:num>
  <w:num w:numId="46" w16cid:durableId="1904099045">
    <w:abstractNumId w:val="47"/>
  </w:num>
  <w:num w:numId="47" w16cid:durableId="906303602">
    <w:abstractNumId w:val="42"/>
  </w:num>
  <w:num w:numId="48" w16cid:durableId="378558025">
    <w:abstractNumId w:val="31"/>
  </w:num>
  <w:num w:numId="49" w16cid:durableId="1004358258">
    <w:abstractNumId w:val="50"/>
  </w:num>
  <w:num w:numId="50" w16cid:durableId="737628246">
    <w:abstractNumId w:val="43"/>
  </w:num>
  <w:numIdMacAtCleanup w:val="31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stylePaneFormatFilter w:val="1801" w:allStyles="1" w:customStyles="0" w:latentStyles="0" w:stylesInUse="0" w:headingStyles="0" w:numberingStyles="0" w:tableStyles="0" w:directFormattingOnRuns="0" w:directFormattingOnParagraphs="0" w:directFormattingOnNumbering="0" w:directFormattingOnTables="1" w:clearFormatting="1" w:top3HeadingStyles="0" w:visibleStyles="0" w:alternateStyleNames="0"/>
  <w:stylePaneSortMethod w:val="0000"/>
  <w:doNotTrackFormatting/>
  <w:documentProtection w:edit="readOnly" w:formatting="1" w:enforcement="1" w:cryptProviderType="rsaAES" w:cryptAlgorithmClass="hash" w:cryptAlgorithmType="typeAny" w:cryptAlgorithmSid="14" w:cryptSpinCount="100000" w:hash="GU5rxZJlGmzYxYgQyJ6LqKjP59/tbd6Gb9MO8J3qOmYka+gGlXbqCPlzDqUhLO/sPW69tCKX7dPNYwup/R6Udw==" w:salt="ATLvCTId061tykuqAD63Fw==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63FCE"/>
    <w:rsid w:val="000001DC"/>
    <w:rsid w:val="00000525"/>
    <w:rsid w:val="00000DCF"/>
    <w:rsid w:val="00001703"/>
    <w:rsid w:val="000034A4"/>
    <w:rsid w:val="00005BFB"/>
    <w:rsid w:val="00005D26"/>
    <w:rsid w:val="000060EE"/>
    <w:rsid w:val="00007B19"/>
    <w:rsid w:val="0001042B"/>
    <w:rsid w:val="00010B2C"/>
    <w:rsid w:val="000114D3"/>
    <w:rsid w:val="000127B7"/>
    <w:rsid w:val="00013341"/>
    <w:rsid w:val="000137E3"/>
    <w:rsid w:val="00013F73"/>
    <w:rsid w:val="0001408B"/>
    <w:rsid w:val="000175EA"/>
    <w:rsid w:val="00017BE2"/>
    <w:rsid w:val="00017EB5"/>
    <w:rsid w:val="00020895"/>
    <w:rsid w:val="00020CE8"/>
    <w:rsid w:val="000240D8"/>
    <w:rsid w:val="000246DA"/>
    <w:rsid w:val="00024D11"/>
    <w:rsid w:val="00024D1D"/>
    <w:rsid w:val="00024D24"/>
    <w:rsid w:val="00024EE3"/>
    <w:rsid w:val="000262BC"/>
    <w:rsid w:val="0002639B"/>
    <w:rsid w:val="0002680E"/>
    <w:rsid w:val="0002790F"/>
    <w:rsid w:val="00030CD0"/>
    <w:rsid w:val="00030FCE"/>
    <w:rsid w:val="000317EB"/>
    <w:rsid w:val="00031CF8"/>
    <w:rsid w:val="000322BA"/>
    <w:rsid w:val="000325A6"/>
    <w:rsid w:val="00035047"/>
    <w:rsid w:val="0003590B"/>
    <w:rsid w:val="00036DC2"/>
    <w:rsid w:val="000402CB"/>
    <w:rsid w:val="00041742"/>
    <w:rsid w:val="000428F6"/>
    <w:rsid w:val="00044927"/>
    <w:rsid w:val="00044C5F"/>
    <w:rsid w:val="00045219"/>
    <w:rsid w:val="00045E00"/>
    <w:rsid w:val="0004603E"/>
    <w:rsid w:val="00050C34"/>
    <w:rsid w:val="00050D80"/>
    <w:rsid w:val="00050EF8"/>
    <w:rsid w:val="0005128B"/>
    <w:rsid w:val="0005185F"/>
    <w:rsid w:val="000524A4"/>
    <w:rsid w:val="0005451B"/>
    <w:rsid w:val="00055E8A"/>
    <w:rsid w:val="000563AB"/>
    <w:rsid w:val="000572EC"/>
    <w:rsid w:val="00057B34"/>
    <w:rsid w:val="0006012D"/>
    <w:rsid w:val="0006132B"/>
    <w:rsid w:val="000623FC"/>
    <w:rsid w:val="00063348"/>
    <w:rsid w:val="000638DB"/>
    <w:rsid w:val="00064876"/>
    <w:rsid w:val="00064A89"/>
    <w:rsid w:val="0007123C"/>
    <w:rsid w:val="0007289B"/>
    <w:rsid w:val="00072C64"/>
    <w:rsid w:val="00074050"/>
    <w:rsid w:val="00074D80"/>
    <w:rsid w:val="000759CA"/>
    <w:rsid w:val="00076632"/>
    <w:rsid w:val="00076FA8"/>
    <w:rsid w:val="0007700C"/>
    <w:rsid w:val="00077046"/>
    <w:rsid w:val="00080924"/>
    <w:rsid w:val="00081516"/>
    <w:rsid w:val="00081D82"/>
    <w:rsid w:val="00083378"/>
    <w:rsid w:val="000835F9"/>
    <w:rsid w:val="000845AB"/>
    <w:rsid w:val="000850DA"/>
    <w:rsid w:val="00085919"/>
    <w:rsid w:val="00086B36"/>
    <w:rsid w:val="00086BD2"/>
    <w:rsid w:val="00086DCC"/>
    <w:rsid w:val="00087741"/>
    <w:rsid w:val="00087E41"/>
    <w:rsid w:val="0009002C"/>
    <w:rsid w:val="00090AF5"/>
    <w:rsid w:val="000917B1"/>
    <w:rsid w:val="00091FB2"/>
    <w:rsid w:val="00092831"/>
    <w:rsid w:val="0009345A"/>
    <w:rsid w:val="000939A4"/>
    <w:rsid w:val="000940C7"/>
    <w:rsid w:val="00094429"/>
    <w:rsid w:val="00094915"/>
    <w:rsid w:val="00095186"/>
    <w:rsid w:val="000958B8"/>
    <w:rsid w:val="0009673B"/>
    <w:rsid w:val="000969BB"/>
    <w:rsid w:val="00096B3A"/>
    <w:rsid w:val="000A1D75"/>
    <w:rsid w:val="000A2779"/>
    <w:rsid w:val="000A2993"/>
    <w:rsid w:val="000A4F7D"/>
    <w:rsid w:val="000A62D1"/>
    <w:rsid w:val="000A631C"/>
    <w:rsid w:val="000A7425"/>
    <w:rsid w:val="000A775E"/>
    <w:rsid w:val="000A7A2D"/>
    <w:rsid w:val="000B1101"/>
    <w:rsid w:val="000B3B51"/>
    <w:rsid w:val="000B5EDE"/>
    <w:rsid w:val="000B64D3"/>
    <w:rsid w:val="000C0132"/>
    <w:rsid w:val="000C03E6"/>
    <w:rsid w:val="000C479C"/>
    <w:rsid w:val="000D1016"/>
    <w:rsid w:val="000D11BE"/>
    <w:rsid w:val="000D1417"/>
    <w:rsid w:val="000D2233"/>
    <w:rsid w:val="000D22B4"/>
    <w:rsid w:val="000D2B13"/>
    <w:rsid w:val="000D2BC0"/>
    <w:rsid w:val="000D2EB3"/>
    <w:rsid w:val="000D338F"/>
    <w:rsid w:val="000D4C48"/>
    <w:rsid w:val="000D55DA"/>
    <w:rsid w:val="000D6172"/>
    <w:rsid w:val="000D6EE9"/>
    <w:rsid w:val="000D7BBC"/>
    <w:rsid w:val="000E09CC"/>
    <w:rsid w:val="000E147F"/>
    <w:rsid w:val="000E2866"/>
    <w:rsid w:val="000E2E67"/>
    <w:rsid w:val="000E4958"/>
    <w:rsid w:val="000E4DD4"/>
    <w:rsid w:val="000E585E"/>
    <w:rsid w:val="000E73F7"/>
    <w:rsid w:val="000E7647"/>
    <w:rsid w:val="000E7A62"/>
    <w:rsid w:val="000F0394"/>
    <w:rsid w:val="000F0BE3"/>
    <w:rsid w:val="000F422E"/>
    <w:rsid w:val="000F4EB6"/>
    <w:rsid w:val="000F5262"/>
    <w:rsid w:val="000F6B03"/>
    <w:rsid w:val="000F78A2"/>
    <w:rsid w:val="000F7924"/>
    <w:rsid w:val="000F7E09"/>
    <w:rsid w:val="001009D5"/>
    <w:rsid w:val="00101BC5"/>
    <w:rsid w:val="00101E2C"/>
    <w:rsid w:val="0010221C"/>
    <w:rsid w:val="00102E35"/>
    <w:rsid w:val="00103EA7"/>
    <w:rsid w:val="001046B3"/>
    <w:rsid w:val="0010733D"/>
    <w:rsid w:val="0011157E"/>
    <w:rsid w:val="00112A1F"/>
    <w:rsid w:val="00112BB8"/>
    <w:rsid w:val="001132A3"/>
    <w:rsid w:val="00113BCD"/>
    <w:rsid w:val="00114779"/>
    <w:rsid w:val="00115292"/>
    <w:rsid w:val="001159DF"/>
    <w:rsid w:val="001174FE"/>
    <w:rsid w:val="00120041"/>
    <w:rsid w:val="001200EA"/>
    <w:rsid w:val="001202EF"/>
    <w:rsid w:val="00120E0E"/>
    <w:rsid w:val="00120EFB"/>
    <w:rsid w:val="001233AB"/>
    <w:rsid w:val="0012422A"/>
    <w:rsid w:val="001254B2"/>
    <w:rsid w:val="0012691B"/>
    <w:rsid w:val="001279F3"/>
    <w:rsid w:val="0013301B"/>
    <w:rsid w:val="001338AC"/>
    <w:rsid w:val="00134433"/>
    <w:rsid w:val="001351B3"/>
    <w:rsid w:val="00135624"/>
    <w:rsid w:val="00136F39"/>
    <w:rsid w:val="00137589"/>
    <w:rsid w:val="00142543"/>
    <w:rsid w:val="00142B1E"/>
    <w:rsid w:val="001434DE"/>
    <w:rsid w:val="00143AFD"/>
    <w:rsid w:val="00143D39"/>
    <w:rsid w:val="00144928"/>
    <w:rsid w:val="001450F9"/>
    <w:rsid w:val="00146827"/>
    <w:rsid w:val="001470F0"/>
    <w:rsid w:val="001479F4"/>
    <w:rsid w:val="00150EAD"/>
    <w:rsid w:val="001522A6"/>
    <w:rsid w:val="00152CA9"/>
    <w:rsid w:val="001535E7"/>
    <w:rsid w:val="00153CE0"/>
    <w:rsid w:val="00153E1E"/>
    <w:rsid w:val="00154A14"/>
    <w:rsid w:val="00154B90"/>
    <w:rsid w:val="00155528"/>
    <w:rsid w:val="00156137"/>
    <w:rsid w:val="001608EE"/>
    <w:rsid w:val="00161917"/>
    <w:rsid w:val="00164327"/>
    <w:rsid w:val="00164C34"/>
    <w:rsid w:val="0016540F"/>
    <w:rsid w:val="001660CD"/>
    <w:rsid w:val="001669AA"/>
    <w:rsid w:val="00166CD3"/>
    <w:rsid w:val="00167021"/>
    <w:rsid w:val="001704B7"/>
    <w:rsid w:val="001706D7"/>
    <w:rsid w:val="0017188D"/>
    <w:rsid w:val="00171E53"/>
    <w:rsid w:val="00171E7B"/>
    <w:rsid w:val="00173409"/>
    <w:rsid w:val="00173C1A"/>
    <w:rsid w:val="00176432"/>
    <w:rsid w:val="001775C8"/>
    <w:rsid w:val="0017778D"/>
    <w:rsid w:val="001823BB"/>
    <w:rsid w:val="001827BC"/>
    <w:rsid w:val="00182B40"/>
    <w:rsid w:val="001844FC"/>
    <w:rsid w:val="0018524B"/>
    <w:rsid w:val="00186314"/>
    <w:rsid w:val="0018740E"/>
    <w:rsid w:val="001879C4"/>
    <w:rsid w:val="00190792"/>
    <w:rsid w:val="00190D62"/>
    <w:rsid w:val="00190EDD"/>
    <w:rsid w:val="001918F7"/>
    <w:rsid w:val="00191B65"/>
    <w:rsid w:val="00191CAA"/>
    <w:rsid w:val="00191D7E"/>
    <w:rsid w:val="001936B3"/>
    <w:rsid w:val="001951AB"/>
    <w:rsid w:val="001955AC"/>
    <w:rsid w:val="001A0B02"/>
    <w:rsid w:val="001A0D22"/>
    <w:rsid w:val="001A1423"/>
    <w:rsid w:val="001A1D50"/>
    <w:rsid w:val="001A3258"/>
    <w:rsid w:val="001A3938"/>
    <w:rsid w:val="001A4613"/>
    <w:rsid w:val="001A4645"/>
    <w:rsid w:val="001A470E"/>
    <w:rsid w:val="001A6CCD"/>
    <w:rsid w:val="001A737D"/>
    <w:rsid w:val="001A7C19"/>
    <w:rsid w:val="001B01D0"/>
    <w:rsid w:val="001B047E"/>
    <w:rsid w:val="001B1368"/>
    <w:rsid w:val="001B2C13"/>
    <w:rsid w:val="001B423E"/>
    <w:rsid w:val="001B5C0F"/>
    <w:rsid w:val="001B6819"/>
    <w:rsid w:val="001C107F"/>
    <w:rsid w:val="001C1663"/>
    <w:rsid w:val="001C199D"/>
    <w:rsid w:val="001C2E2A"/>
    <w:rsid w:val="001C3423"/>
    <w:rsid w:val="001C4136"/>
    <w:rsid w:val="001C587F"/>
    <w:rsid w:val="001C58E7"/>
    <w:rsid w:val="001C5F84"/>
    <w:rsid w:val="001C6085"/>
    <w:rsid w:val="001C6E20"/>
    <w:rsid w:val="001C7684"/>
    <w:rsid w:val="001C7CC5"/>
    <w:rsid w:val="001C7FBF"/>
    <w:rsid w:val="001D0245"/>
    <w:rsid w:val="001D1F09"/>
    <w:rsid w:val="001D28B1"/>
    <w:rsid w:val="001D29C1"/>
    <w:rsid w:val="001D2CE4"/>
    <w:rsid w:val="001D3780"/>
    <w:rsid w:val="001D4D4E"/>
    <w:rsid w:val="001D5789"/>
    <w:rsid w:val="001D66A3"/>
    <w:rsid w:val="001D6B75"/>
    <w:rsid w:val="001E0231"/>
    <w:rsid w:val="001E09D9"/>
    <w:rsid w:val="001E0CB7"/>
    <w:rsid w:val="001E2411"/>
    <w:rsid w:val="001E35E7"/>
    <w:rsid w:val="001E40F8"/>
    <w:rsid w:val="001E5584"/>
    <w:rsid w:val="001E5881"/>
    <w:rsid w:val="001F05C9"/>
    <w:rsid w:val="001F0FBD"/>
    <w:rsid w:val="001F1015"/>
    <w:rsid w:val="001F1AB7"/>
    <w:rsid w:val="001F22AD"/>
    <w:rsid w:val="001F2750"/>
    <w:rsid w:val="001F27EA"/>
    <w:rsid w:val="001F286D"/>
    <w:rsid w:val="001F47AE"/>
    <w:rsid w:val="001F57A5"/>
    <w:rsid w:val="001F698D"/>
    <w:rsid w:val="001F6F16"/>
    <w:rsid w:val="00200865"/>
    <w:rsid w:val="002022F6"/>
    <w:rsid w:val="00202C1A"/>
    <w:rsid w:val="0020366B"/>
    <w:rsid w:val="00203899"/>
    <w:rsid w:val="002038D5"/>
    <w:rsid w:val="00205051"/>
    <w:rsid w:val="002051D6"/>
    <w:rsid w:val="0020530E"/>
    <w:rsid w:val="002076BF"/>
    <w:rsid w:val="002108DF"/>
    <w:rsid w:val="00210CDE"/>
    <w:rsid w:val="002114A1"/>
    <w:rsid w:val="00213408"/>
    <w:rsid w:val="002157A3"/>
    <w:rsid w:val="002167E9"/>
    <w:rsid w:val="00216F1A"/>
    <w:rsid w:val="00217532"/>
    <w:rsid w:val="00221E6B"/>
    <w:rsid w:val="0022231A"/>
    <w:rsid w:val="0022337D"/>
    <w:rsid w:val="00223D03"/>
    <w:rsid w:val="00223D69"/>
    <w:rsid w:val="00224E73"/>
    <w:rsid w:val="00225A5C"/>
    <w:rsid w:val="00226DF2"/>
    <w:rsid w:val="00227520"/>
    <w:rsid w:val="00230BBF"/>
    <w:rsid w:val="00231131"/>
    <w:rsid w:val="00232D89"/>
    <w:rsid w:val="00233DAE"/>
    <w:rsid w:val="00234185"/>
    <w:rsid w:val="00234310"/>
    <w:rsid w:val="0023460C"/>
    <w:rsid w:val="0023510D"/>
    <w:rsid w:val="00235860"/>
    <w:rsid w:val="0023694C"/>
    <w:rsid w:val="0023782E"/>
    <w:rsid w:val="002427DD"/>
    <w:rsid w:val="00243180"/>
    <w:rsid w:val="00244CC9"/>
    <w:rsid w:val="00245323"/>
    <w:rsid w:val="002456B4"/>
    <w:rsid w:val="002476A3"/>
    <w:rsid w:val="002506EB"/>
    <w:rsid w:val="00250A26"/>
    <w:rsid w:val="002510E7"/>
    <w:rsid w:val="00251741"/>
    <w:rsid w:val="00253875"/>
    <w:rsid w:val="00254C37"/>
    <w:rsid w:val="00255931"/>
    <w:rsid w:val="0025661D"/>
    <w:rsid w:val="00256CE4"/>
    <w:rsid w:val="00256EF6"/>
    <w:rsid w:val="002574E4"/>
    <w:rsid w:val="00257A82"/>
    <w:rsid w:val="0026121B"/>
    <w:rsid w:val="00261C2A"/>
    <w:rsid w:val="002630A1"/>
    <w:rsid w:val="00263FCE"/>
    <w:rsid w:val="002641B6"/>
    <w:rsid w:val="00265B3E"/>
    <w:rsid w:val="002667EB"/>
    <w:rsid w:val="002704C7"/>
    <w:rsid w:val="00270EAE"/>
    <w:rsid w:val="00271359"/>
    <w:rsid w:val="0027198B"/>
    <w:rsid w:val="002722F9"/>
    <w:rsid w:val="00275572"/>
    <w:rsid w:val="002778C0"/>
    <w:rsid w:val="00281195"/>
    <w:rsid w:val="00281A38"/>
    <w:rsid w:val="00285A9D"/>
    <w:rsid w:val="002862A1"/>
    <w:rsid w:val="002862A4"/>
    <w:rsid w:val="00286C4F"/>
    <w:rsid w:val="00286D22"/>
    <w:rsid w:val="00290036"/>
    <w:rsid w:val="00291370"/>
    <w:rsid w:val="00291908"/>
    <w:rsid w:val="0029228C"/>
    <w:rsid w:val="002928E3"/>
    <w:rsid w:val="002934E9"/>
    <w:rsid w:val="002943C1"/>
    <w:rsid w:val="002957A4"/>
    <w:rsid w:val="002963AE"/>
    <w:rsid w:val="002A032B"/>
    <w:rsid w:val="002A1683"/>
    <w:rsid w:val="002A1988"/>
    <w:rsid w:val="002A1BE0"/>
    <w:rsid w:val="002A2A5B"/>
    <w:rsid w:val="002A312A"/>
    <w:rsid w:val="002A3D8A"/>
    <w:rsid w:val="002A4FFA"/>
    <w:rsid w:val="002A7B68"/>
    <w:rsid w:val="002B00C8"/>
    <w:rsid w:val="002B030F"/>
    <w:rsid w:val="002B03E7"/>
    <w:rsid w:val="002B100A"/>
    <w:rsid w:val="002B5045"/>
    <w:rsid w:val="002B5986"/>
    <w:rsid w:val="002B66AE"/>
    <w:rsid w:val="002B78F4"/>
    <w:rsid w:val="002C3388"/>
    <w:rsid w:val="002C4699"/>
    <w:rsid w:val="002C4A1A"/>
    <w:rsid w:val="002C5D06"/>
    <w:rsid w:val="002C6374"/>
    <w:rsid w:val="002D2EE5"/>
    <w:rsid w:val="002D3267"/>
    <w:rsid w:val="002D473D"/>
    <w:rsid w:val="002D55B1"/>
    <w:rsid w:val="002D71A7"/>
    <w:rsid w:val="002D7DF3"/>
    <w:rsid w:val="002E079C"/>
    <w:rsid w:val="002E1B1A"/>
    <w:rsid w:val="002E5105"/>
    <w:rsid w:val="002E51F5"/>
    <w:rsid w:val="002E6669"/>
    <w:rsid w:val="002F2506"/>
    <w:rsid w:val="002F28AC"/>
    <w:rsid w:val="002F338F"/>
    <w:rsid w:val="002F5006"/>
    <w:rsid w:val="002F5761"/>
    <w:rsid w:val="002F671E"/>
    <w:rsid w:val="002F67EE"/>
    <w:rsid w:val="002F6DF5"/>
    <w:rsid w:val="00300B2B"/>
    <w:rsid w:val="00301510"/>
    <w:rsid w:val="00301563"/>
    <w:rsid w:val="00302F84"/>
    <w:rsid w:val="003052B5"/>
    <w:rsid w:val="0030689D"/>
    <w:rsid w:val="00306B1F"/>
    <w:rsid w:val="003101CB"/>
    <w:rsid w:val="00310329"/>
    <w:rsid w:val="003106BD"/>
    <w:rsid w:val="00310772"/>
    <w:rsid w:val="003109D4"/>
    <w:rsid w:val="0031432E"/>
    <w:rsid w:val="00314E66"/>
    <w:rsid w:val="00315DFC"/>
    <w:rsid w:val="003163C8"/>
    <w:rsid w:val="00317344"/>
    <w:rsid w:val="00317C5E"/>
    <w:rsid w:val="00320663"/>
    <w:rsid w:val="003206B2"/>
    <w:rsid w:val="003212EE"/>
    <w:rsid w:val="0032221E"/>
    <w:rsid w:val="003233D7"/>
    <w:rsid w:val="003237D8"/>
    <w:rsid w:val="003270B6"/>
    <w:rsid w:val="0033004F"/>
    <w:rsid w:val="003303BD"/>
    <w:rsid w:val="00330E1B"/>
    <w:rsid w:val="00331828"/>
    <w:rsid w:val="00331A03"/>
    <w:rsid w:val="003336CA"/>
    <w:rsid w:val="00335474"/>
    <w:rsid w:val="0033603B"/>
    <w:rsid w:val="00337385"/>
    <w:rsid w:val="0034002B"/>
    <w:rsid w:val="003409DC"/>
    <w:rsid w:val="00340E6B"/>
    <w:rsid w:val="00343C4F"/>
    <w:rsid w:val="00344050"/>
    <w:rsid w:val="003441C1"/>
    <w:rsid w:val="0034437B"/>
    <w:rsid w:val="00344748"/>
    <w:rsid w:val="00345749"/>
    <w:rsid w:val="00345E4B"/>
    <w:rsid w:val="0034670C"/>
    <w:rsid w:val="0034701D"/>
    <w:rsid w:val="00350D1F"/>
    <w:rsid w:val="00350F64"/>
    <w:rsid w:val="00350FF7"/>
    <w:rsid w:val="003527EC"/>
    <w:rsid w:val="0035508F"/>
    <w:rsid w:val="00356E3A"/>
    <w:rsid w:val="00357075"/>
    <w:rsid w:val="00357258"/>
    <w:rsid w:val="00357B14"/>
    <w:rsid w:val="00360854"/>
    <w:rsid w:val="003608E5"/>
    <w:rsid w:val="00360C74"/>
    <w:rsid w:val="00360F20"/>
    <w:rsid w:val="00364CA0"/>
    <w:rsid w:val="00365C8E"/>
    <w:rsid w:val="0036644F"/>
    <w:rsid w:val="00366BE6"/>
    <w:rsid w:val="003678D3"/>
    <w:rsid w:val="00367F9A"/>
    <w:rsid w:val="00371E69"/>
    <w:rsid w:val="00373E4D"/>
    <w:rsid w:val="0037435E"/>
    <w:rsid w:val="0037514F"/>
    <w:rsid w:val="0037563F"/>
    <w:rsid w:val="00376DC9"/>
    <w:rsid w:val="003772A6"/>
    <w:rsid w:val="003774A4"/>
    <w:rsid w:val="003802B6"/>
    <w:rsid w:val="00380502"/>
    <w:rsid w:val="00380624"/>
    <w:rsid w:val="00381845"/>
    <w:rsid w:val="00384DA1"/>
    <w:rsid w:val="00385079"/>
    <w:rsid w:val="0038641E"/>
    <w:rsid w:val="00387508"/>
    <w:rsid w:val="00393603"/>
    <w:rsid w:val="00394CD2"/>
    <w:rsid w:val="00394EF5"/>
    <w:rsid w:val="00395507"/>
    <w:rsid w:val="00396E09"/>
    <w:rsid w:val="00397E5B"/>
    <w:rsid w:val="003A2037"/>
    <w:rsid w:val="003A2634"/>
    <w:rsid w:val="003A387A"/>
    <w:rsid w:val="003A4E71"/>
    <w:rsid w:val="003A51E6"/>
    <w:rsid w:val="003A5D82"/>
    <w:rsid w:val="003A620E"/>
    <w:rsid w:val="003A6778"/>
    <w:rsid w:val="003B0155"/>
    <w:rsid w:val="003B14BF"/>
    <w:rsid w:val="003B1509"/>
    <w:rsid w:val="003B18BB"/>
    <w:rsid w:val="003B2B2B"/>
    <w:rsid w:val="003B342E"/>
    <w:rsid w:val="003B36AE"/>
    <w:rsid w:val="003B378C"/>
    <w:rsid w:val="003B4546"/>
    <w:rsid w:val="003B46D2"/>
    <w:rsid w:val="003B4F50"/>
    <w:rsid w:val="003B6B2E"/>
    <w:rsid w:val="003B7A5C"/>
    <w:rsid w:val="003B7DD8"/>
    <w:rsid w:val="003C0A7E"/>
    <w:rsid w:val="003C0DCE"/>
    <w:rsid w:val="003C2F57"/>
    <w:rsid w:val="003C3E54"/>
    <w:rsid w:val="003C558A"/>
    <w:rsid w:val="003D0349"/>
    <w:rsid w:val="003D0B86"/>
    <w:rsid w:val="003D13F1"/>
    <w:rsid w:val="003D195F"/>
    <w:rsid w:val="003D3F4F"/>
    <w:rsid w:val="003D5852"/>
    <w:rsid w:val="003E02BC"/>
    <w:rsid w:val="003E1ECC"/>
    <w:rsid w:val="003E208E"/>
    <w:rsid w:val="003E28C5"/>
    <w:rsid w:val="003E3878"/>
    <w:rsid w:val="003E4946"/>
    <w:rsid w:val="003E4EA7"/>
    <w:rsid w:val="003E5ABD"/>
    <w:rsid w:val="003E5ADD"/>
    <w:rsid w:val="003F0890"/>
    <w:rsid w:val="003F2DA7"/>
    <w:rsid w:val="003F2EF9"/>
    <w:rsid w:val="003F447A"/>
    <w:rsid w:val="003F44D7"/>
    <w:rsid w:val="003F4663"/>
    <w:rsid w:val="003F470A"/>
    <w:rsid w:val="003F769E"/>
    <w:rsid w:val="00400081"/>
    <w:rsid w:val="00400636"/>
    <w:rsid w:val="0040176A"/>
    <w:rsid w:val="00403379"/>
    <w:rsid w:val="0040527B"/>
    <w:rsid w:val="00405926"/>
    <w:rsid w:val="004063AD"/>
    <w:rsid w:val="00406BC3"/>
    <w:rsid w:val="004072F6"/>
    <w:rsid w:val="00407616"/>
    <w:rsid w:val="004124EA"/>
    <w:rsid w:val="00412959"/>
    <w:rsid w:val="00414967"/>
    <w:rsid w:val="00414E54"/>
    <w:rsid w:val="00414FDE"/>
    <w:rsid w:val="00415EF9"/>
    <w:rsid w:val="0042035B"/>
    <w:rsid w:val="00420391"/>
    <w:rsid w:val="0042167B"/>
    <w:rsid w:val="004220D6"/>
    <w:rsid w:val="00422798"/>
    <w:rsid w:val="004227E4"/>
    <w:rsid w:val="00422CD8"/>
    <w:rsid w:val="00425CDA"/>
    <w:rsid w:val="00426864"/>
    <w:rsid w:val="00426F4E"/>
    <w:rsid w:val="0042767A"/>
    <w:rsid w:val="00430BAC"/>
    <w:rsid w:val="00431FC3"/>
    <w:rsid w:val="004336F8"/>
    <w:rsid w:val="00433897"/>
    <w:rsid w:val="00436787"/>
    <w:rsid w:val="0043681D"/>
    <w:rsid w:val="00440541"/>
    <w:rsid w:val="00442354"/>
    <w:rsid w:val="004425DB"/>
    <w:rsid w:val="0044283F"/>
    <w:rsid w:val="00442D82"/>
    <w:rsid w:val="004443D3"/>
    <w:rsid w:val="00444CC7"/>
    <w:rsid w:val="00445348"/>
    <w:rsid w:val="0044635C"/>
    <w:rsid w:val="004469A7"/>
    <w:rsid w:val="00450B7E"/>
    <w:rsid w:val="00450F1C"/>
    <w:rsid w:val="00451875"/>
    <w:rsid w:val="00451A58"/>
    <w:rsid w:val="0045231D"/>
    <w:rsid w:val="004524EB"/>
    <w:rsid w:val="00453783"/>
    <w:rsid w:val="00453A8A"/>
    <w:rsid w:val="00453DEC"/>
    <w:rsid w:val="00454165"/>
    <w:rsid w:val="0045460A"/>
    <w:rsid w:val="00454F1C"/>
    <w:rsid w:val="00455893"/>
    <w:rsid w:val="00456416"/>
    <w:rsid w:val="00456F6D"/>
    <w:rsid w:val="0045750D"/>
    <w:rsid w:val="00460270"/>
    <w:rsid w:val="004610AB"/>
    <w:rsid w:val="00463C5B"/>
    <w:rsid w:val="00464BE1"/>
    <w:rsid w:val="004656B0"/>
    <w:rsid w:val="0046590A"/>
    <w:rsid w:val="004663DC"/>
    <w:rsid w:val="0046746B"/>
    <w:rsid w:val="00470DCB"/>
    <w:rsid w:val="00471980"/>
    <w:rsid w:val="00472055"/>
    <w:rsid w:val="004726C3"/>
    <w:rsid w:val="004727E8"/>
    <w:rsid w:val="00473CC9"/>
    <w:rsid w:val="004742B9"/>
    <w:rsid w:val="004775F6"/>
    <w:rsid w:val="00477954"/>
    <w:rsid w:val="004825AB"/>
    <w:rsid w:val="00482940"/>
    <w:rsid w:val="00484CB1"/>
    <w:rsid w:val="0048690B"/>
    <w:rsid w:val="0048763E"/>
    <w:rsid w:val="00487F67"/>
    <w:rsid w:val="0049071B"/>
    <w:rsid w:val="00491A99"/>
    <w:rsid w:val="0049209E"/>
    <w:rsid w:val="004921A3"/>
    <w:rsid w:val="00492C5E"/>
    <w:rsid w:val="004951BD"/>
    <w:rsid w:val="00495AA6"/>
    <w:rsid w:val="004A0FB6"/>
    <w:rsid w:val="004A18BE"/>
    <w:rsid w:val="004A1ABE"/>
    <w:rsid w:val="004A3B52"/>
    <w:rsid w:val="004A3CD2"/>
    <w:rsid w:val="004A466C"/>
    <w:rsid w:val="004A5314"/>
    <w:rsid w:val="004A661B"/>
    <w:rsid w:val="004A7517"/>
    <w:rsid w:val="004A7EE3"/>
    <w:rsid w:val="004B0436"/>
    <w:rsid w:val="004B0610"/>
    <w:rsid w:val="004B2301"/>
    <w:rsid w:val="004B28F8"/>
    <w:rsid w:val="004B2B53"/>
    <w:rsid w:val="004B6552"/>
    <w:rsid w:val="004C1DC2"/>
    <w:rsid w:val="004C1E10"/>
    <w:rsid w:val="004C2715"/>
    <w:rsid w:val="004C51E1"/>
    <w:rsid w:val="004C51E8"/>
    <w:rsid w:val="004C7DD7"/>
    <w:rsid w:val="004D08C2"/>
    <w:rsid w:val="004D251E"/>
    <w:rsid w:val="004D26EA"/>
    <w:rsid w:val="004D301A"/>
    <w:rsid w:val="004D386C"/>
    <w:rsid w:val="004D38CD"/>
    <w:rsid w:val="004D3B06"/>
    <w:rsid w:val="004D56FD"/>
    <w:rsid w:val="004D63DB"/>
    <w:rsid w:val="004D63F8"/>
    <w:rsid w:val="004E020C"/>
    <w:rsid w:val="004E05C9"/>
    <w:rsid w:val="004E2521"/>
    <w:rsid w:val="004E50DB"/>
    <w:rsid w:val="004E5D02"/>
    <w:rsid w:val="004E6415"/>
    <w:rsid w:val="004E79B0"/>
    <w:rsid w:val="004E7E7F"/>
    <w:rsid w:val="004F006D"/>
    <w:rsid w:val="004F071D"/>
    <w:rsid w:val="004F1C99"/>
    <w:rsid w:val="004F1E59"/>
    <w:rsid w:val="004F2652"/>
    <w:rsid w:val="004F2AA2"/>
    <w:rsid w:val="004F3C29"/>
    <w:rsid w:val="004F4EEE"/>
    <w:rsid w:val="004F6769"/>
    <w:rsid w:val="004F6D99"/>
    <w:rsid w:val="004F7707"/>
    <w:rsid w:val="00501D4E"/>
    <w:rsid w:val="0050303D"/>
    <w:rsid w:val="0050529A"/>
    <w:rsid w:val="00505568"/>
    <w:rsid w:val="00505BCE"/>
    <w:rsid w:val="00506189"/>
    <w:rsid w:val="005119FA"/>
    <w:rsid w:val="005120B8"/>
    <w:rsid w:val="00512E63"/>
    <w:rsid w:val="00513CAF"/>
    <w:rsid w:val="00515196"/>
    <w:rsid w:val="00515EB4"/>
    <w:rsid w:val="00517466"/>
    <w:rsid w:val="005235E6"/>
    <w:rsid w:val="0052435D"/>
    <w:rsid w:val="0053068D"/>
    <w:rsid w:val="00530C95"/>
    <w:rsid w:val="005313E1"/>
    <w:rsid w:val="00531428"/>
    <w:rsid w:val="0053199E"/>
    <w:rsid w:val="005324D6"/>
    <w:rsid w:val="00532C4E"/>
    <w:rsid w:val="005332A6"/>
    <w:rsid w:val="005334C2"/>
    <w:rsid w:val="0053383C"/>
    <w:rsid w:val="00533C50"/>
    <w:rsid w:val="00534799"/>
    <w:rsid w:val="005363A8"/>
    <w:rsid w:val="00537FD0"/>
    <w:rsid w:val="00540010"/>
    <w:rsid w:val="005400B8"/>
    <w:rsid w:val="00540610"/>
    <w:rsid w:val="00540F13"/>
    <w:rsid w:val="005421E7"/>
    <w:rsid w:val="0054221A"/>
    <w:rsid w:val="0054436A"/>
    <w:rsid w:val="00544DBF"/>
    <w:rsid w:val="0054544F"/>
    <w:rsid w:val="005467A8"/>
    <w:rsid w:val="005467CE"/>
    <w:rsid w:val="00546ACA"/>
    <w:rsid w:val="00546E09"/>
    <w:rsid w:val="005478DC"/>
    <w:rsid w:val="00550366"/>
    <w:rsid w:val="00551666"/>
    <w:rsid w:val="005522FB"/>
    <w:rsid w:val="005526FB"/>
    <w:rsid w:val="00553336"/>
    <w:rsid w:val="005541EC"/>
    <w:rsid w:val="00557671"/>
    <w:rsid w:val="005578DF"/>
    <w:rsid w:val="00560906"/>
    <w:rsid w:val="00561A09"/>
    <w:rsid w:val="00562B66"/>
    <w:rsid w:val="00566158"/>
    <w:rsid w:val="0056702A"/>
    <w:rsid w:val="0056783B"/>
    <w:rsid w:val="005702E7"/>
    <w:rsid w:val="0057214B"/>
    <w:rsid w:val="00572B99"/>
    <w:rsid w:val="00573FD4"/>
    <w:rsid w:val="00574B3E"/>
    <w:rsid w:val="00575467"/>
    <w:rsid w:val="00575D36"/>
    <w:rsid w:val="00576FA4"/>
    <w:rsid w:val="00577211"/>
    <w:rsid w:val="00577DBB"/>
    <w:rsid w:val="00581707"/>
    <w:rsid w:val="005818D7"/>
    <w:rsid w:val="00582B2A"/>
    <w:rsid w:val="00583F16"/>
    <w:rsid w:val="005841B0"/>
    <w:rsid w:val="0058447A"/>
    <w:rsid w:val="00584987"/>
    <w:rsid w:val="00585591"/>
    <w:rsid w:val="0058675D"/>
    <w:rsid w:val="0058754E"/>
    <w:rsid w:val="005879FF"/>
    <w:rsid w:val="005902A9"/>
    <w:rsid w:val="00592383"/>
    <w:rsid w:val="005928A9"/>
    <w:rsid w:val="00592DF8"/>
    <w:rsid w:val="00594526"/>
    <w:rsid w:val="00595077"/>
    <w:rsid w:val="005A1355"/>
    <w:rsid w:val="005A1A6F"/>
    <w:rsid w:val="005A1BBA"/>
    <w:rsid w:val="005A503C"/>
    <w:rsid w:val="005A519C"/>
    <w:rsid w:val="005A571D"/>
    <w:rsid w:val="005A59DA"/>
    <w:rsid w:val="005A637E"/>
    <w:rsid w:val="005A6977"/>
    <w:rsid w:val="005A70C7"/>
    <w:rsid w:val="005A70F2"/>
    <w:rsid w:val="005B1590"/>
    <w:rsid w:val="005B3917"/>
    <w:rsid w:val="005B55EB"/>
    <w:rsid w:val="005B6272"/>
    <w:rsid w:val="005B695B"/>
    <w:rsid w:val="005B7E2A"/>
    <w:rsid w:val="005C0FB3"/>
    <w:rsid w:val="005C17FE"/>
    <w:rsid w:val="005C269F"/>
    <w:rsid w:val="005C4579"/>
    <w:rsid w:val="005C5A3C"/>
    <w:rsid w:val="005C69E7"/>
    <w:rsid w:val="005C6D17"/>
    <w:rsid w:val="005C7248"/>
    <w:rsid w:val="005D071D"/>
    <w:rsid w:val="005D1BF3"/>
    <w:rsid w:val="005D644E"/>
    <w:rsid w:val="005D7B98"/>
    <w:rsid w:val="005E0AB9"/>
    <w:rsid w:val="005E1AA4"/>
    <w:rsid w:val="005E1D28"/>
    <w:rsid w:val="005E3BD7"/>
    <w:rsid w:val="005E3D32"/>
    <w:rsid w:val="005E4947"/>
    <w:rsid w:val="005E6060"/>
    <w:rsid w:val="005E7682"/>
    <w:rsid w:val="005E7BB6"/>
    <w:rsid w:val="005F004A"/>
    <w:rsid w:val="005F0459"/>
    <w:rsid w:val="005F1A0B"/>
    <w:rsid w:val="005F1F7D"/>
    <w:rsid w:val="005F1FFC"/>
    <w:rsid w:val="005F26D9"/>
    <w:rsid w:val="005F2A85"/>
    <w:rsid w:val="005F2E54"/>
    <w:rsid w:val="005F3613"/>
    <w:rsid w:val="005F39BF"/>
    <w:rsid w:val="005F482C"/>
    <w:rsid w:val="005F49DE"/>
    <w:rsid w:val="005F5622"/>
    <w:rsid w:val="005F65D5"/>
    <w:rsid w:val="005F6C26"/>
    <w:rsid w:val="00600938"/>
    <w:rsid w:val="00601259"/>
    <w:rsid w:val="0060144F"/>
    <w:rsid w:val="0060206B"/>
    <w:rsid w:val="0060565B"/>
    <w:rsid w:val="00605B89"/>
    <w:rsid w:val="006064C5"/>
    <w:rsid w:val="0060690D"/>
    <w:rsid w:val="00606B35"/>
    <w:rsid w:val="00607F1C"/>
    <w:rsid w:val="00611E40"/>
    <w:rsid w:val="00612ED7"/>
    <w:rsid w:val="00614B20"/>
    <w:rsid w:val="0061503D"/>
    <w:rsid w:val="00615F6D"/>
    <w:rsid w:val="00617550"/>
    <w:rsid w:val="006204B8"/>
    <w:rsid w:val="00620505"/>
    <w:rsid w:val="00620639"/>
    <w:rsid w:val="0062121B"/>
    <w:rsid w:val="006217FC"/>
    <w:rsid w:val="00622C6C"/>
    <w:rsid w:val="006247A2"/>
    <w:rsid w:val="00625BA9"/>
    <w:rsid w:val="00626E55"/>
    <w:rsid w:val="00630946"/>
    <w:rsid w:val="0063110D"/>
    <w:rsid w:val="00631AD6"/>
    <w:rsid w:val="00633F66"/>
    <w:rsid w:val="00633FFF"/>
    <w:rsid w:val="00634578"/>
    <w:rsid w:val="00634787"/>
    <w:rsid w:val="00634C19"/>
    <w:rsid w:val="00634FBF"/>
    <w:rsid w:val="006407CD"/>
    <w:rsid w:val="00641A19"/>
    <w:rsid w:val="00642942"/>
    <w:rsid w:val="006429D8"/>
    <w:rsid w:val="0064481F"/>
    <w:rsid w:val="00644B39"/>
    <w:rsid w:val="0064576B"/>
    <w:rsid w:val="00645C17"/>
    <w:rsid w:val="006464AF"/>
    <w:rsid w:val="006474BB"/>
    <w:rsid w:val="00647620"/>
    <w:rsid w:val="0065047B"/>
    <w:rsid w:val="006522DA"/>
    <w:rsid w:val="006531E2"/>
    <w:rsid w:val="00654995"/>
    <w:rsid w:val="00655C69"/>
    <w:rsid w:val="006572C3"/>
    <w:rsid w:val="0065743E"/>
    <w:rsid w:val="00660364"/>
    <w:rsid w:val="0066039A"/>
    <w:rsid w:val="006607C7"/>
    <w:rsid w:val="00661D30"/>
    <w:rsid w:val="00663C02"/>
    <w:rsid w:val="00664791"/>
    <w:rsid w:val="00665562"/>
    <w:rsid w:val="00667446"/>
    <w:rsid w:val="00667804"/>
    <w:rsid w:val="00670158"/>
    <w:rsid w:val="0067056A"/>
    <w:rsid w:val="0067129D"/>
    <w:rsid w:val="006731A1"/>
    <w:rsid w:val="0067336F"/>
    <w:rsid w:val="00674D91"/>
    <w:rsid w:val="006758AE"/>
    <w:rsid w:val="006779FE"/>
    <w:rsid w:val="006815B5"/>
    <w:rsid w:val="006824D1"/>
    <w:rsid w:val="00682D20"/>
    <w:rsid w:val="00683006"/>
    <w:rsid w:val="00683824"/>
    <w:rsid w:val="00684143"/>
    <w:rsid w:val="006844B6"/>
    <w:rsid w:val="00684602"/>
    <w:rsid w:val="006850B7"/>
    <w:rsid w:val="00685792"/>
    <w:rsid w:val="00686852"/>
    <w:rsid w:val="00686E86"/>
    <w:rsid w:val="00690594"/>
    <w:rsid w:val="00690D49"/>
    <w:rsid w:val="00691E04"/>
    <w:rsid w:val="00691F96"/>
    <w:rsid w:val="00693123"/>
    <w:rsid w:val="00693B0A"/>
    <w:rsid w:val="006950E0"/>
    <w:rsid w:val="0069566D"/>
    <w:rsid w:val="00695676"/>
    <w:rsid w:val="0069735B"/>
    <w:rsid w:val="00697763"/>
    <w:rsid w:val="006A0673"/>
    <w:rsid w:val="006A3014"/>
    <w:rsid w:val="006A3950"/>
    <w:rsid w:val="006A5C8C"/>
    <w:rsid w:val="006A7484"/>
    <w:rsid w:val="006A75D7"/>
    <w:rsid w:val="006B146A"/>
    <w:rsid w:val="006B2F31"/>
    <w:rsid w:val="006B37E2"/>
    <w:rsid w:val="006B4185"/>
    <w:rsid w:val="006B5A20"/>
    <w:rsid w:val="006B7598"/>
    <w:rsid w:val="006B79B5"/>
    <w:rsid w:val="006B7C7E"/>
    <w:rsid w:val="006B7CBF"/>
    <w:rsid w:val="006B7F30"/>
    <w:rsid w:val="006C0AF1"/>
    <w:rsid w:val="006C2663"/>
    <w:rsid w:val="006C34C1"/>
    <w:rsid w:val="006C5E74"/>
    <w:rsid w:val="006D127C"/>
    <w:rsid w:val="006D48CD"/>
    <w:rsid w:val="006D509B"/>
    <w:rsid w:val="006D58AF"/>
    <w:rsid w:val="006E0188"/>
    <w:rsid w:val="006E0E4D"/>
    <w:rsid w:val="006E1397"/>
    <w:rsid w:val="006E45AD"/>
    <w:rsid w:val="006E465C"/>
    <w:rsid w:val="006E6587"/>
    <w:rsid w:val="006E6652"/>
    <w:rsid w:val="006E66B6"/>
    <w:rsid w:val="006F003F"/>
    <w:rsid w:val="006F0D4D"/>
    <w:rsid w:val="006F4620"/>
    <w:rsid w:val="006F53C9"/>
    <w:rsid w:val="006F5E38"/>
    <w:rsid w:val="006F6FEA"/>
    <w:rsid w:val="006F7341"/>
    <w:rsid w:val="006F758F"/>
    <w:rsid w:val="00703A1D"/>
    <w:rsid w:val="00704087"/>
    <w:rsid w:val="00704942"/>
    <w:rsid w:val="00704B01"/>
    <w:rsid w:val="0070651A"/>
    <w:rsid w:val="007073E6"/>
    <w:rsid w:val="00710B9A"/>
    <w:rsid w:val="00710FCE"/>
    <w:rsid w:val="007110F9"/>
    <w:rsid w:val="007136A1"/>
    <w:rsid w:val="00713F82"/>
    <w:rsid w:val="00714485"/>
    <w:rsid w:val="007144A2"/>
    <w:rsid w:val="00714CA0"/>
    <w:rsid w:val="00716D6D"/>
    <w:rsid w:val="0071768F"/>
    <w:rsid w:val="0071772D"/>
    <w:rsid w:val="00717777"/>
    <w:rsid w:val="007209E5"/>
    <w:rsid w:val="00720B94"/>
    <w:rsid w:val="00720CC3"/>
    <w:rsid w:val="007220BB"/>
    <w:rsid w:val="00723134"/>
    <w:rsid w:val="007242C9"/>
    <w:rsid w:val="007269BA"/>
    <w:rsid w:val="007269F8"/>
    <w:rsid w:val="00726B4B"/>
    <w:rsid w:val="007307C4"/>
    <w:rsid w:val="00730E49"/>
    <w:rsid w:val="00731A17"/>
    <w:rsid w:val="00731C17"/>
    <w:rsid w:val="007321FF"/>
    <w:rsid w:val="00732C45"/>
    <w:rsid w:val="00732E3D"/>
    <w:rsid w:val="00733653"/>
    <w:rsid w:val="0073456C"/>
    <w:rsid w:val="0073482D"/>
    <w:rsid w:val="00734ED0"/>
    <w:rsid w:val="00736242"/>
    <w:rsid w:val="007366AF"/>
    <w:rsid w:val="00736E35"/>
    <w:rsid w:val="0073726F"/>
    <w:rsid w:val="00743B03"/>
    <w:rsid w:val="00744010"/>
    <w:rsid w:val="0074411B"/>
    <w:rsid w:val="007442DB"/>
    <w:rsid w:val="00744729"/>
    <w:rsid w:val="00744D8D"/>
    <w:rsid w:val="00746924"/>
    <w:rsid w:val="00746D17"/>
    <w:rsid w:val="0074783E"/>
    <w:rsid w:val="0075411A"/>
    <w:rsid w:val="00754AAA"/>
    <w:rsid w:val="00754BC2"/>
    <w:rsid w:val="00755883"/>
    <w:rsid w:val="007607BB"/>
    <w:rsid w:val="00760BC3"/>
    <w:rsid w:val="00760EE2"/>
    <w:rsid w:val="00761094"/>
    <w:rsid w:val="00761C83"/>
    <w:rsid w:val="007622BB"/>
    <w:rsid w:val="00762359"/>
    <w:rsid w:val="00762DD4"/>
    <w:rsid w:val="007645A7"/>
    <w:rsid w:val="00764979"/>
    <w:rsid w:val="00764A54"/>
    <w:rsid w:val="00764F05"/>
    <w:rsid w:val="0076591C"/>
    <w:rsid w:val="00765C96"/>
    <w:rsid w:val="00766A17"/>
    <w:rsid w:val="00766B90"/>
    <w:rsid w:val="00767430"/>
    <w:rsid w:val="007703F4"/>
    <w:rsid w:val="00770B03"/>
    <w:rsid w:val="00770BC9"/>
    <w:rsid w:val="00770F21"/>
    <w:rsid w:val="007743DC"/>
    <w:rsid w:val="00774F49"/>
    <w:rsid w:val="00775F06"/>
    <w:rsid w:val="0077750D"/>
    <w:rsid w:val="007778D7"/>
    <w:rsid w:val="007838D8"/>
    <w:rsid w:val="0078437A"/>
    <w:rsid w:val="00787091"/>
    <w:rsid w:val="00787A81"/>
    <w:rsid w:val="0079049C"/>
    <w:rsid w:val="0079132C"/>
    <w:rsid w:val="00792D14"/>
    <w:rsid w:val="0079354E"/>
    <w:rsid w:val="00793639"/>
    <w:rsid w:val="00795BD6"/>
    <w:rsid w:val="00795BDF"/>
    <w:rsid w:val="00797413"/>
    <w:rsid w:val="007975EA"/>
    <w:rsid w:val="007A262C"/>
    <w:rsid w:val="007A3393"/>
    <w:rsid w:val="007A3C0E"/>
    <w:rsid w:val="007A4637"/>
    <w:rsid w:val="007A4929"/>
    <w:rsid w:val="007A5152"/>
    <w:rsid w:val="007A6193"/>
    <w:rsid w:val="007A6A72"/>
    <w:rsid w:val="007A7B28"/>
    <w:rsid w:val="007B006F"/>
    <w:rsid w:val="007B05A8"/>
    <w:rsid w:val="007B1657"/>
    <w:rsid w:val="007B1A4F"/>
    <w:rsid w:val="007B1FBD"/>
    <w:rsid w:val="007B251C"/>
    <w:rsid w:val="007B4114"/>
    <w:rsid w:val="007B78FE"/>
    <w:rsid w:val="007C0562"/>
    <w:rsid w:val="007C2EDE"/>
    <w:rsid w:val="007C5279"/>
    <w:rsid w:val="007C738D"/>
    <w:rsid w:val="007D1843"/>
    <w:rsid w:val="007D1851"/>
    <w:rsid w:val="007D275B"/>
    <w:rsid w:val="007D4A19"/>
    <w:rsid w:val="007D57E1"/>
    <w:rsid w:val="007D5CE0"/>
    <w:rsid w:val="007D5EA8"/>
    <w:rsid w:val="007D657C"/>
    <w:rsid w:val="007D737B"/>
    <w:rsid w:val="007D738D"/>
    <w:rsid w:val="007D77E1"/>
    <w:rsid w:val="007E1733"/>
    <w:rsid w:val="007E1A39"/>
    <w:rsid w:val="007E37A7"/>
    <w:rsid w:val="007E381F"/>
    <w:rsid w:val="007E3DA9"/>
    <w:rsid w:val="007E4333"/>
    <w:rsid w:val="007E4D37"/>
    <w:rsid w:val="007E4D65"/>
    <w:rsid w:val="007E533E"/>
    <w:rsid w:val="007F086E"/>
    <w:rsid w:val="007F1299"/>
    <w:rsid w:val="007F280B"/>
    <w:rsid w:val="007F3713"/>
    <w:rsid w:val="007F45FD"/>
    <w:rsid w:val="007F4E04"/>
    <w:rsid w:val="007F55C2"/>
    <w:rsid w:val="007F5B89"/>
    <w:rsid w:val="007F5FD7"/>
    <w:rsid w:val="007F65BD"/>
    <w:rsid w:val="007F67EA"/>
    <w:rsid w:val="00800F55"/>
    <w:rsid w:val="00801B2C"/>
    <w:rsid w:val="00801DC5"/>
    <w:rsid w:val="00801EF3"/>
    <w:rsid w:val="008042C0"/>
    <w:rsid w:val="008044D3"/>
    <w:rsid w:val="00805E6A"/>
    <w:rsid w:val="008106FF"/>
    <w:rsid w:val="0081115B"/>
    <w:rsid w:val="0081310A"/>
    <w:rsid w:val="0081318E"/>
    <w:rsid w:val="0081328A"/>
    <w:rsid w:val="00813CD5"/>
    <w:rsid w:val="00816FA2"/>
    <w:rsid w:val="008177AF"/>
    <w:rsid w:val="00817805"/>
    <w:rsid w:val="008178FC"/>
    <w:rsid w:val="00817AC2"/>
    <w:rsid w:val="0082280A"/>
    <w:rsid w:val="00823382"/>
    <w:rsid w:val="008238B1"/>
    <w:rsid w:val="00824034"/>
    <w:rsid w:val="008244BC"/>
    <w:rsid w:val="0082600B"/>
    <w:rsid w:val="0082639B"/>
    <w:rsid w:val="0082644F"/>
    <w:rsid w:val="00832C35"/>
    <w:rsid w:val="00833931"/>
    <w:rsid w:val="00834185"/>
    <w:rsid w:val="00834E43"/>
    <w:rsid w:val="008353B9"/>
    <w:rsid w:val="0083598D"/>
    <w:rsid w:val="00835F82"/>
    <w:rsid w:val="00836E35"/>
    <w:rsid w:val="00837209"/>
    <w:rsid w:val="00837429"/>
    <w:rsid w:val="00837724"/>
    <w:rsid w:val="00837795"/>
    <w:rsid w:val="008379C7"/>
    <w:rsid w:val="00842919"/>
    <w:rsid w:val="00843D3E"/>
    <w:rsid w:val="00844613"/>
    <w:rsid w:val="00845241"/>
    <w:rsid w:val="00847C1A"/>
    <w:rsid w:val="00850A8F"/>
    <w:rsid w:val="008513E6"/>
    <w:rsid w:val="00852274"/>
    <w:rsid w:val="008527FB"/>
    <w:rsid w:val="00852857"/>
    <w:rsid w:val="008529EB"/>
    <w:rsid w:val="00853C2F"/>
    <w:rsid w:val="00855246"/>
    <w:rsid w:val="008568F6"/>
    <w:rsid w:val="00860773"/>
    <w:rsid w:val="00863831"/>
    <w:rsid w:val="00864063"/>
    <w:rsid w:val="008669DE"/>
    <w:rsid w:val="00866C73"/>
    <w:rsid w:val="008676E0"/>
    <w:rsid w:val="0087029C"/>
    <w:rsid w:val="008707D5"/>
    <w:rsid w:val="0087179C"/>
    <w:rsid w:val="00871E4E"/>
    <w:rsid w:val="00872144"/>
    <w:rsid w:val="00872CC9"/>
    <w:rsid w:val="0087362F"/>
    <w:rsid w:val="008765A2"/>
    <w:rsid w:val="0087693C"/>
    <w:rsid w:val="00876D3E"/>
    <w:rsid w:val="008770D1"/>
    <w:rsid w:val="00880392"/>
    <w:rsid w:val="00881474"/>
    <w:rsid w:val="00881EF1"/>
    <w:rsid w:val="00883524"/>
    <w:rsid w:val="00883D24"/>
    <w:rsid w:val="0088567A"/>
    <w:rsid w:val="008863DB"/>
    <w:rsid w:val="00892481"/>
    <w:rsid w:val="00892588"/>
    <w:rsid w:val="008929C3"/>
    <w:rsid w:val="008929FB"/>
    <w:rsid w:val="008940F9"/>
    <w:rsid w:val="0089496E"/>
    <w:rsid w:val="00894DC6"/>
    <w:rsid w:val="00895ACB"/>
    <w:rsid w:val="00895F3C"/>
    <w:rsid w:val="00897574"/>
    <w:rsid w:val="008A04E9"/>
    <w:rsid w:val="008A1D9A"/>
    <w:rsid w:val="008A3E4E"/>
    <w:rsid w:val="008A4E50"/>
    <w:rsid w:val="008A5F3F"/>
    <w:rsid w:val="008B1548"/>
    <w:rsid w:val="008B192C"/>
    <w:rsid w:val="008B2B6C"/>
    <w:rsid w:val="008B313B"/>
    <w:rsid w:val="008B4B23"/>
    <w:rsid w:val="008B4EAF"/>
    <w:rsid w:val="008B5AA1"/>
    <w:rsid w:val="008B61D7"/>
    <w:rsid w:val="008B7C59"/>
    <w:rsid w:val="008C06A4"/>
    <w:rsid w:val="008C0E4F"/>
    <w:rsid w:val="008C12C0"/>
    <w:rsid w:val="008C5464"/>
    <w:rsid w:val="008C687F"/>
    <w:rsid w:val="008C696E"/>
    <w:rsid w:val="008D0E75"/>
    <w:rsid w:val="008D110B"/>
    <w:rsid w:val="008D132D"/>
    <w:rsid w:val="008D20AF"/>
    <w:rsid w:val="008D28AD"/>
    <w:rsid w:val="008D2C81"/>
    <w:rsid w:val="008D3357"/>
    <w:rsid w:val="008D4AA7"/>
    <w:rsid w:val="008D5749"/>
    <w:rsid w:val="008D590C"/>
    <w:rsid w:val="008D71E7"/>
    <w:rsid w:val="008E006B"/>
    <w:rsid w:val="008E243A"/>
    <w:rsid w:val="008E2520"/>
    <w:rsid w:val="008E572D"/>
    <w:rsid w:val="008E612F"/>
    <w:rsid w:val="008E63BD"/>
    <w:rsid w:val="008E70F4"/>
    <w:rsid w:val="008E7A10"/>
    <w:rsid w:val="008F0680"/>
    <w:rsid w:val="008F18B1"/>
    <w:rsid w:val="008F2A6C"/>
    <w:rsid w:val="008F7274"/>
    <w:rsid w:val="008F772D"/>
    <w:rsid w:val="008F7AEE"/>
    <w:rsid w:val="008F7DD2"/>
    <w:rsid w:val="00900041"/>
    <w:rsid w:val="00900306"/>
    <w:rsid w:val="00903D90"/>
    <w:rsid w:val="00904B39"/>
    <w:rsid w:val="00907CDD"/>
    <w:rsid w:val="00910238"/>
    <w:rsid w:val="00911710"/>
    <w:rsid w:val="00913CB9"/>
    <w:rsid w:val="00914AA3"/>
    <w:rsid w:val="009151A4"/>
    <w:rsid w:val="009211BE"/>
    <w:rsid w:val="0092132A"/>
    <w:rsid w:val="0092152D"/>
    <w:rsid w:val="00922EBD"/>
    <w:rsid w:val="00923E32"/>
    <w:rsid w:val="00924328"/>
    <w:rsid w:val="009303B7"/>
    <w:rsid w:val="009310D9"/>
    <w:rsid w:val="00932BA3"/>
    <w:rsid w:val="0093378A"/>
    <w:rsid w:val="009338E1"/>
    <w:rsid w:val="0093400E"/>
    <w:rsid w:val="0093550C"/>
    <w:rsid w:val="00935B9A"/>
    <w:rsid w:val="00941466"/>
    <w:rsid w:val="00941DCC"/>
    <w:rsid w:val="00942515"/>
    <w:rsid w:val="0094275D"/>
    <w:rsid w:val="009438F6"/>
    <w:rsid w:val="00943BC7"/>
    <w:rsid w:val="00943F8F"/>
    <w:rsid w:val="00944B5C"/>
    <w:rsid w:val="009459B7"/>
    <w:rsid w:val="00945AF7"/>
    <w:rsid w:val="00946180"/>
    <w:rsid w:val="00946C10"/>
    <w:rsid w:val="009476B1"/>
    <w:rsid w:val="009519F9"/>
    <w:rsid w:val="00952571"/>
    <w:rsid w:val="00956ED3"/>
    <w:rsid w:val="00956F44"/>
    <w:rsid w:val="009576A5"/>
    <w:rsid w:val="009578C3"/>
    <w:rsid w:val="00957D4F"/>
    <w:rsid w:val="00960349"/>
    <w:rsid w:val="009620A6"/>
    <w:rsid w:val="00962C3A"/>
    <w:rsid w:val="00963736"/>
    <w:rsid w:val="00963DB5"/>
    <w:rsid w:val="009662B0"/>
    <w:rsid w:val="0097013F"/>
    <w:rsid w:val="0097596D"/>
    <w:rsid w:val="0097712E"/>
    <w:rsid w:val="00977381"/>
    <w:rsid w:val="00977D63"/>
    <w:rsid w:val="009804BC"/>
    <w:rsid w:val="00981F3D"/>
    <w:rsid w:val="00982AB8"/>
    <w:rsid w:val="009834FF"/>
    <w:rsid w:val="00984526"/>
    <w:rsid w:val="00985D06"/>
    <w:rsid w:val="00986688"/>
    <w:rsid w:val="009869A0"/>
    <w:rsid w:val="009869EB"/>
    <w:rsid w:val="0099010B"/>
    <w:rsid w:val="0099075C"/>
    <w:rsid w:val="00991ED1"/>
    <w:rsid w:val="00993B8B"/>
    <w:rsid w:val="00994DB9"/>
    <w:rsid w:val="009952D3"/>
    <w:rsid w:val="00995700"/>
    <w:rsid w:val="00995F93"/>
    <w:rsid w:val="009968B3"/>
    <w:rsid w:val="009977FD"/>
    <w:rsid w:val="009A16F0"/>
    <w:rsid w:val="009A1AC4"/>
    <w:rsid w:val="009A24DC"/>
    <w:rsid w:val="009A27DB"/>
    <w:rsid w:val="009A2E30"/>
    <w:rsid w:val="009A3BD7"/>
    <w:rsid w:val="009A4D75"/>
    <w:rsid w:val="009A50D9"/>
    <w:rsid w:val="009A53B2"/>
    <w:rsid w:val="009A57B0"/>
    <w:rsid w:val="009A69F0"/>
    <w:rsid w:val="009A782B"/>
    <w:rsid w:val="009B04DF"/>
    <w:rsid w:val="009B0D1E"/>
    <w:rsid w:val="009B117C"/>
    <w:rsid w:val="009B1662"/>
    <w:rsid w:val="009B42FC"/>
    <w:rsid w:val="009B55C0"/>
    <w:rsid w:val="009B6178"/>
    <w:rsid w:val="009B62F0"/>
    <w:rsid w:val="009B66FD"/>
    <w:rsid w:val="009B7DE2"/>
    <w:rsid w:val="009C0105"/>
    <w:rsid w:val="009C0B44"/>
    <w:rsid w:val="009C181B"/>
    <w:rsid w:val="009C1A62"/>
    <w:rsid w:val="009C1F67"/>
    <w:rsid w:val="009C2042"/>
    <w:rsid w:val="009C2143"/>
    <w:rsid w:val="009C221F"/>
    <w:rsid w:val="009C2F42"/>
    <w:rsid w:val="009C3556"/>
    <w:rsid w:val="009C51FD"/>
    <w:rsid w:val="009C6E14"/>
    <w:rsid w:val="009C731A"/>
    <w:rsid w:val="009D1049"/>
    <w:rsid w:val="009D1843"/>
    <w:rsid w:val="009D2DAB"/>
    <w:rsid w:val="009D45BB"/>
    <w:rsid w:val="009D46E0"/>
    <w:rsid w:val="009D4DF8"/>
    <w:rsid w:val="009D5856"/>
    <w:rsid w:val="009D597E"/>
    <w:rsid w:val="009D6775"/>
    <w:rsid w:val="009E0020"/>
    <w:rsid w:val="009E0AAE"/>
    <w:rsid w:val="009E39AB"/>
    <w:rsid w:val="009E5743"/>
    <w:rsid w:val="009E6A8A"/>
    <w:rsid w:val="009E6BF8"/>
    <w:rsid w:val="009E7425"/>
    <w:rsid w:val="009F04C2"/>
    <w:rsid w:val="009F0578"/>
    <w:rsid w:val="009F068B"/>
    <w:rsid w:val="009F0A53"/>
    <w:rsid w:val="009F0D50"/>
    <w:rsid w:val="009F24B3"/>
    <w:rsid w:val="009F2503"/>
    <w:rsid w:val="009F2B82"/>
    <w:rsid w:val="009F34F6"/>
    <w:rsid w:val="009F3856"/>
    <w:rsid w:val="009F3943"/>
    <w:rsid w:val="009F4380"/>
    <w:rsid w:val="009F4E19"/>
    <w:rsid w:val="009F5807"/>
    <w:rsid w:val="009F58F6"/>
    <w:rsid w:val="009F6F9F"/>
    <w:rsid w:val="00A01524"/>
    <w:rsid w:val="00A01C88"/>
    <w:rsid w:val="00A02F8D"/>
    <w:rsid w:val="00A04C81"/>
    <w:rsid w:val="00A04D36"/>
    <w:rsid w:val="00A05B75"/>
    <w:rsid w:val="00A06CAC"/>
    <w:rsid w:val="00A0791A"/>
    <w:rsid w:val="00A12F8B"/>
    <w:rsid w:val="00A1673F"/>
    <w:rsid w:val="00A17586"/>
    <w:rsid w:val="00A22AC8"/>
    <w:rsid w:val="00A22D93"/>
    <w:rsid w:val="00A25626"/>
    <w:rsid w:val="00A271AA"/>
    <w:rsid w:val="00A27A32"/>
    <w:rsid w:val="00A27A9A"/>
    <w:rsid w:val="00A27C6C"/>
    <w:rsid w:val="00A31420"/>
    <w:rsid w:val="00A317D8"/>
    <w:rsid w:val="00A33F63"/>
    <w:rsid w:val="00A34D3C"/>
    <w:rsid w:val="00A352EC"/>
    <w:rsid w:val="00A36EE4"/>
    <w:rsid w:val="00A36F70"/>
    <w:rsid w:val="00A3725F"/>
    <w:rsid w:val="00A40215"/>
    <w:rsid w:val="00A40C4A"/>
    <w:rsid w:val="00A452D4"/>
    <w:rsid w:val="00A456A1"/>
    <w:rsid w:val="00A45A31"/>
    <w:rsid w:val="00A46822"/>
    <w:rsid w:val="00A46E02"/>
    <w:rsid w:val="00A47B94"/>
    <w:rsid w:val="00A47E26"/>
    <w:rsid w:val="00A47F7B"/>
    <w:rsid w:val="00A50485"/>
    <w:rsid w:val="00A504C7"/>
    <w:rsid w:val="00A5127E"/>
    <w:rsid w:val="00A51D96"/>
    <w:rsid w:val="00A5469F"/>
    <w:rsid w:val="00A552A3"/>
    <w:rsid w:val="00A5559E"/>
    <w:rsid w:val="00A55903"/>
    <w:rsid w:val="00A57465"/>
    <w:rsid w:val="00A57631"/>
    <w:rsid w:val="00A60138"/>
    <w:rsid w:val="00A60D61"/>
    <w:rsid w:val="00A622A8"/>
    <w:rsid w:val="00A62348"/>
    <w:rsid w:val="00A62F32"/>
    <w:rsid w:val="00A62F8C"/>
    <w:rsid w:val="00A6318A"/>
    <w:rsid w:val="00A64663"/>
    <w:rsid w:val="00A65108"/>
    <w:rsid w:val="00A661B1"/>
    <w:rsid w:val="00A6691D"/>
    <w:rsid w:val="00A67B2C"/>
    <w:rsid w:val="00A705C3"/>
    <w:rsid w:val="00A708ED"/>
    <w:rsid w:val="00A728A6"/>
    <w:rsid w:val="00A72C31"/>
    <w:rsid w:val="00A75855"/>
    <w:rsid w:val="00A80992"/>
    <w:rsid w:val="00A822BE"/>
    <w:rsid w:val="00A822EB"/>
    <w:rsid w:val="00A82855"/>
    <w:rsid w:val="00A83AA3"/>
    <w:rsid w:val="00A8518E"/>
    <w:rsid w:val="00A87E35"/>
    <w:rsid w:val="00A9231A"/>
    <w:rsid w:val="00A923DD"/>
    <w:rsid w:val="00A92940"/>
    <w:rsid w:val="00A93F60"/>
    <w:rsid w:val="00A943FC"/>
    <w:rsid w:val="00A95A1B"/>
    <w:rsid w:val="00A97506"/>
    <w:rsid w:val="00AA0916"/>
    <w:rsid w:val="00AA20D1"/>
    <w:rsid w:val="00AA39A9"/>
    <w:rsid w:val="00AA4840"/>
    <w:rsid w:val="00AA5B8B"/>
    <w:rsid w:val="00AA68B0"/>
    <w:rsid w:val="00AB002E"/>
    <w:rsid w:val="00AB084F"/>
    <w:rsid w:val="00AB121D"/>
    <w:rsid w:val="00AB1C38"/>
    <w:rsid w:val="00AB667A"/>
    <w:rsid w:val="00AB6B27"/>
    <w:rsid w:val="00AB6E65"/>
    <w:rsid w:val="00AC1AB5"/>
    <w:rsid w:val="00AC1F4A"/>
    <w:rsid w:val="00AC293B"/>
    <w:rsid w:val="00AC29CA"/>
    <w:rsid w:val="00AC440D"/>
    <w:rsid w:val="00AC5212"/>
    <w:rsid w:val="00AC5218"/>
    <w:rsid w:val="00AC594F"/>
    <w:rsid w:val="00AC5E14"/>
    <w:rsid w:val="00AC6F20"/>
    <w:rsid w:val="00AC7A93"/>
    <w:rsid w:val="00AD38DA"/>
    <w:rsid w:val="00AD51BF"/>
    <w:rsid w:val="00AD67DE"/>
    <w:rsid w:val="00AD6EFD"/>
    <w:rsid w:val="00AD7B8B"/>
    <w:rsid w:val="00AE036F"/>
    <w:rsid w:val="00AE5FBD"/>
    <w:rsid w:val="00AE6131"/>
    <w:rsid w:val="00AE7C6D"/>
    <w:rsid w:val="00AF07AE"/>
    <w:rsid w:val="00AF0AFF"/>
    <w:rsid w:val="00AF2D17"/>
    <w:rsid w:val="00AF2EFA"/>
    <w:rsid w:val="00AF4277"/>
    <w:rsid w:val="00AF506F"/>
    <w:rsid w:val="00AF57F8"/>
    <w:rsid w:val="00AF5BEE"/>
    <w:rsid w:val="00AF5D89"/>
    <w:rsid w:val="00AF5E0A"/>
    <w:rsid w:val="00AF6B9B"/>
    <w:rsid w:val="00B00C96"/>
    <w:rsid w:val="00B01FAA"/>
    <w:rsid w:val="00B021B6"/>
    <w:rsid w:val="00B031B0"/>
    <w:rsid w:val="00B039D1"/>
    <w:rsid w:val="00B03D8A"/>
    <w:rsid w:val="00B04A7D"/>
    <w:rsid w:val="00B0556D"/>
    <w:rsid w:val="00B07B41"/>
    <w:rsid w:val="00B07F6C"/>
    <w:rsid w:val="00B10C4C"/>
    <w:rsid w:val="00B10F10"/>
    <w:rsid w:val="00B11ED2"/>
    <w:rsid w:val="00B15586"/>
    <w:rsid w:val="00B15BB9"/>
    <w:rsid w:val="00B177E7"/>
    <w:rsid w:val="00B178B6"/>
    <w:rsid w:val="00B17D77"/>
    <w:rsid w:val="00B17DC0"/>
    <w:rsid w:val="00B200BC"/>
    <w:rsid w:val="00B22033"/>
    <w:rsid w:val="00B22815"/>
    <w:rsid w:val="00B246FA"/>
    <w:rsid w:val="00B25BA6"/>
    <w:rsid w:val="00B26E1D"/>
    <w:rsid w:val="00B300B2"/>
    <w:rsid w:val="00B3101B"/>
    <w:rsid w:val="00B311C5"/>
    <w:rsid w:val="00B328C3"/>
    <w:rsid w:val="00B34680"/>
    <w:rsid w:val="00B34ED4"/>
    <w:rsid w:val="00B3547C"/>
    <w:rsid w:val="00B354D6"/>
    <w:rsid w:val="00B36769"/>
    <w:rsid w:val="00B36E2F"/>
    <w:rsid w:val="00B3721F"/>
    <w:rsid w:val="00B376C7"/>
    <w:rsid w:val="00B40B2D"/>
    <w:rsid w:val="00B42C1E"/>
    <w:rsid w:val="00B42EAE"/>
    <w:rsid w:val="00B4376C"/>
    <w:rsid w:val="00B45A72"/>
    <w:rsid w:val="00B465A9"/>
    <w:rsid w:val="00B5408B"/>
    <w:rsid w:val="00B555EA"/>
    <w:rsid w:val="00B561B8"/>
    <w:rsid w:val="00B60847"/>
    <w:rsid w:val="00B60B96"/>
    <w:rsid w:val="00B60CC0"/>
    <w:rsid w:val="00B61279"/>
    <w:rsid w:val="00B61D2F"/>
    <w:rsid w:val="00B626E5"/>
    <w:rsid w:val="00B648E0"/>
    <w:rsid w:val="00B64930"/>
    <w:rsid w:val="00B64DCA"/>
    <w:rsid w:val="00B65754"/>
    <w:rsid w:val="00B65875"/>
    <w:rsid w:val="00B67478"/>
    <w:rsid w:val="00B71E21"/>
    <w:rsid w:val="00B7237D"/>
    <w:rsid w:val="00B72F22"/>
    <w:rsid w:val="00B7413B"/>
    <w:rsid w:val="00B75AC1"/>
    <w:rsid w:val="00B762B1"/>
    <w:rsid w:val="00B76433"/>
    <w:rsid w:val="00B77019"/>
    <w:rsid w:val="00B77146"/>
    <w:rsid w:val="00B773BD"/>
    <w:rsid w:val="00B80A9F"/>
    <w:rsid w:val="00B82386"/>
    <w:rsid w:val="00B82AF7"/>
    <w:rsid w:val="00B8370D"/>
    <w:rsid w:val="00B865DC"/>
    <w:rsid w:val="00B865EC"/>
    <w:rsid w:val="00B868E1"/>
    <w:rsid w:val="00B86DBC"/>
    <w:rsid w:val="00B87365"/>
    <w:rsid w:val="00B8789A"/>
    <w:rsid w:val="00B916D8"/>
    <w:rsid w:val="00B9209D"/>
    <w:rsid w:val="00B926B8"/>
    <w:rsid w:val="00B9273F"/>
    <w:rsid w:val="00B941CD"/>
    <w:rsid w:val="00B94248"/>
    <w:rsid w:val="00B957E1"/>
    <w:rsid w:val="00B95EF8"/>
    <w:rsid w:val="00B96F7A"/>
    <w:rsid w:val="00B97F4A"/>
    <w:rsid w:val="00BA11D7"/>
    <w:rsid w:val="00BA130C"/>
    <w:rsid w:val="00BA23BD"/>
    <w:rsid w:val="00BA2863"/>
    <w:rsid w:val="00BA3497"/>
    <w:rsid w:val="00BA377E"/>
    <w:rsid w:val="00BA55FE"/>
    <w:rsid w:val="00BA5B12"/>
    <w:rsid w:val="00BA6611"/>
    <w:rsid w:val="00BA6E86"/>
    <w:rsid w:val="00BB02FB"/>
    <w:rsid w:val="00BB07AD"/>
    <w:rsid w:val="00BB11D2"/>
    <w:rsid w:val="00BB11D9"/>
    <w:rsid w:val="00BB18FE"/>
    <w:rsid w:val="00BB28DC"/>
    <w:rsid w:val="00BB502E"/>
    <w:rsid w:val="00BB780D"/>
    <w:rsid w:val="00BC2C36"/>
    <w:rsid w:val="00BC4B1D"/>
    <w:rsid w:val="00BC4E8C"/>
    <w:rsid w:val="00BC5C91"/>
    <w:rsid w:val="00BC6216"/>
    <w:rsid w:val="00BC72AA"/>
    <w:rsid w:val="00BD09DE"/>
    <w:rsid w:val="00BD1680"/>
    <w:rsid w:val="00BD1802"/>
    <w:rsid w:val="00BD1C48"/>
    <w:rsid w:val="00BD34EF"/>
    <w:rsid w:val="00BD3A47"/>
    <w:rsid w:val="00BD3D54"/>
    <w:rsid w:val="00BD43CF"/>
    <w:rsid w:val="00BD4DCD"/>
    <w:rsid w:val="00BD630E"/>
    <w:rsid w:val="00BD7115"/>
    <w:rsid w:val="00BD7613"/>
    <w:rsid w:val="00BE15E2"/>
    <w:rsid w:val="00BE1CDA"/>
    <w:rsid w:val="00BE32DA"/>
    <w:rsid w:val="00BE3780"/>
    <w:rsid w:val="00BE3EB1"/>
    <w:rsid w:val="00BE4C4B"/>
    <w:rsid w:val="00BE4D77"/>
    <w:rsid w:val="00BE4DB3"/>
    <w:rsid w:val="00BE5CFE"/>
    <w:rsid w:val="00BE61AC"/>
    <w:rsid w:val="00BE789B"/>
    <w:rsid w:val="00BF0DFD"/>
    <w:rsid w:val="00BF10E8"/>
    <w:rsid w:val="00BF407A"/>
    <w:rsid w:val="00BF49AC"/>
    <w:rsid w:val="00BF5396"/>
    <w:rsid w:val="00BF64DB"/>
    <w:rsid w:val="00BF6610"/>
    <w:rsid w:val="00BF67A8"/>
    <w:rsid w:val="00C01191"/>
    <w:rsid w:val="00C0185D"/>
    <w:rsid w:val="00C023E0"/>
    <w:rsid w:val="00C024BE"/>
    <w:rsid w:val="00C0376A"/>
    <w:rsid w:val="00C0467E"/>
    <w:rsid w:val="00C05572"/>
    <w:rsid w:val="00C05A8F"/>
    <w:rsid w:val="00C05DE7"/>
    <w:rsid w:val="00C105D7"/>
    <w:rsid w:val="00C1120B"/>
    <w:rsid w:val="00C11F5D"/>
    <w:rsid w:val="00C120DA"/>
    <w:rsid w:val="00C12BED"/>
    <w:rsid w:val="00C1616C"/>
    <w:rsid w:val="00C17C50"/>
    <w:rsid w:val="00C17D2B"/>
    <w:rsid w:val="00C2030C"/>
    <w:rsid w:val="00C20E5C"/>
    <w:rsid w:val="00C2161A"/>
    <w:rsid w:val="00C227CE"/>
    <w:rsid w:val="00C22B30"/>
    <w:rsid w:val="00C2326F"/>
    <w:rsid w:val="00C24D33"/>
    <w:rsid w:val="00C2551B"/>
    <w:rsid w:val="00C265C3"/>
    <w:rsid w:val="00C26F50"/>
    <w:rsid w:val="00C278D4"/>
    <w:rsid w:val="00C3032F"/>
    <w:rsid w:val="00C3046F"/>
    <w:rsid w:val="00C30AC6"/>
    <w:rsid w:val="00C31736"/>
    <w:rsid w:val="00C31C91"/>
    <w:rsid w:val="00C31F09"/>
    <w:rsid w:val="00C32245"/>
    <w:rsid w:val="00C3294E"/>
    <w:rsid w:val="00C331F4"/>
    <w:rsid w:val="00C33938"/>
    <w:rsid w:val="00C35EF9"/>
    <w:rsid w:val="00C36023"/>
    <w:rsid w:val="00C363ED"/>
    <w:rsid w:val="00C373D8"/>
    <w:rsid w:val="00C37A6F"/>
    <w:rsid w:val="00C4133A"/>
    <w:rsid w:val="00C442E7"/>
    <w:rsid w:val="00C46976"/>
    <w:rsid w:val="00C47D3C"/>
    <w:rsid w:val="00C47D65"/>
    <w:rsid w:val="00C50C89"/>
    <w:rsid w:val="00C51295"/>
    <w:rsid w:val="00C512A8"/>
    <w:rsid w:val="00C52CFA"/>
    <w:rsid w:val="00C52E7E"/>
    <w:rsid w:val="00C533A5"/>
    <w:rsid w:val="00C54C6C"/>
    <w:rsid w:val="00C55376"/>
    <w:rsid w:val="00C55B3C"/>
    <w:rsid w:val="00C55DC6"/>
    <w:rsid w:val="00C575FE"/>
    <w:rsid w:val="00C579F5"/>
    <w:rsid w:val="00C579F6"/>
    <w:rsid w:val="00C6054E"/>
    <w:rsid w:val="00C60568"/>
    <w:rsid w:val="00C60E23"/>
    <w:rsid w:val="00C61008"/>
    <w:rsid w:val="00C631CF"/>
    <w:rsid w:val="00C6376D"/>
    <w:rsid w:val="00C63854"/>
    <w:rsid w:val="00C63BF2"/>
    <w:rsid w:val="00C64D9C"/>
    <w:rsid w:val="00C64E49"/>
    <w:rsid w:val="00C655A6"/>
    <w:rsid w:val="00C663D8"/>
    <w:rsid w:val="00C66713"/>
    <w:rsid w:val="00C675EE"/>
    <w:rsid w:val="00C705AF"/>
    <w:rsid w:val="00C71033"/>
    <w:rsid w:val="00C733F4"/>
    <w:rsid w:val="00C75352"/>
    <w:rsid w:val="00C7557B"/>
    <w:rsid w:val="00C768EE"/>
    <w:rsid w:val="00C7770D"/>
    <w:rsid w:val="00C804E9"/>
    <w:rsid w:val="00C810CE"/>
    <w:rsid w:val="00C818A2"/>
    <w:rsid w:val="00C82E0D"/>
    <w:rsid w:val="00C831B6"/>
    <w:rsid w:val="00C84913"/>
    <w:rsid w:val="00C85EAF"/>
    <w:rsid w:val="00C92BED"/>
    <w:rsid w:val="00C93294"/>
    <w:rsid w:val="00C93BEF"/>
    <w:rsid w:val="00C9495B"/>
    <w:rsid w:val="00C94FA8"/>
    <w:rsid w:val="00CA0D42"/>
    <w:rsid w:val="00CA18B9"/>
    <w:rsid w:val="00CA1DE7"/>
    <w:rsid w:val="00CA37DE"/>
    <w:rsid w:val="00CA3DAF"/>
    <w:rsid w:val="00CA44BB"/>
    <w:rsid w:val="00CA4DD6"/>
    <w:rsid w:val="00CA5556"/>
    <w:rsid w:val="00CA6362"/>
    <w:rsid w:val="00CA6DE3"/>
    <w:rsid w:val="00CA7820"/>
    <w:rsid w:val="00CA7B60"/>
    <w:rsid w:val="00CA7F56"/>
    <w:rsid w:val="00CB0169"/>
    <w:rsid w:val="00CB082B"/>
    <w:rsid w:val="00CB089C"/>
    <w:rsid w:val="00CB08DE"/>
    <w:rsid w:val="00CB0E7A"/>
    <w:rsid w:val="00CB1309"/>
    <w:rsid w:val="00CB27B1"/>
    <w:rsid w:val="00CB39AB"/>
    <w:rsid w:val="00CB5510"/>
    <w:rsid w:val="00CB5730"/>
    <w:rsid w:val="00CB6792"/>
    <w:rsid w:val="00CB73D3"/>
    <w:rsid w:val="00CB7AD9"/>
    <w:rsid w:val="00CB7EF2"/>
    <w:rsid w:val="00CC01B6"/>
    <w:rsid w:val="00CC279F"/>
    <w:rsid w:val="00CC435A"/>
    <w:rsid w:val="00CC495A"/>
    <w:rsid w:val="00CC4F28"/>
    <w:rsid w:val="00CC53D0"/>
    <w:rsid w:val="00CC555C"/>
    <w:rsid w:val="00CC581B"/>
    <w:rsid w:val="00CC5A34"/>
    <w:rsid w:val="00CC5FD8"/>
    <w:rsid w:val="00CD3254"/>
    <w:rsid w:val="00CD350D"/>
    <w:rsid w:val="00CD48D5"/>
    <w:rsid w:val="00CD66F9"/>
    <w:rsid w:val="00CE0BEE"/>
    <w:rsid w:val="00CE1C80"/>
    <w:rsid w:val="00CE1CCB"/>
    <w:rsid w:val="00CE4181"/>
    <w:rsid w:val="00CE47CF"/>
    <w:rsid w:val="00CE514B"/>
    <w:rsid w:val="00CE69F6"/>
    <w:rsid w:val="00CE6E8B"/>
    <w:rsid w:val="00CF0B90"/>
    <w:rsid w:val="00CF0FE0"/>
    <w:rsid w:val="00CF1941"/>
    <w:rsid w:val="00CF326E"/>
    <w:rsid w:val="00CF3560"/>
    <w:rsid w:val="00CF452E"/>
    <w:rsid w:val="00CF475B"/>
    <w:rsid w:val="00CF4C89"/>
    <w:rsid w:val="00CF4D1D"/>
    <w:rsid w:val="00CF4E2E"/>
    <w:rsid w:val="00CF6BF4"/>
    <w:rsid w:val="00D00B1E"/>
    <w:rsid w:val="00D0144F"/>
    <w:rsid w:val="00D02F7F"/>
    <w:rsid w:val="00D0571F"/>
    <w:rsid w:val="00D0595D"/>
    <w:rsid w:val="00D067A0"/>
    <w:rsid w:val="00D07084"/>
    <w:rsid w:val="00D07C4C"/>
    <w:rsid w:val="00D10501"/>
    <w:rsid w:val="00D10B10"/>
    <w:rsid w:val="00D111C2"/>
    <w:rsid w:val="00D111F0"/>
    <w:rsid w:val="00D128BD"/>
    <w:rsid w:val="00D12A93"/>
    <w:rsid w:val="00D12C70"/>
    <w:rsid w:val="00D152EC"/>
    <w:rsid w:val="00D154ED"/>
    <w:rsid w:val="00D154F7"/>
    <w:rsid w:val="00D17CD8"/>
    <w:rsid w:val="00D227C8"/>
    <w:rsid w:val="00D23358"/>
    <w:rsid w:val="00D23595"/>
    <w:rsid w:val="00D23BF6"/>
    <w:rsid w:val="00D23C70"/>
    <w:rsid w:val="00D269D4"/>
    <w:rsid w:val="00D30180"/>
    <w:rsid w:val="00D30FE8"/>
    <w:rsid w:val="00D3197B"/>
    <w:rsid w:val="00D32336"/>
    <w:rsid w:val="00D32881"/>
    <w:rsid w:val="00D32F02"/>
    <w:rsid w:val="00D33304"/>
    <w:rsid w:val="00D334E8"/>
    <w:rsid w:val="00D33BFC"/>
    <w:rsid w:val="00D35D6B"/>
    <w:rsid w:val="00D36C4A"/>
    <w:rsid w:val="00D37BB3"/>
    <w:rsid w:val="00D40808"/>
    <w:rsid w:val="00D40EC2"/>
    <w:rsid w:val="00D42EEB"/>
    <w:rsid w:val="00D42FFD"/>
    <w:rsid w:val="00D43031"/>
    <w:rsid w:val="00D45184"/>
    <w:rsid w:val="00D45266"/>
    <w:rsid w:val="00D46B28"/>
    <w:rsid w:val="00D47651"/>
    <w:rsid w:val="00D5059F"/>
    <w:rsid w:val="00D50DEE"/>
    <w:rsid w:val="00D5320B"/>
    <w:rsid w:val="00D5338E"/>
    <w:rsid w:val="00D540A5"/>
    <w:rsid w:val="00D549F4"/>
    <w:rsid w:val="00D55378"/>
    <w:rsid w:val="00D556D4"/>
    <w:rsid w:val="00D5605D"/>
    <w:rsid w:val="00D562B1"/>
    <w:rsid w:val="00D56CF9"/>
    <w:rsid w:val="00D56F04"/>
    <w:rsid w:val="00D57FCB"/>
    <w:rsid w:val="00D601D8"/>
    <w:rsid w:val="00D60CB3"/>
    <w:rsid w:val="00D60F5C"/>
    <w:rsid w:val="00D610A3"/>
    <w:rsid w:val="00D615E4"/>
    <w:rsid w:val="00D616A1"/>
    <w:rsid w:val="00D61AA6"/>
    <w:rsid w:val="00D63130"/>
    <w:rsid w:val="00D64C24"/>
    <w:rsid w:val="00D66027"/>
    <w:rsid w:val="00D66159"/>
    <w:rsid w:val="00D662CA"/>
    <w:rsid w:val="00D7054F"/>
    <w:rsid w:val="00D7189D"/>
    <w:rsid w:val="00D72607"/>
    <w:rsid w:val="00D727E4"/>
    <w:rsid w:val="00D761EB"/>
    <w:rsid w:val="00D7624E"/>
    <w:rsid w:val="00D7648F"/>
    <w:rsid w:val="00D76FC1"/>
    <w:rsid w:val="00D80EFF"/>
    <w:rsid w:val="00D815A2"/>
    <w:rsid w:val="00D828E5"/>
    <w:rsid w:val="00D835D5"/>
    <w:rsid w:val="00D844FD"/>
    <w:rsid w:val="00D851D0"/>
    <w:rsid w:val="00D8550E"/>
    <w:rsid w:val="00D8562E"/>
    <w:rsid w:val="00D85BDD"/>
    <w:rsid w:val="00D87736"/>
    <w:rsid w:val="00D908F4"/>
    <w:rsid w:val="00D9285F"/>
    <w:rsid w:val="00D94954"/>
    <w:rsid w:val="00D94FAC"/>
    <w:rsid w:val="00D95D5A"/>
    <w:rsid w:val="00DA19BC"/>
    <w:rsid w:val="00DA1AA2"/>
    <w:rsid w:val="00DA1B4E"/>
    <w:rsid w:val="00DA3155"/>
    <w:rsid w:val="00DA4848"/>
    <w:rsid w:val="00DA5282"/>
    <w:rsid w:val="00DA588D"/>
    <w:rsid w:val="00DA67AB"/>
    <w:rsid w:val="00DA6F1E"/>
    <w:rsid w:val="00DB13C4"/>
    <w:rsid w:val="00DB1CDF"/>
    <w:rsid w:val="00DB284D"/>
    <w:rsid w:val="00DB3C25"/>
    <w:rsid w:val="00DB5F60"/>
    <w:rsid w:val="00DB746F"/>
    <w:rsid w:val="00DC1D59"/>
    <w:rsid w:val="00DC2958"/>
    <w:rsid w:val="00DC2A8F"/>
    <w:rsid w:val="00DC37D8"/>
    <w:rsid w:val="00DC3BD2"/>
    <w:rsid w:val="00DC60B1"/>
    <w:rsid w:val="00DD1A22"/>
    <w:rsid w:val="00DD1E88"/>
    <w:rsid w:val="00DD2461"/>
    <w:rsid w:val="00DD25DE"/>
    <w:rsid w:val="00DD2791"/>
    <w:rsid w:val="00DD32CA"/>
    <w:rsid w:val="00DD3917"/>
    <w:rsid w:val="00DD60E6"/>
    <w:rsid w:val="00DD6C3D"/>
    <w:rsid w:val="00DE2D14"/>
    <w:rsid w:val="00DE422A"/>
    <w:rsid w:val="00DE4EC4"/>
    <w:rsid w:val="00DE5B90"/>
    <w:rsid w:val="00DE7312"/>
    <w:rsid w:val="00DF08E8"/>
    <w:rsid w:val="00DF0A38"/>
    <w:rsid w:val="00DF17C2"/>
    <w:rsid w:val="00DF193D"/>
    <w:rsid w:val="00DF1F3D"/>
    <w:rsid w:val="00DF4266"/>
    <w:rsid w:val="00DF4DBF"/>
    <w:rsid w:val="00DF5233"/>
    <w:rsid w:val="00DF5669"/>
    <w:rsid w:val="00DF6E9C"/>
    <w:rsid w:val="00DF786A"/>
    <w:rsid w:val="00DF7C53"/>
    <w:rsid w:val="00E003F4"/>
    <w:rsid w:val="00E00FE7"/>
    <w:rsid w:val="00E01938"/>
    <w:rsid w:val="00E01968"/>
    <w:rsid w:val="00E021AD"/>
    <w:rsid w:val="00E02283"/>
    <w:rsid w:val="00E03C03"/>
    <w:rsid w:val="00E04356"/>
    <w:rsid w:val="00E044FB"/>
    <w:rsid w:val="00E060D1"/>
    <w:rsid w:val="00E07DAC"/>
    <w:rsid w:val="00E10AC0"/>
    <w:rsid w:val="00E11187"/>
    <w:rsid w:val="00E13229"/>
    <w:rsid w:val="00E157C6"/>
    <w:rsid w:val="00E16006"/>
    <w:rsid w:val="00E2102A"/>
    <w:rsid w:val="00E22338"/>
    <w:rsid w:val="00E22C93"/>
    <w:rsid w:val="00E2469A"/>
    <w:rsid w:val="00E261DC"/>
    <w:rsid w:val="00E2743C"/>
    <w:rsid w:val="00E3073A"/>
    <w:rsid w:val="00E32116"/>
    <w:rsid w:val="00E32169"/>
    <w:rsid w:val="00E330E4"/>
    <w:rsid w:val="00E3387D"/>
    <w:rsid w:val="00E346E6"/>
    <w:rsid w:val="00E353D5"/>
    <w:rsid w:val="00E35929"/>
    <w:rsid w:val="00E36123"/>
    <w:rsid w:val="00E363B4"/>
    <w:rsid w:val="00E3721D"/>
    <w:rsid w:val="00E37F58"/>
    <w:rsid w:val="00E43F57"/>
    <w:rsid w:val="00E45652"/>
    <w:rsid w:val="00E46236"/>
    <w:rsid w:val="00E4748D"/>
    <w:rsid w:val="00E47AAB"/>
    <w:rsid w:val="00E5099A"/>
    <w:rsid w:val="00E50F1B"/>
    <w:rsid w:val="00E51902"/>
    <w:rsid w:val="00E51D96"/>
    <w:rsid w:val="00E52259"/>
    <w:rsid w:val="00E52BF2"/>
    <w:rsid w:val="00E53476"/>
    <w:rsid w:val="00E5445C"/>
    <w:rsid w:val="00E56E8C"/>
    <w:rsid w:val="00E57028"/>
    <w:rsid w:val="00E57263"/>
    <w:rsid w:val="00E57423"/>
    <w:rsid w:val="00E57617"/>
    <w:rsid w:val="00E614AF"/>
    <w:rsid w:val="00E6158F"/>
    <w:rsid w:val="00E6375E"/>
    <w:rsid w:val="00E64B91"/>
    <w:rsid w:val="00E64C2C"/>
    <w:rsid w:val="00E651D5"/>
    <w:rsid w:val="00E65EFC"/>
    <w:rsid w:val="00E66C0A"/>
    <w:rsid w:val="00E66F6D"/>
    <w:rsid w:val="00E67CD2"/>
    <w:rsid w:val="00E71616"/>
    <w:rsid w:val="00E7449A"/>
    <w:rsid w:val="00E7522D"/>
    <w:rsid w:val="00E810D1"/>
    <w:rsid w:val="00E81622"/>
    <w:rsid w:val="00E83E0A"/>
    <w:rsid w:val="00E84806"/>
    <w:rsid w:val="00E86193"/>
    <w:rsid w:val="00E86AA6"/>
    <w:rsid w:val="00E86E15"/>
    <w:rsid w:val="00E902FC"/>
    <w:rsid w:val="00E91478"/>
    <w:rsid w:val="00E92035"/>
    <w:rsid w:val="00E9387D"/>
    <w:rsid w:val="00E94B91"/>
    <w:rsid w:val="00E957C6"/>
    <w:rsid w:val="00E95FCF"/>
    <w:rsid w:val="00E970C1"/>
    <w:rsid w:val="00E97288"/>
    <w:rsid w:val="00E9740A"/>
    <w:rsid w:val="00E97AD3"/>
    <w:rsid w:val="00EA02A8"/>
    <w:rsid w:val="00EA105A"/>
    <w:rsid w:val="00EA33AE"/>
    <w:rsid w:val="00EA4D39"/>
    <w:rsid w:val="00EA5479"/>
    <w:rsid w:val="00EA63C3"/>
    <w:rsid w:val="00EA78DF"/>
    <w:rsid w:val="00EB1FBA"/>
    <w:rsid w:val="00EB3F26"/>
    <w:rsid w:val="00EB422A"/>
    <w:rsid w:val="00EB4A0C"/>
    <w:rsid w:val="00EB64A3"/>
    <w:rsid w:val="00EB66AF"/>
    <w:rsid w:val="00EC004E"/>
    <w:rsid w:val="00EC0601"/>
    <w:rsid w:val="00EC1116"/>
    <w:rsid w:val="00EC1630"/>
    <w:rsid w:val="00EC17ED"/>
    <w:rsid w:val="00EC2119"/>
    <w:rsid w:val="00EC406E"/>
    <w:rsid w:val="00EC4086"/>
    <w:rsid w:val="00EC59F2"/>
    <w:rsid w:val="00ED0766"/>
    <w:rsid w:val="00ED3667"/>
    <w:rsid w:val="00ED3F2E"/>
    <w:rsid w:val="00ED4712"/>
    <w:rsid w:val="00ED489F"/>
    <w:rsid w:val="00ED4CB9"/>
    <w:rsid w:val="00ED4EC5"/>
    <w:rsid w:val="00ED52BD"/>
    <w:rsid w:val="00ED7E96"/>
    <w:rsid w:val="00EE1D83"/>
    <w:rsid w:val="00EE3DB7"/>
    <w:rsid w:val="00EE46B9"/>
    <w:rsid w:val="00EE48F7"/>
    <w:rsid w:val="00EE7ACB"/>
    <w:rsid w:val="00EF0013"/>
    <w:rsid w:val="00EF1AB9"/>
    <w:rsid w:val="00EF1F96"/>
    <w:rsid w:val="00EF5292"/>
    <w:rsid w:val="00EF574C"/>
    <w:rsid w:val="00EF5DA7"/>
    <w:rsid w:val="00EF6879"/>
    <w:rsid w:val="00EF7F4D"/>
    <w:rsid w:val="00F01F50"/>
    <w:rsid w:val="00F0412C"/>
    <w:rsid w:val="00F04BD1"/>
    <w:rsid w:val="00F05252"/>
    <w:rsid w:val="00F061BD"/>
    <w:rsid w:val="00F06211"/>
    <w:rsid w:val="00F1143A"/>
    <w:rsid w:val="00F115E8"/>
    <w:rsid w:val="00F1194D"/>
    <w:rsid w:val="00F14F80"/>
    <w:rsid w:val="00F16234"/>
    <w:rsid w:val="00F165FA"/>
    <w:rsid w:val="00F202F0"/>
    <w:rsid w:val="00F20849"/>
    <w:rsid w:val="00F21DB2"/>
    <w:rsid w:val="00F22873"/>
    <w:rsid w:val="00F23748"/>
    <w:rsid w:val="00F245A6"/>
    <w:rsid w:val="00F2470D"/>
    <w:rsid w:val="00F25C5C"/>
    <w:rsid w:val="00F26234"/>
    <w:rsid w:val="00F27B7B"/>
    <w:rsid w:val="00F302AE"/>
    <w:rsid w:val="00F30B7D"/>
    <w:rsid w:val="00F3166B"/>
    <w:rsid w:val="00F33EA6"/>
    <w:rsid w:val="00F40184"/>
    <w:rsid w:val="00F4073B"/>
    <w:rsid w:val="00F42250"/>
    <w:rsid w:val="00F42CCC"/>
    <w:rsid w:val="00F44AAC"/>
    <w:rsid w:val="00F46EDD"/>
    <w:rsid w:val="00F474EB"/>
    <w:rsid w:val="00F475A5"/>
    <w:rsid w:val="00F51515"/>
    <w:rsid w:val="00F51A2A"/>
    <w:rsid w:val="00F51C99"/>
    <w:rsid w:val="00F5206D"/>
    <w:rsid w:val="00F54339"/>
    <w:rsid w:val="00F543D7"/>
    <w:rsid w:val="00F55170"/>
    <w:rsid w:val="00F5588A"/>
    <w:rsid w:val="00F56E34"/>
    <w:rsid w:val="00F61C2C"/>
    <w:rsid w:val="00F62179"/>
    <w:rsid w:val="00F627A7"/>
    <w:rsid w:val="00F64A26"/>
    <w:rsid w:val="00F65CC7"/>
    <w:rsid w:val="00F66FA4"/>
    <w:rsid w:val="00F7015D"/>
    <w:rsid w:val="00F70852"/>
    <w:rsid w:val="00F715A0"/>
    <w:rsid w:val="00F71B18"/>
    <w:rsid w:val="00F71D29"/>
    <w:rsid w:val="00F7216A"/>
    <w:rsid w:val="00F74812"/>
    <w:rsid w:val="00F75048"/>
    <w:rsid w:val="00F76680"/>
    <w:rsid w:val="00F77585"/>
    <w:rsid w:val="00F775F6"/>
    <w:rsid w:val="00F81B67"/>
    <w:rsid w:val="00F81F04"/>
    <w:rsid w:val="00F82C41"/>
    <w:rsid w:val="00F83B63"/>
    <w:rsid w:val="00F86EB4"/>
    <w:rsid w:val="00F86F49"/>
    <w:rsid w:val="00F87907"/>
    <w:rsid w:val="00F87CCD"/>
    <w:rsid w:val="00F91388"/>
    <w:rsid w:val="00F91F48"/>
    <w:rsid w:val="00F9256B"/>
    <w:rsid w:val="00F93CDA"/>
    <w:rsid w:val="00F94E85"/>
    <w:rsid w:val="00F9552A"/>
    <w:rsid w:val="00F95D8F"/>
    <w:rsid w:val="00F968B7"/>
    <w:rsid w:val="00F96A7D"/>
    <w:rsid w:val="00F97FCB"/>
    <w:rsid w:val="00FA04C9"/>
    <w:rsid w:val="00FA0770"/>
    <w:rsid w:val="00FA21A2"/>
    <w:rsid w:val="00FA476B"/>
    <w:rsid w:val="00FA5B2C"/>
    <w:rsid w:val="00FA692B"/>
    <w:rsid w:val="00FB0AED"/>
    <w:rsid w:val="00FB1614"/>
    <w:rsid w:val="00FB1CB1"/>
    <w:rsid w:val="00FB1D71"/>
    <w:rsid w:val="00FB1DFA"/>
    <w:rsid w:val="00FB222E"/>
    <w:rsid w:val="00FB74BA"/>
    <w:rsid w:val="00FC0443"/>
    <w:rsid w:val="00FC3FFB"/>
    <w:rsid w:val="00FC42CB"/>
    <w:rsid w:val="00FC46D9"/>
    <w:rsid w:val="00FC5C84"/>
    <w:rsid w:val="00FC5DD9"/>
    <w:rsid w:val="00FC6287"/>
    <w:rsid w:val="00FC642B"/>
    <w:rsid w:val="00FC6B08"/>
    <w:rsid w:val="00FC6B86"/>
    <w:rsid w:val="00FC747C"/>
    <w:rsid w:val="00FC7685"/>
    <w:rsid w:val="00FD2D40"/>
    <w:rsid w:val="00FD4674"/>
    <w:rsid w:val="00FD5D92"/>
    <w:rsid w:val="00FE09FD"/>
    <w:rsid w:val="00FE286D"/>
    <w:rsid w:val="00FE2EF9"/>
    <w:rsid w:val="00FE3A22"/>
    <w:rsid w:val="00FE4D45"/>
    <w:rsid w:val="00FE5E65"/>
    <w:rsid w:val="00FE7E0A"/>
    <w:rsid w:val="00FF019C"/>
    <w:rsid w:val="00FF0DBA"/>
    <w:rsid w:val="00FF45B0"/>
    <w:rsid w:val="00FF59A2"/>
    <w:rsid w:val="00FF5D4D"/>
    <w:rsid w:val="00FF69E7"/>
    <w:rsid w:val="00FF6A14"/>
    <w:rsid w:val="00FF7469"/>
    <w:rsid w:val="00FF7E3F"/>
    <w:rsid w:val="37016BE1"/>
    <w:rsid w:val="38400FAD"/>
    <w:rsid w:val="4CF1E84A"/>
    <w:rsid w:val="53384831"/>
    <w:rsid w:val="6F7214E4"/>
    <w:rsid w:val="7EEBC0A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,"/>
  <w14:docId w14:val="3CEF2142"/>
  <w15:chartTrackingRefBased/>
  <w15:docId w15:val="{D3CCE6AD-F6BE-4299-913A-FC35D4D821FF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kern w:val="2"/>
        <w:sz w:val="24"/>
        <w:szCs w:val="24"/>
        <w:lang w:val="en-AU" w:eastAsia="en-US" w:bidi="ar-SA"/>
        <w14:ligatures w14:val="standardContextual"/>
      </w:rPr>
    </w:rPrDefault>
    <w:pPrDefault/>
  </w:docDefaults>
  <w:latentStyles w:defLockedState="1" w:defUIPriority="99" w:defSemiHidden="0" w:defUnhideWhenUsed="0" w:defQFormat="0" w:count="376">
    <w:lsdException w:name="Normal" w:locked="0" w:uiPriority="0" w:qFormat="1"/>
    <w:lsdException w:name="heading 1" w:locked="0" w:uiPriority="9" w:qFormat="1"/>
    <w:lsdException w:name="heading 2" w:locked="0" w:semiHidden="1" w:uiPriority="9" w:unhideWhenUsed="1"/>
    <w:lsdException w:name="heading 3" w:locked="0" w:semiHidden="1" w:uiPriority="9" w:unhideWhenUsed="1"/>
    <w:lsdException w:name="heading 4" w:locked="0" w:semiHidden="1" w:uiPriority="9" w:unhideWhenUsed="1" w:qFormat="1"/>
    <w:lsdException w:name="heading 5" w:locked="0" w:semiHidden="1" w:uiPriority="9" w:unhideWhenUsed="1" w:qFormat="1"/>
    <w:lsdException w:name="heading 6" w:locked="0" w:semiHidden="1" w:uiPriority="9" w:unhideWhenUsed="1" w:qFormat="1"/>
    <w:lsdException w:name="heading 7" w:locked="0" w:semiHidden="1" w:uiPriority="9" w:unhideWhenUsed="1" w:qFormat="1"/>
    <w:lsdException w:name="heading 8" w:locked="0" w:semiHidden="1" w:uiPriority="9" w:unhideWhenUsed="1" w:qFormat="1"/>
    <w:lsdException w:name="heading 9" w:locked="0" w:semiHidden="1" w:uiPriority="9" w:unhideWhenUsed="1" w:qFormat="1"/>
    <w:lsdException w:name="index 1" w:locked="0" w:semiHidden="1" w:unhideWhenUsed="1"/>
    <w:lsdException w:name="index 2" w:locked="0" w:semiHidden="1" w:unhideWhenUsed="1"/>
    <w:lsdException w:name="index 3" w:locked="0" w:semiHidden="1" w:unhideWhenUsed="1"/>
    <w:lsdException w:name="index 4" w:locked="0" w:semiHidden="1" w:unhideWhenUsed="1"/>
    <w:lsdException w:name="index 5" w:locked="0" w:semiHidden="1" w:unhideWhenUsed="1"/>
    <w:lsdException w:name="index 6" w:locked="0" w:semiHidden="1" w:unhideWhenUsed="1"/>
    <w:lsdException w:name="index 7" w:locked="0" w:semiHidden="1" w:unhideWhenUsed="1"/>
    <w:lsdException w:name="index 8" w:locked="0" w:semiHidden="1" w:unhideWhenUsed="1"/>
    <w:lsdException w:name="index 9" w:locked="0" w:semiHidden="1" w:unhideWhenUsed="1"/>
    <w:lsdException w:name="toc 1" w:locked="0" w:semiHidden="1" w:uiPriority="39" w:unhideWhenUsed="1"/>
    <w:lsdException w:name="toc 2" w:locked="0" w:semiHidden="1" w:uiPriority="39" w:unhideWhenUsed="1"/>
    <w:lsdException w:name="toc 3" w:locked="0" w:semiHidden="1" w:uiPriority="39" w:unhideWhenUsed="1"/>
    <w:lsdException w:name="toc 4" w:locked="0" w:semiHidden="1" w:uiPriority="39" w:unhideWhenUsed="1"/>
    <w:lsdException w:name="toc 5" w:locked="0" w:semiHidden="1" w:uiPriority="39" w:unhideWhenUsed="1"/>
    <w:lsdException w:name="toc 6" w:locked="0" w:semiHidden="1" w:uiPriority="39" w:unhideWhenUsed="1"/>
    <w:lsdException w:name="toc 7" w:locked="0" w:semiHidden="1" w:uiPriority="39" w:unhideWhenUsed="1"/>
    <w:lsdException w:name="toc 8" w:locked="0" w:semiHidden="1" w:uiPriority="39" w:unhideWhenUsed="1"/>
    <w:lsdException w:name="toc 9" w:locked="0" w:semiHidden="1" w:uiPriority="39" w:unhideWhenUsed="1"/>
    <w:lsdException w:name="Normal Indent" w:locked="0" w:semiHidden="1" w:unhideWhenUsed="1"/>
    <w:lsdException w:name="footnote text" w:locked="0" w:semiHidden="1" w:unhideWhenUsed="1"/>
    <w:lsdException w:name="annotation text" w:locked="0" w:semiHidden="1" w:unhideWhenUsed="1"/>
    <w:lsdException w:name="header" w:locked="0" w:semiHidden="1" w:unhideWhenUsed="1"/>
    <w:lsdException w:name="footer" w:locked="0" w:semiHidden="1" w:unhideWhenUsed="1"/>
    <w:lsdException w:name="index heading" w:locked="0" w:semiHidden="1" w:unhideWhenUsed="1"/>
    <w:lsdException w:name="caption" w:locked="0" w:semiHidden="1" w:uiPriority="35" w:unhideWhenUsed="1" w:qFormat="1"/>
    <w:lsdException w:name="table of figures" w:locked="0" w:semiHidden="1" w:unhideWhenUsed="1"/>
    <w:lsdException w:name="envelope address" w:locked="0" w:semiHidden="1" w:unhideWhenUsed="1"/>
    <w:lsdException w:name="envelope return" w:locked="0" w:semiHidden="1" w:unhideWhenUsed="1"/>
    <w:lsdException w:name="footnote reference" w:locked="0" w:semiHidden="1" w:unhideWhenUsed="1"/>
    <w:lsdException w:name="annotation reference" w:locked="0" w:semiHidden="1" w:unhideWhenUsed="1"/>
    <w:lsdException w:name="line number" w:locked="0" w:semiHidden="1" w:unhideWhenUsed="1"/>
    <w:lsdException w:name="page number" w:locked="0" w:semiHidden="1" w:unhideWhenUsed="1"/>
    <w:lsdException w:name="endnote reference" w:locked="0" w:semiHidden="1" w:unhideWhenUsed="1"/>
    <w:lsdException w:name="endnote text" w:locked="0" w:semiHidden="1" w:unhideWhenUsed="1"/>
    <w:lsdException w:name="table of authorities" w:locked="0" w:semiHidden="1" w:unhideWhenUsed="1"/>
    <w:lsdException w:name="macro" w:locked="0" w:semiHidden="1" w:unhideWhenUsed="1"/>
    <w:lsdException w:name="toa heading" w:locked="0" w:semiHidden="1" w:unhideWhenUsed="1"/>
    <w:lsdException w:name="List" w:locked="0" w:semiHidden="1" w:unhideWhenUsed="1"/>
    <w:lsdException w:name="List Bullet" w:locked="0" w:semiHidden="1" w:unhideWhenUsed="1"/>
    <w:lsdException w:name="List Number" w:locked="0" w:semiHidden="1" w:unhideWhenUsed="1"/>
    <w:lsdException w:name="List 2" w:locked="0" w:semiHidden="1" w:unhideWhenUsed="1"/>
    <w:lsdException w:name="List 3" w:locked="0" w:semiHidden="1" w:unhideWhenUsed="1"/>
    <w:lsdException w:name="List 4" w:locked="0" w:semiHidden="1" w:unhideWhenUsed="1"/>
    <w:lsdException w:name="List 5" w:locked="0" w:semiHidden="1" w:unhideWhenUsed="1"/>
    <w:lsdException w:name="List Bullet 2" w:locked="0" w:semiHidden="1" w:unhideWhenUsed="1"/>
    <w:lsdException w:name="List Bullet 3" w:locked="0" w:semiHidden="1" w:unhideWhenUsed="1"/>
    <w:lsdException w:name="List Bullet 4" w:locked="0" w:semiHidden="1" w:unhideWhenUsed="1"/>
    <w:lsdException w:name="List Bullet 5" w:locked="0" w:semiHidden="1" w:unhideWhenUsed="1"/>
    <w:lsdException w:name="List Number 2" w:locked="0" w:semiHidden="1" w:unhideWhenUsed="1"/>
    <w:lsdException w:name="List Number 3" w:locked="0" w:semiHidden="1" w:unhideWhenUsed="1"/>
    <w:lsdException w:name="List Number 4" w:locked="0" w:semiHidden="1" w:unhideWhenUsed="1"/>
    <w:lsdException w:name="List Number 5" w:locked="0" w:semiHidden="1" w:unhideWhenUsed="1"/>
    <w:lsdException w:name="Title" w:locked="0" w:uiPriority="10" w:qFormat="1"/>
    <w:lsdException w:name="Closing" w:locked="0" w:semiHidden="1" w:unhideWhenUsed="1"/>
    <w:lsdException w:name="Signature" w:locked="0" w:semiHidden="1" w:unhideWhenUsed="1"/>
    <w:lsdException w:name="Default Paragraph Font" w:locked="0" w:semiHidden="1" w:uiPriority="1" w:unhideWhenUsed="1"/>
    <w:lsdException w:name="Body Text" w:locked="0" w:semiHidden="1" w:unhideWhenUsed="1"/>
    <w:lsdException w:name="Body Text Indent" w:locked="0" w:semiHidden="1" w:unhideWhenUsed="1"/>
    <w:lsdException w:name="List Continue" w:locked="0" w:semiHidden="1" w:unhideWhenUsed="1"/>
    <w:lsdException w:name="List Continue 2" w:locked="0" w:semiHidden="1" w:unhideWhenUsed="1"/>
    <w:lsdException w:name="List Continue 3" w:locked="0" w:semiHidden="1" w:unhideWhenUsed="1"/>
    <w:lsdException w:name="List Continue 4" w:locked="0" w:semiHidden="1" w:unhideWhenUsed="1"/>
    <w:lsdException w:name="List Continue 5" w:locked="0" w:semiHidden="1" w:unhideWhenUsed="1"/>
    <w:lsdException w:name="Message Header" w:locked="0" w:semiHidden="1" w:unhideWhenUsed="1"/>
    <w:lsdException w:name="Subtitle" w:locked="0" w:uiPriority="11" w:qFormat="1"/>
    <w:lsdException w:name="Salutation" w:locked="0" w:semiHidden="1" w:unhideWhenUsed="1"/>
    <w:lsdException w:name="Date" w:locked="0" w:semiHidden="1" w:unhideWhenUsed="1"/>
    <w:lsdException w:name="Body Text First Indent" w:locked="0" w:semiHidden="1" w:unhideWhenUsed="1"/>
    <w:lsdException w:name="Body Text First Indent 2" w:locked="0" w:semiHidden="1" w:unhideWhenUsed="1"/>
    <w:lsdException w:name="Note Heading" w:locked="0" w:semiHidden="1" w:unhideWhenUsed="1"/>
    <w:lsdException w:name="Body Text 2" w:locked="0" w:semiHidden="1" w:unhideWhenUsed="1"/>
    <w:lsdException w:name="Body Text 3" w:locked="0" w:semiHidden="1" w:unhideWhenUsed="1"/>
    <w:lsdException w:name="Body Text Indent 2" w:locked="0" w:semiHidden="1" w:unhideWhenUsed="1"/>
    <w:lsdException w:name="Body Text Indent 3" w:locked="0" w:semiHidden="1" w:unhideWhenUsed="1"/>
    <w:lsdException w:name="Block Text" w:locked="0" w:semiHidden="1" w:unhideWhenUsed="1"/>
    <w:lsdException w:name="Hyperlink" w:locked="0" w:semiHidden="1" w:unhideWhenUsed="1"/>
    <w:lsdException w:name="FollowedHyperlink" w:locked="0" w:semiHidden="1" w:unhideWhenUsed="1"/>
    <w:lsdException w:name="Strong" w:locked="0" w:uiPriority="22" w:qFormat="1"/>
    <w:lsdException w:name="Emphasis" w:locked="0" w:uiPriority="20" w:qFormat="1"/>
    <w:lsdException w:name="Document Map" w:locked="0" w:semiHidden="1" w:unhideWhenUsed="1"/>
    <w:lsdException w:name="Plain Text" w:locked="0" w:semiHidden="1" w:unhideWhenUsed="1"/>
    <w:lsdException w:name="E-mail Signature" w:locked="0" w:semiHidden="1" w:unhideWhenUsed="1"/>
    <w:lsdException w:name="HTML Top of Form" w:locked="0" w:semiHidden="1" w:unhideWhenUsed="1"/>
    <w:lsdException w:name="HTML Bottom of Form" w:locked="0" w:semiHidden="1" w:unhideWhenUsed="1"/>
    <w:lsdException w:name="Normal (Web)" w:locked="0" w:semiHidden="1" w:unhideWhenUsed="1"/>
    <w:lsdException w:name="HTML Acronym" w:locked="0" w:semiHidden="1" w:unhideWhenUsed="1"/>
    <w:lsdException w:name="HTML Address" w:locked="0" w:semiHidden="1" w:unhideWhenUsed="1"/>
    <w:lsdException w:name="HTML Cite" w:locked="0" w:semiHidden="1" w:unhideWhenUsed="1"/>
    <w:lsdException w:name="HTML Code" w:locked="0" w:semiHidden="1" w:unhideWhenUsed="1"/>
    <w:lsdException w:name="HTML Definition" w:locked="0" w:semiHidden="1" w:unhideWhenUsed="1"/>
    <w:lsdException w:name="HTML Keyboard" w:locked="0" w:semiHidden="1" w:unhideWhenUsed="1"/>
    <w:lsdException w:name="HTML Preformatted" w:locked="0" w:semiHidden="1" w:unhideWhenUsed="1"/>
    <w:lsdException w:name="HTML Sample" w:locked="0" w:semiHidden="1" w:unhideWhenUsed="1"/>
    <w:lsdException w:name="HTML Typewriter" w:locked="0" w:semiHidden="1" w:unhideWhenUsed="1"/>
    <w:lsdException w:name="HTML Variable" w:locked="0" w:semiHidden="1" w:unhideWhenUsed="1"/>
    <w:lsdException w:name="Normal Table" w:locked="0" w:semiHidden="1" w:unhideWhenUsed="1"/>
    <w:lsdException w:name="annotation subject" w:locked="0" w:semiHidden="1" w:unhideWhenUsed="1"/>
    <w:lsdException w:name="No List" w:locked="0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locked="0" w:semiHidden="1" w:unhideWhenUsed="1"/>
    <w:lsdException w:name="Table Grid" w:locked="0" w:uiPriority="0"/>
    <w:lsdException w:name="Table Theme" w:semiHidden="1" w:unhideWhenUsed="1"/>
    <w:lsdException w:name="Placeholder Text" w:locked="0" w:semiHidden="1"/>
    <w:lsdException w:name="No Spacing" w:locked="0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locked="0" w:semiHidden="1"/>
    <w:lsdException w:name="List Paragraph" w:locked="0" w:uiPriority="34" w:qFormat="1"/>
    <w:lsdException w:name="Quote" w:locked="0" w:uiPriority="29" w:qFormat="1"/>
    <w:lsdException w:name="Intense Quote" w:locked="0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locked="0" w:uiPriority="19" w:qFormat="1"/>
    <w:lsdException w:name="Intense Emphasis" w:locked="0" w:uiPriority="21" w:qFormat="1"/>
    <w:lsdException w:name="Subtle Reference" w:locked="0" w:uiPriority="31" w:qFormat="1"/>
    <w:lsdException w:name="Intense Reference" w:locked="0" w:uiPriority="32" w:qFormat="1"/>
    <w:lsdException w:name="Book Title" w:locked="0" w:uiPriority="33" w:qFormat="1"/>
    <w:lsdException w:name="Bibliography" w:locked="0" w:semiHidden="1" w:uiPriority="37" w:unhideWhenUsed="1"/>
    <w:lsdException w:name="TOC Heading" w:locked="0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locked="0" w:semiHidden="1" w:unhideWhenUsed="1"/>
    <w:lsdException w:name="Smart Hyperlink" w:locked="0" w:semiHidden="1" w:unhideWhenUsed="1"/>
    <w:lsdException w:name="Hashtag" w:locked="0" w:semiHidden="1" w:unhideWhenUsed="1"/>
    <w:lsdException w:name="Unresolved Mention" w:locked="0" w:semiHidden="1" w:unhideWhenUsed="1"/>
    <w:lsdException w:name="Smart Link" w:locked="0" w:semiHidden="1" w:unhideWhenUsed="1"/>
  </w:latentStyles>
  <w:style w:type="paragraph" w:default="1" w:styleId="Normal">
    <w:name w:val="Normal"/>
    <w:qFormat/>
    <w:rsid w:val="00907CDD"/>
    <w:pPr>
      <w:spacing w:line="281" w:lineRule="auto"/>
    </w:pPr>
    <w:rPr>
      <w:rFonts w:ascii="Arial" w:hAnsi="Arial" w:cs="Arial"/>
      <w:sz w:val="22"/>
      <w:szCs w:val="22"/>
    </w:rPr>
  </w:style>
  <w:style w:type="paragraph" w:styleId="Heading1">
    <w:name w:val="heading 1"/>
    <w:aliases w:val="(Part)"/>
    <w:basedOn w:val="Normal"/>
    <w:next w:val="Normal"/>
    <w:link w:val="Heading1Char"/>
    <w:uiPriority w:val="9"/>
    <w:qFormat/>
    <w:rsid w:val="00716D6D"/>
    <w:pPr>
      <w:numPr>
        <w:numId w:val="2"/>
      </w:numPr>
      <w:tabs>
        <w:tab w:val="left" w:pos="567"/>
        <w:tab w:val="left" w:pos="1134"/>
        <w:tab w:val="left" w:pos="1701"/>
        <w:tab w:val="left" w:pos="2268"/>
        <w:tab w:val="left" w:pos="2835"/>
      </w:tabs>
      <w:spacing w:before="240" w:after="240" w:line="480" w:lineRule="exact"/>
      <w:ind w:left="1701"/>
      <w:outlineLvl w:val="0"/>
    </w:pPr>
    <w:rPr>
      <w:color w:val="E64626"/>
      <w:sz w:val="44"/>
    </w:rPr>
  </w:style>
  <w:style w:type="paragraph" w:styleId="Heading2">
    <w:name w:val="heading 2"/>
    <w:basedOn w:val="Normal"/>
    <w:next w:val="Clauselevelstyle"/>
    <w:link w:val="Heading2Char"/>
    <w:uiPriority w:val="9"/>
    <w:unhideWhenUsed/>
    <w:rsid w:val="00AC7A93"/>
    <w:pPr>
      <w:keepNext/>
      <w:numPr>
        <w:ilvl w:val="1"/>
        <w:numId w:val="2"/>
      </w:numPr>
      <w:tabs>
        <w:tab w:val="left" w:pos="851"/>
        <w:tab w:val="left" w:pos="1418"/>
        <w:tab w:val="left" w:pos="2268"/>
        <w:tab w:val="left" w:pos="2835"/>
      </w:tabs>
      <w:spacing w:before="240" w:after="120" w:line="280" w:lineRule="exact"/>
      <w:outlineLvl w:val="1"/>
    </w:pPr>
    <w:rPr>
      <w:rFonts w:eastAsia="Times New Roman" w:cs="Times New Roman"/>
      <w:sz w:val="28"/>
      <w:szCs w:val="20"/>
    </w:rPr>
  </w:style>
  <w:style w:type="paragraph" w:styleId="Heading3">
    <w:name w:val="heading 3"/>
    <w:basedOn w:val="Normal"/>
    <w:next w:val="Normal"/>
    <w:link w:val="Heading3Char"/>
    <w:uiPriority w:val="9"/>
    <w:unhideWhenUsed/>
    <w:rsid w:val="00CE6E8B"/>
    <w:pPr>
      <w:keepNext/>
      <w:keepLines/>
      <w:spacing w:before="160" w:after="80"/>
      <w:outlineLvl w:val="2"/>
    </w:pPr>
    <w:rPr>
      <w:rFonts w:eastAsiaTheme="majorEastAsia" w:cstheme="majorBidi"/>
      <w:color w:val="B12F15" w:themeColor="accent1" w:themeShade="BF"/>
      <w:sz w:val="28"/>
      <w:szCs w:val="28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rsid w:val="00CE6E8B"/>
    <w:pPr>
      <w:keepNext/>
      <w:keepLines/>
      <w:spacing w:before="80" w:after="40"/>
      <w:outlineLvl w:val="3"/>
    </w:pPr>
    <w:rPr>
      <w:rFonts w:eastAsiaTheme="majorEastAsia" w:cstheme="majorBidi"/>
      <w:i/>
      <w:iCs/>
      <w:color w:val="B12F15" w:themeColor="accent1" w:themeShade="BF"/>
    </w:rPr>
  </w:style>
  <w:style w:type="paragraph" w:styleId="Heading5">
    <w:name w:val="heading 5"/>
    <w:basedOn w:val="Normal"/>
    <w:next w:val="Normal"/>
    <w:link w:val="Heading5Char"/>
    <w:uiPriority w:val="9"/>
    <w:semiHidden/>
    <w:unhideWhenUsed/>
    <w:qFormat/>
    <w:rsid w:val="00CE6E8B"/>
    <w:pPr>
      <w:keepNext/>
      <w:keepLines/>
      <w:spacing w:before="80" w:after="40"/>
      <w:outlineLvl w:val="4"/>
    </w:pPr>
    <w:rPr>
      <w:rFonts w:eastAsiaTheme="majorEastAsia" w:cstheme="majorBidi"/>
      <w:color w:val="B12F15" w:themeColor="accent1" w:themeShade="BF"/>
    </w:rPr>
  </w:style>
  <w:style w:type="paragraph" w:styleId="Heading6">
    <w:name w:val="heading 6"/>
    <w:basedOn w:val="Normal"/>
    <w:next w:val="Normal"/>
    <w:link w:val="Heading6Char"/>
    <w:uiPriority w:val="9"/>
    <w:semiHidden/>
    <w:unhideWhenUsed/>
    <w:qFormat/>
    <w:rsid w:val="00CE6E8B"/>
    <w:pPr>
      <w:keepNext/>
      <w:keepLines/>
      <w:spacing w:before="40"/>
      <w:outlineLvl w:val="5"/>
    </w:pPr>
    <w:rPr>
      <w:rFonts w:eastAsiaTheme="majorEastAsia" w:cstheme="majorBidi"/>
      <w:i/>
      <w:iCs/>
      <w:color w:val="595959" w:themeColor="text1" w:themeTint="A6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rsid w:val="00CE6E8B"/>
    <w:pPr>
      <w:keepNext/>
      <w:keepLines/>
      <w:spacing w:before="40"/>
      <w:outlineLvl w:val="6"/>
    </w:pPr>
    <w:rPr>
      <w:rFonts w:eastAsiaTheme="majorEastAsia" w:cstheme="majorBidi"/>
      <w:color w:val="595959" w:themeColor="text1" w:themeTint="A6"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CE6E8B"/>
    <w:pPr>
      <w:keepNext/>
      <w:keepLines/>
      <w:outlineLvl w:val="7"/>
    </w:pPr>
    <w:rPr>
      <w:rFonts w:eastAsiaTheme="majorEastAsia" w:cstheme="majorBidi"/>
      <w:i/>
      <w:iCs/>
      <w:color w:val="272727" w:themeColor="text1" w:themeTint="D8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CE6E8B"/>
    <w:pPr>
      <w:keepNext/>
      <w:keepLines/>
      <w:outlineLvl w:val="8"/>
    </w:pPr>
    <w:rPr>
      <w:rFonts w:eastAsiaTheme="majorEastAsia" w:cstheme="majorBidi"/>
      <w:color w:val="272727" w:themeColor="text1" w:themeTint="D8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Tablebullet">
    <w:name w:val="Table bullet"/>
    <w:basedOn w:val="Normal"/>
    <w:uiPriority w:val="2"/>
    <w:qFormat/>
    <w:locked/>
    <w:rsid w:val="00FC46D9"/>
    <w:pPr>
      <w:framePr w:hSpace="180" w:wrap="around" w:vAnchor="text" w:hAnchor="margin" w:x="425" w:y="263"/>
      <w:numPr>
        <w:numId w:val="1"/>
      </w:numPr>
      <w:spacing w:after="120" w:line="240" w:lineRule="auto"/>
      <w:ind w:left="357" w:hanging="357"/>
    </w:pPr>
    <w:rPr>
      <w:kern w:val="0"/>
      <w:szCs w:val="20"/>
      <w14:ligatures w14:val="none"/>
    </w:rPr>
  </w:style>
  <w:style w:type="paragraph" w:styleId="ListBullet">
    <w:name w:val="List Bullet"/>
    <w:basedOn w:val="Normal"/>
    <w:uiPriority w:val="99"/>
    <w:unhideWhenUsed/>
    <w:rsid w:val="006A5C8C"/>
    <w:pPr>
      <w:numPr>
        <w:numId w:val="6"/>
      </w:numPr>
      <w:contextualSpacing/>
    </w:pPr>
  </w:style>
  <w:style w:type="character" w:customStyle="1" w:styleId="Heading1Char">
    <w:name w:val="Heading 1 Char"/>
    <w:aliases w:val="(Part) Char"/>
    <w:basedOn w:val="DefaultParagraphFont"/>
    <w:link w:val="Heading1"/>
    <w:uiPriority w:val="9"/>
    <w:rsid w:val="00716D6D"/>
    <w:rPr>
      <w:rFonts w:ascii="Arial" w:hAnsi="Arial" w:cs="Arial"/>
      <w:color w:val="E64626"/>
      <w:sz w:val="44"/>
      <w:szCs w:val="22"/>
    </w:rPr>
  </w:style>
  <w:style w:type="character" w:customStyle="1" w:styleId="Heading2Char">
    <w:name w:val="Heading 2 Char"/>
    <w:basedOn w:val="DefaultParagraphFont"/>
    <w:link w:val="Heading2"/>
    <w:uiPriority w:val="9"/>
    <w:rsid w:val="00AC7A93"/>
    <w:rPr>
      <w:rFonts w:ascii="Arial" w:eastAsia="Times New Roman" w:hAnsi="Arial" w:cs="Times New Roman"/>
      <w:sz w:val="28"/>
      <w:szCs w:val="20"/>
    </w:rPr>
  </w:style>
  <w:style w:type="character" w:customStyle="1" w:styleId="Heading3Char">
    <w:name w:val="Heading 3 Char"/>
    <w:basedOn w:val="DefaultParagraphFont"/>
    <w:link w:val="Heading3"/>
    <w:uiPriority w:val="9"/>
    <w:rsid w:val="00CE6E8B"/>
    <w:rPr>
      <w:rFonts w:ascii="Arial" w:eastAsiaTheme="majorEastAsia" w:hAnsi="Arial" w:cstheme="majorBidi"/>
      <w:color w:val="B12F15" w:themeColor="accent1" w:themeShade="BF"/>
      <w:sz w:val="28"/>
      <w:szCs w:val="28"/>
    </w:rPr>
  </w:style>
  <w:style w:type="character" w:customStyle="1" w:styleId="Heading4Char">
    <w:name w:val="Heading 4 Char"/>
    <w:basedOn w:val="DefaultParagraphFont"/>
    <w:link w:val="Heading4"/>
    <w:uiPriority w:val="9"/>
    <w:semiHidden/>
    <w:rsid w:val="00CE6E8B"/>
    <w:rPr>
      <w:rFonts w:ascii="Arial" w:eastAsiaTheme="majorEastAsia" w:hAnsi="Arial" w:cstheme="majorBidi"/>
      <w:i/>
      <w:iCs/>
      <w:color w:val="B12F15" w:themeColor="accent1" w:themeShade="BF"/>
    </w:rPr>
  </w:style>
  <w:style w:type="character" w:customStyle="1" w:styleId="Heading5Char">
    <w:name w:val="Heading 5 Char"/>
    <w:basedOn w:val="DefaultParagraphFont"/>
    <w:link w:val="Heading5"/>
    <w:uiPriority w:val="9"/>
    <w:semiHidden/>
    <w:rsid w:val="00CE6E8B"/>
    <w:rPr>
      <w:rFonts w:ascii="Arial" w:eastAsiaTheme="majorEastAsia" w:hAnsi="Arial" w:cstheme="majorBidi"/>
      <w:color w:val="B12F15" w:themeColor="accent1" w:themeShade="BF"/>
    </w:rPr>
  </w:style>
  <w:style w:type="character" w:customStyle="1" w:styleId="Heading6Char">
    <w:name w:val="Heading 6 Char"/>
    <w:basedOn w:val="DefaultParagraphFont"/>
    <w:link w:val="Heading6"/>
    <w:uiPriority w:val="9"/>
    <w:semiHidden/>
    <w:rsid w:val="00CE6E8B"/>
    <w:rPr>
      <w:rFonts w:ascii="Arial" w:eastAsiaTheme="majorEastAsia" w:hAnsi="Arial" w:cstheme="majorBidi"/>
      <w:i/>
      <w:iCs/>
      <w:color w:val="595959" w:themeColor="text1" w:themeTint="A6"/>
    </w:rPr>
  </w:style>
  <w:style w:type="character" w:customStyle="1" w:styleId="Heading7Char">
    <w:name w:val="Heading 7 Char"/>
    <w:basedOn w:val="DefaultParagraphFont"/>
    <w:link w:val="Heading7"/>
    <w:uiPriority w:val="9"/>
    <w:semiHidden/>
    <w:rsid w:val="00CE6E8B"/>
    <w:rPr>
      <w:rFonts w:ascii="Arial" w:eastAsiaTheme="majorEastAsia" w:hAnsi="Arial" w:cstheme="majorBidi"/>
      <w:color w:val="595959" w:themeColor="text1" w:themeTint="A6"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CE6E8B"/>
    <w:rPr>
      <w:rFonts w:ascii="Arial" w:eastAsiaTheme="majorEastAsia" w:hAnsi="Arial" w:cstheme="majorBidi"/>
      <w:i/>
      <w:iCs/>
      <w:color w:val="272727" w:themeColor="text1" w:themeTint="D8"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CE6E8B"/>
    <w:rPr>
      <w:rFonts w:ascii="Arial" w:eastAsiaTheme="majorEastAsia" w:hAnsi="Arial" w:cstheme="majorBidi"/>
      <w:color w:val="272727" w:themeColor="text1" w:themeTint="D8"/>
    </w:rPr>
  </w:style>
  <w:style w:type="paragraph" w:customStyle="1" w:styleId="DocumentTitle">
    <w:name w:val="Document Title"/>
    <w:basedOn w:val="Normal"/>
    <w:next w:val="Normal"/>
    <w:link w:val="DocumentTitleChar"/>
    <w:autoRedefine/>
    <w:locked/>
    <w:rsid w:val="0005451B"/>
    <w:pPr>
      <w:spacing w:before="840" w:line="680" w:lineRule="exact"/>
    </w:pPr>
    <w:rPr>
      <w:rFonts w:cs="Times New Roman"/>
      <w:iCs/>
      <w:spacing w:val="-13"/>
      <w:kern w:val="36"/>
      <w:sz w:val="64"/>
    </w:rPr>
  </w:style>
  <w:style w:type="table" w:styleId="TableGrid">
    <w:name w:val="Table Grid"/>
    <w:basedOn w:val="TableNormal"/>
    <w:locked/>
    <w:rsid w:val="00CE6E8B"/>
    <w:rPr>
      <w:rFonts w:ascii="Arial" w:hAnsi="Arial"/>
    </w:rPr>
    <w:tblPr>
      <w:tblBorders>
        <w:top w:val="single" w:sz="4" w:space="0" w:color="auto"/>
        <w:bottom w:val="single" w:sz="4" w:space="0" w:color="auto"/>
        <w:insideH w:val="single" w:sz="4" w:space="0" w:color="auto"/>
      </w:tblBorders>
      <w:tblCellMar>
        <w:top w:w="108" w:type="dxa"/>
        <w:bottom w:w="108" w:type="dxa"/>
      </w:tblCellMar>
    </w:tblPr>
  </w:style>
  <w:style w:type="paragraph" w:customStyle="1" w:styleId="Calloutboxbodynoindent">
    <w:name w:val="Callout box body no indent"/>
    <w:basedOn w:val="Normal"/>
    <w:link w:val="CalloutboxbodynoindentChar"/>
    <w:autoRedefine/>
    <w:uiPriority w:val="5"/>
    <w:locked/>
    <w:rsid w:val="00CE6E8B"/>
    <w:pPr>
      <w:framePr w:vSpace="425" w:wrap="around" w:vAnchor="text" w:hAnchor="margin" w:y="1"/>
      <w:tabs>
        <w:tab w:val="left" w:pos="567"/>
        <w:tab w:val="left" w:pos="1134"/>
        <w:tab w:val="left" w:pos="1701"/>
        <w:tab w:val="left" w:pos="2268"/>
        <w:tab w:val="left" w:pos="2835"/>
      </w:tabs>
      <w:spacing w:line="260" w:lineRule="exact"/>
    </w:pPr>
    <w:rPr>
      <w:rFonts w:eastAsia="Times New Roman" w:cs="Times New Roman"/>
      <w:sz w:val="18"/>
      <w:szCs w:val="20"/>
    </w:rPr>
  </w:style>
  <w:style w:type="character" w:customStyle="1" w:styleId="CalloutboxbodynoindentChar">
    <w:name w:val="Callout box body no indent Char"/>
    <w:basedOn w:val="DefaultParagraphFont"/>
    <w:link w:val="Calloutboxbodynoindent"/>
    <w:uiPriority w:val="5"/>
    <w:rsid w:val="00CE6E8B"/>
    <w:rPr>
      <w:rFonts w:ascii="Arial" w:eastAsia="Times New Roman" w:hAnsi="Arial" w:cs="Times New Roman"/>
      <w:sz w:val="18"/>
      <w:szCs w:val="20"/>
    </w:rPr>
  </w:style>
  <w:style w:type="paragraph" w:customStyle="1" w:styleId="NoteshyperlinkcustomcolourRGB2303515">
    <w:name w:val="Notes hyperlink custom colour (RGB2303515)"/>
    <w:basedOn w:val="Normal"/>
    <w:link w:val="NoteshyperlinkcustomcolourRGB2303515Char"/>
    <w:qFormat/>
    <w:locked/>
    <w:rsid w:val="002108DF"/>
    <w:pPr>
      <w:framePr w:wrap="around" w:vAnchor="text" w:hAnchor="margin" w:y="701"/>
    </w:pPr>
    <w:rPr>
      <w:i/>
      <w:iCs/>
      <w:color w:val="E6230F"/>
      <w:sz w:val="18"/>
      <w:szCs w:val="18"/>
      <w:u w:val="single"/>
    </w:rPr>
  </w:style>
  <w:style w:type="character" w:customStyle="1" w:styleId="NoteshyperlinkcustomcolourRGB2303515Char">
    <w:name w:val="Notes hyperlink custom colour (RGB2303515) Char"/>
    <w:basedOn w:val="DefaultParagraphFont"/>
    <w:link w:val="NoteshyperlinkcustomcolourRGB2303515"/>
    <w:rsid w:val="002108DF"/>
    <w:rPr>
      <w:rFonts w:ascii="Arial" w:hAnsi="Arial" w:cs="Arial"/>
      <w:i/>
      <w:iCs/>
      <w:color w:val="E6230F"/>
      <w:sz w:val="18"/>
      <w:szCs w:val="18"/>
      <w:u w:val="single"/>
    </w:rPr>
  </w:style>
  <w:style w:type="paragraph" w:customStyle="1" w:styleId="HeadingnotinTOC">
    <w:name w:val="Heading not in TOC"/>
    <w:basedOn w:val="Normal"/>
    <w:next w:val="Normal"/>
    <w:link w:val="HeadingnotinTOCChar"/>
    <w:qFormat/>
    <w:locked/>
    <w:rsid w:val="00710B9A"/>
    <w:pPr>
      <w:spacing w:after="240"/>
    </w:pPr>
    <w:rPr>
      <w:color w:val="E64626"/>
      <w:sz w:val="44"/>
      <w:szCs w:val="60"/>
    </w:rPr>
  </w:style>
  <w:style w:type="paragraph" w:styleId="Header">
    <w:name w:val="header"/>
    <w:basedOn w:val="Normal"/>
    <w:link w:val="HeaderChar"/>
    <w:uiPriority w:val="99"/>
    <w:unhideWhenUsed/>
    <w:rsid w:val="002A7B68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center"/>
    </w:pPr>
    <w:rPr>
      <w:rFonts w:eastAsia="Arial"/>
      <w:color w:val="000000"/>
      <w:sz w:val="20"/>
      <w:szCs w:val="21"/>
    </w:rPr>
  </w:style>
  <w:style w:type="character" w:customStyle="1" w:styleId="HeaderChar">
    <w:name w:val="Header Char"/>
    <w:basedOn w:val="DefaultParagraphFont"/>
    <w:link w:val="Header"/>
    <w:uiPriority w:val="99"/>
    <w:rsid w:val="002A7B68"/>
    <w:rPr>
      <w:rFonts w:ascii="Arial" w:eastAsia="Arial" w:hAnsi="Arial"/>
      <w:color w:val="000000"/>
      <w:sz w:val="20"/>
      <w:szCs w:val="21"/>
    </w:rPr>
  </w:style>
  <w:style w:type="paragraph" w:styleId="Footer">
    <w:name w:val="footer"/>
    <w:basedOn w:val="Normal"/>
    <w:link w:val="FooterChar"/>
    <w:uiPriority w:val="99"/>
    <w:unhideWhenUsed/>
    <w:rsid w:val="0045460A"/>
    <w:pPr>
      <w:tabs>
        <w:tab w:val="right" w:pos="14175"/>
      </w:tabs>
    </w:pPr>
    <w:rPr>
      <w:rFonts w:eastAsia="Arial"/>
      <w:sz w:val="18"/>
      <w:szCs w:val="18"/>
    </w:rPr>
  </w:style>
  <w:style w:type="character" w:customStyle="1" w:styleId="FooterChar">
    <w:name w:val="Footer Char"/>
    <w:basedOn w:val="DefaultParagraphFont"/>
    <w:link w:val="Footer"/>
    <w:uiPriority w:val="99"/>
    <w:rsid w:val="0045460A"/>
    <w:rPr>
      <w:rFonts w:ascii="Arial" w:eastAsia="Arial" w:hAnsi="Arial" w:cs="Arial"/>
      <w:sz w:val="18"/>
      <w:szCs w:val="18"/>
    </w:rPr>
  </w:style>
  <w:style w:type="paragraph" w:customStyle="1" w:styleId="Quickcontentslinks">
    <w:name w:val="Quick contents links"/>
    <w:basedOn w:val="Normal"/>
    <w:qFormat/>
    <w:locked/>
    <w:rsid w:val="00EA63C3"/>
    <w:rPr>
      <w:b/>
      <w:bCs/>
      <w:color w:val="E54425"/>
      <w:sz w:val="28"/>
      <w:szCs w:val="28"/>
      <w:u w:val="single"/>
    </w:rPr>
  </w:style>
  <w:style w:type="paragraph" w:customStyle="1" w:styleId="subclauseL2bodyonly">
    <w:name w:val="subclause L2 body only"/>
    <w:basedOn w:val="Normal"/>
    <w:autoRedefine/>
    <w:uiPriority w:val="2"/>
    <w:semiHidden/>
    <w:qFormat/>
    <w:locked/>
    <w:rsid w:val="00164327"/>
    <w:pPr>
      <w:tabs>
        <w:tab w:val="left" w:pos="567"/>
        <w:tab w:val="left" w:pos="1134"/>
        <w:tab w:val="left" w:pos="1701"/>
        <w:tab w:val="left" w:pos="2268"/>
        <w:tab w:val="left" w:pos="2835"/>
      </w:tabs>
      <w:spacing w:line="260" w:lineRule="exact"/>
      <w:ind w:left="1701" w:hanging="567"/>
    </w:pPr>
  </w:style>
  <w:style w:type="paragraph" w:customStyle="1" w:styleId="Tableheadingdefinitions">
    <w:name w:val="Table heading definitions"/>
    <w:basedOn w:val="Normal"/>
    <w:qFormat/>
    <w:locked/>
    <w:rsid w:val="008D3357"/>
    <w:pPr>
      <w:framePr w:hSpace="180" w:wrap="around" w:vAnchor="text" w:hAnchor="margin" w:x="425" w:y="263"/>
      <w:tabs>
        <w:tab w:val="left" w:pos="567"/>
        <w:tab w:val="left" w:pos="1134"/>
        <w:tab w:val="left" w:pos="1701"/>
        <w:tab w:val="left" w:pos="2268"/>
        <w:tab w:val="left" w:pos="2835"/>
      </w:tabs>
      <w:spacing w:line="280" w:lineRule="exact"/>
    </w:pPr>
    <w:rPr>
      <w:rFonts w:eastAsia="Arial"/>
      <w:b/>
      <w:color w:val="E6230F"/>
    </w:rPr>
  </w:style>
  <w:style w:type="paragraph" w:customStyle="1" w:styleId="Tablebody">
    <w:name w:val="Table body"/>
    <w:basedOn w:val="Normal"/>
    <w:qFormat/>
    <w:locked/>
    <w:rsid w:val="002F67EE"/>
    <w:pPr>
      <w:framePr w:hSpace="180" w:wrap="around" w:vAnchor="text" w:hAnchor="margin" w:xAlign="center" w:y="-125"/>
      <w:spacing w:after="120"/>
      <w:suppressOverlap/>
    </w:pPr>
  </w:style>
  <w:style w:type="character" w:styleId="FollowedHyperlink">
    <w:name w:val="FollowedHyperlink"/>
    <w:basedOn w:val="DefaultParagraphFont"/>
    <w:uiPriority w:val="99"/>
    <w:semiHidden/>
    <w:unhideWhenUsed/>
    <w:rsid w:val="00B555EA"/>
    <w:rPr>
      <w:rFonts w:ascii="Arial" w:hAnsi="Arial"/>
      <w:color w:val="E64626"/>
      <w:u w:val="single"/>
    </w:rPr>
  </w:style>
  <w:style w:type="character" w:styleId="CommentReference">
    <w:name w:val="annotation reference"/>
    <w:basedOn w:val="DefaultParagraphFont"/>
    <w:uiPriority w:val="99"/>
    <w:semiHidden/>
    <w:unhideWhenUsed/>
    <w:rsid w:val="000A2993"/>
    <w:rPr>
      <w:rFonts w:ascii="Arial" w:hAnsi="Arial"/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0A2993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0A2993"/>
    <w:rPr>
      <w:rFonts w:ascii="Arial" w:hAnsi="Arial"/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0A2993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0A2993"/>
    <w:rPr>
      <w:rFonts w:ascii="Arial" w:hAnsi="Arial"/>
      <w:b/>
      <w:bCs/>
      <w:sz w:val="20"/>
      <w:szCs w:val="20"/>
    </w:rPr>
  </w:style>
  <w:style w:type="paragraph" w:styleId="TOC1">
    <w:name w:val="toc 1"/>
    <w:basedOn w:val="Normal"/>
    <w:next w:val="Normal"/>
    <w:autoRedefine/>
    <w:uiPriority w:val="39"/>
    <w:unhideWhenUsed/>
    <w:rsid w:val="008C12C0"/>
    <w:pPr>
      <w:keepNext/>
      <w:keepLines/>
      <w:tabs>
        <w:tab w:val="right" w:pos="9639"/>
      </w:tabs>
      <w:spacing w:after="120" w:line="240" w:lineRule="auto"/>
      <w:ind w:left="1134" w:hanging="1134"/>
    </w:pPr>
    <w:rPr>
      <w:color w:val="E6230F"/>
      <w:sz w:val="28"/>
    </w:rPr>
  </w:style>
  <w:style w:type="paragraph" w:styleId="TOC2">
    <w:name w:val="toc 2"/>
    <w:basedOn w:val="Normal"/>
    <w:next w:val="Normal"/>
    <w:autoRedefine/>
    <w:uiPriority w:val="39"/>
    <w:unhideWhenUsed/>
    <w:rsid w:val="00605B89"/>
    <w:pPr>
      <w:tabs>
        <w:tab w:val="left" w:pos="1701"/>
        <w:tab w:val="right" w:pos="9639"/>
      </w:tabs>
      <w:spacing w:after="120" w:line="240" w:lineRule="auto"/>
      <w:ind w:left="1701" w:hanging="567"/>
    </w:pPr>
  </w:style>
  <w:style w:type="character" w:styleId="Hyperlink">
    <w:name w:val="Hyperlink"/>
    <w:aliases w:val="TOC"/>
    <w:basedOn w:val="DefaultParagraphFont"/>
    <w:uiPriority w:val="99"/>
    <w:unhideWhenUsed/>
    <w:rsid w:val="00833931"/>
    <w:rPr>
      <w:rFonts w:ascii="Arial" w:hAnsi="Arial"/>
      <w:i/>
      <w:color w:val="E6230F"/>
      <w:u w:val="single"/>
    </w:rPr>
  </w:style>
  <w:style w:type="paragraph" w:customStyle="1" w:styleId="Tableheadingmain">
    <w:name w:val="Table heading main"/>
    <w:basedOn w:val="Normal"/>
    <w:qFormat/>
    <w:locked/>
    <w:rsid w:val="00A47E26"/>
    <w:pPr>
      <w:framePr w:hSpace="180" w:wrap="around" w:vAnchor="text" w:hAnchor="text" w:y="1"/>
      <w:tabs>
        <w:tab w:val="left" w:pos="567"/>
        <w:tab w:val="left" w:pos="1134"/>
        <w:tab w:val="left" w:pos="1701"/>
        <w:tab w:val="left" w:pos="2268"/>
        <w:tab w:val="left" w:pos="2835"/>
      </w:tabs>
      <w:spacing w:line="260" w:lineRule="exact"/>
      <w:suppressOverlap/>
    </w:pPr>
    <w:rPr>
      <w:rFonts w:eastAsia="Arial"/>
      <w:b/>
      <w:bCs/>
      <w:noProof/>
    </w:rPr>
  </w:style>
  <w:style w:type="character" w:styleId="UnresolvedMention">
    <w:name w:val="Unresolved Mention"/>
    <w:basedOn w:val="DefaultParagraphFont"/>
    <w:uiPriority w:val="99"/>
    <w:semiHidden/>
    <w:unhideWhenUsed/>
    <w:rsid w:val="00250A26"/>
    <w:rPr>
      <w:rFonts w:ascii="Arial" w:hAnsi="Arial"/>
      <w:color w:val="605E5C"/>
      <w:shd w:val="clear" w:color="auto" w:fill="E1DFDD"/>
    </w:rPr>
  </w:style>
  <w:style w:type="paragraph" w:customStyle="1" w:styleId="Tablelistlevel1right">
    <w:name w:val="Table list level 1 (right)"/>
    <w:basedOn w:val="Tablebody"/>
    <w:qFormat/>
    <w:locked/>
    <w:rsid w:val="00871E4E"/>
    <w:pPr>
      <w:framePr w:wrap="around"/>
      <w:numPr>
        <w:numId w:val="3"/>
      </w:numPr>
      <w:ind w:left="357" w:hanging="357"/>
    </w:pPr>
  </w:style>
  <w:style w:type="paragraph" w:customStyle="1" w:styleId="Tablelistlevel2">
    <w:name w:val="Table list level 2"/>
    <w:basedOn w:val="Tablelistlevel1right"/>
    <w:qFormat/>
    <w:locked/>
    <w:rsid w:val="00550366"/>
    <w:pPr>
      <w:framePr w:wrap="around"/>
      <w:numPr>
        <w:numId w:val="4"/>
      </w:numPr>
    </w:pPr>
  </w:style>
  <w:style w:type="paragraph" w:customStyle="1" w:styleId="TablelistLevel1">
    <w:name w:val="Table list Level 1"/>
    <w:basedOn w:val="Tablebody"/>
    <w:qFormat/>
    <w:locked/>
    <w:rsid w:val="00CF452E"/>
    <w:pPr>
      <w:framePr w:wrap="around" w:xAlign="left" w:y="469"/>
      <w:numPr>
        <w:numId w:val="5"/>
      </w:numPr>
      <w:ind w:left="357" w:hanging="357"/>
    </w:pPr>
  </w:style>
  <w:style w:type="paragraph" w:customStyle="1" w:styleId="Notesforclauses">
    <w:name w:val="Notes for clauses"/>
    <w:basedOn w:val="Normal"/>
    <w:next w:val="Clauselevelstyle"/>
    <w:qFormat/>
    <w:locked/>
    <w:rsid w:val="00801EF3"/>
    <w:pPr>
      <w:tabs>
        <w:tab w:val="left" w:pos="567"/>
        <w:tab w:val="left" w:pos="1134"/>
        <w:tab w:val="left" w:pos="1418"/>
        <w:tab w:val="left" w:pos="1701"/>
        <w:tab w:val="left" w:pos="1985"/>
        <w:tab w:val="left" w:pos="2268"/>
        <w:tab w:val="left" w:pos="2835"/>
      </w:tabs>
      <w:spacing w:before="120" w:after="120"/>
      <w:ind w:left="1985" w:hanging="567"/>
    </w:pPr>
    <w:rPr>
      <w:sz w:val="18"/>
    </w:rPr>
  </w:style>
  <w:style w:type="paragraph" w:customStyle="1" w:styleId="Level6bulletlist">
    <w:name w:val="Level 6 bullet list"/>
    <w:basedOn w:val="Normal"/>
    <w:qFormat/>
    <w:locked/>
    <w:rsid w:val="004921A3"/>
    <w:pPr>
      <w:numPr>
        <w:numId w:val="7"/>
      </w:numPr>
      <w:ind w:left="2183" w:hanging="567"/>
      <w:contextualSpacing/>
    </w:pPr>
  </w:style>
  <w:style w:type="paragraph" w:styleId="Revision">
    <w:name w:val="Revision"/>
    <w:hidden/>
    <w:uiPriority w:val="99"/>
    <w:semiHidden/>
    <w:rsid w:val="00394CD2"/>
    <w:rPr>
      <w:rFonts w:ascii="Arial" w:hAnsi="Arial" w:cs="Arial"/>
      <w:sz w:val="22"/>
      <w:szCs w:val="22"/>
    </w:rPr>
  </w:style>
  <w:style w:type="paragraph" w:customStyle="1" w:styleId="NotesforL1subclause">
    <w:name w:val="Notes for L1 subclause"/>
    <w:basedOn w:val="Notesforclauses"/>
    <w:next w:val="Clauselevelstyle"/>
    <w:locked/>
    <w:rsid w:val="0009673B"/>
    <w:pPr>
      <w:tabs>
        <w:tab w:val="clear" w:pos="1985"/>
        <w:tab w:val="left" w:pos="2127"/>
        <w:tab w:val="left" w:pos="2552"/>
        <w:tab w:val="left" w:pos="3119"/>
      </w:tabs>
      <w:ind w:left="2552"/>
    </w:pPr>
    <w:rPr>
      <w:rFonts w:eastAsia="Times New Roman" w:cs="Times New Roman"/>
      <w:szCs w:val="20"/>
    </w:rPr>
  </w:style>
  <w:style w:type="paragraph" w:customStyle="1" w:styleId="TableQuotingdefinitions">
    <w:name w:val="Table: Quoting definitions"/>
    <w:basedOn w:val="Tablebody"/>
    <w:locked/>
    <w:rsid w:val="00057B34"/>
    <w:pPr>
      <w:framePr w:wrap="around"/>
      <w:ind w:left="720" w:right="720"/>
    </w:pPr>
  </w:style>
  <w:style w:type="paragraph" w:customStyle="1" w:styleId="Notesfortables">
    <w:name w:val="Notes for tables"/>
    <w:basedOn w:val="Tablebody"/>
    <w:locked/>
    <w:rsid w:val="00AA20D1"/>
    <w:pPr>
      <w:framePr w:wrap="around"/>
      <w:ind w:left="567" w:hanging="567"/>
    </w:pPr>
    <w:rPr>
      <w:sz w:val="18"/>
    </w:rPr>
  </w:style>
  <w:style w:type="character" w:customStyle="1" w:styleId="HyperlinkBodytextCustomColorRGB2303515">
    <w:name w:val="HyperlinkBody text + Custom Color(RGB(2303515))"/>
    <w:basedOn w:val="Hyperlink"/>
    <w:rsid w:val="002108DF"/>
    <w:rPr>
      <w:rFonts w:ascii="Arial" w:hAnsi="Arial"/>
      <w:i/>
      <w:iCs/>
      <w:color w:val="E6230F"/>
      <w:u w:val="single"/>
    </w:rPr>
  </w:style>
  <w:style w:type="paragraph" w:customStyle="1" w:styleId="Notesforheading2">
    <w:name w:val="Notes for heading 2"/>
    <w:basedOn w:val="Notesforclauses"/>
    <w:next w:val="Clauselevelstyle"/>
    <w:rsid w:val="00087E41"/>
    <w:pPr>
      <w:tabs>
        <w:tab w:val="clear" w:pos="1985"/>
        <w:tab w:val="left" w:pos="851"/>
      </w:tabs>
      <w:ind w:left="1418"/>
    </w:pPr>
    <w:rPr>
      <w:rFonts w:eastAsia="Times New Roman" w:cs="Times New Roman"/>
      <w:szCs w:val="20"/>
    </w:rPr>
  </w:style>
  <w:style w:type="paragraph" w:customStyle="1" w:styleId="NotesforL2subclause">
    <w:name w:val="Notes for L2 subclause"/>
    <w:basedOn w:val="NotesforL1subclause"/>
    <w:next w:val="Clauselevelstyle"/>
    <w:rsid w:val="0009673B"/>
    <w:pPr>
      <w:ind w:left="3119"/>
    </w:pPr>
  </w:style>
  <w:style w:type="paragraph" w:styleId="Caption">
    <w:name w:val="caption"/>
    <w:basedOn w:val="Normal"/>
    <w:next w:val="Normal"/>
    <w:uiPriority w:val="35"/>
    <w:unhideWhenUsed/>
    <w:qFormat/>
    <w:rsid w:val="00356E3A"/>
    <w:pPr>
      <w:spacing w:before="240" w:after="200"/>
    </w:pPr>
    <w:rPr>
      <w:iCs/>
      <w:color w:val="E6230F"/>
      <w:sz w:val="18"/>
      <w:szCs w:val="18"/>
    </w:rPr>
  </w:style>
  <w:style w:type="character" w:customStyle="1" w:styleId="DocumentTitleChar">
    <w:name w:val="Document Title Char"/>
    <w:basedOn w:val="DefaultParagraphFont"/>
    <w:link w:val="DocumentTitle"/>
    <w:rsid w:val="0005451B"/>
    <w:rPr>
      <w:rFonts w:ascii="Arial" w:hAnsi="Arial" w:cs="Times New Roman"/>
      <w:iCs/>
      <w:spacing w:val="-13"/>
      <w:kern w:val="36"/>
      <w:sz w:val="64"/>
      <w:szCs w:val="22"/>
    </w:rPr>
  </w:style>
  <w:style w:type="character" w:customStyle="1" w:styleId="HeadingnotinTOCChar">
    <w:name w:val="Heading not in TOC Char"/>
    <w:basedOn w:val="DefaultParagraphFont"/>
    <w:link w:val="HeadingnotinTOC"/>
    <w:rsid w:val="001C7CC5"/>
    <w:rPr>
      <w:rFonts w:ascii="Arial" w:hAnsi="Arial" w:cs="Arial"/>
      <w:color w:val="E64626"/>
      <w:sz w:val="44"/>
      <w:szCs w:val="60"/>
    </w:rPr>
  </w:style>
  <w:style w:type="paragraph" w:customStyle="1" w:styleId="Clauselevelstyle">
    <w:name w:val="Clause level style"/>
    <w:basedOn w:val="Normal"/>
    <w:link w:val="ClauselevelstyleChar"/>
    <w:qFormat/>
    <w:rsid w:val="00AD6EFD"/>
    <w:pPr>
      <w:spacing w:after="120" w:line="280" w:lineRule="exact"/>
    </w:pPr>
    <w:rPr>
      <w:iCs/>
      <w:color w:val="000000" w:themeColor="text1"/>
      <w:szCs w:val="20"/>
    </w:rPr>
  </w:style>
  <w:style w:type="character" w:customStyle="1" w:styleId="ClauselevelstyleChar">
    <w:name w:val="Clause level style Char"/>
    <w:basedOn w:val="DefaultParagraphFont"/>
    <w:link w:val="Clauselevelstyle"/>
    <w:rsid w:val="00154A14"/>
    <w:rPr>
      <w:rFonts w:ascii="Arial" w:hAnsi="Arial" w:cs="Arial"/>
      <w:iCs/>
      <w:color w:val="000000" w:themeColor="text1"/>
      <w:sz w:val="22"/>
      <w:szCs w:val="20"/>
    </w:rPr>
  </w:style>
  <w:style w:type="paragraph" w:styleId="ListParagraph">
    <w:name w:val="List Paragraph"/>
    <w:basedOn w:val="Normal"/>
    <w:uiPriority w:val="34"/>
    <w:qFormat/>
    <w:rsid w:val="008178FC"/>
    <w:pPr>
      <w:ind w:left="720"/>
      <w:contextualSpacing/>
    </w:pPr>
  </w:style>
  <w:style w:type="numbering" w:customStyle="1" w:styleId="PolicyListStyle">
    <w:name w:val="Policy List Style"/>
    <w:basedOn w:val="NoList"/>
    <w:uiPriority w:val="99"/>
    <w:rsid w:val="00594526"/>
    <w:pPr>
      <w:numPr>
        <w:numId w:val="21"/>
      </w:numPr>
    </w:pPr>
  </w:style>
  <w:style w:type="character" w:customStyle="1" w:styleId="apple-converted-space">
    <w:name w:val="apple-converted-space"/>
    <w:basedOn w:val="DefaultParagraphFont"/>
    <w:rsid w:val="006B37E2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7937909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00956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26" Type="http://schemas.openxmlformats.org/officeDocument/2006/relationships/hyperlink" Target="https://policyregister.sydney.edu.au/doctract/documentportal/08DE2219DEFCF5DA0B3EA993C279D508?slu=08DEF768C3CAF51171C62DD63E0076FF" TargetMode="External"/><Relationship Id="rId21" Type="http://schemas.openxmlformats.org/officeDocument/2006/relationships/hyperlink" Target="https://www.sydney.edu.au/about-us/2032-strategy.html" TargetMode="External"/><Relationship Id="rId42" Type="http://schemas.openxmlformats.org/officeDocument/2006/relationships/hyperlink" Target="https://policyregister.sydney.edu.au/doctract/documentportal/08DE2219FEF9D6F720E4270DEA691C51" TargetMode="External"/><Relationship Id="rId47" Type="http://schemas.openxmlformats.org/officeDocument/2006/relationships/hyperlink" Target="https://policyregister.sydney.edu.au/doctract/documentportal/08DE2219FEF9F717389506F8495C5BB2" TargetMode="External"/><Relationship Id="rId63" Type="http://schemas.openxmlformats.org/officeDocument/2006/relationships/header" Target="header16.xml"/><Relationship Id="rId68" Type="http://schemas.openxmlformats.org/officeDocument/2006/relationships/hyperlink" Target="https://www.sydney.edu.au/about-us/2032-strategy.html" TargetMode="External"/><Relationship Id="rId16" Type="http://schemas.openxmlformats.org/officeDocument/2006/relationships/image" Target="media/image4.svg"/><Relationship Id="rId11" Type="http://schemas.openxmlformats.org/officeDocument/2006/relationships/endnotes" Target="endnotes.xml"/><Relationship Id="rId32" Type="http://schemas.openxmlformats.org/officeDocument/2006/relationships/hyperlink" Target="https://www.sydney.edu.au/about-us/governance-and-structure/feedback-concerns-and-complaints/for-staff.html" TargetMode="External"/><Relationship Id="rId37" Type="http://schemas.openxmlformats.org/officeDocument/2006/relationships/hyperlink" Target="https://intranet.sydney.edu.au/employment/enterprise-agreement-bargaining.html" TargetMode="External"/><Relationship Id="rId53" Type="http://schemas.openxmlformats.org/officeDocument/2006/relationships/hyperlink" Target="https://policyregister.sydney.edu.au/doctract/documentportal/08DE2219FEF9FAB04646457336802E61" TargetMode="External"/><Relationship Id="rId58" Type="http://schemas.openxmlformats.org/officeDocument/2006/relationships/header" Target="header13.xml"/><Relationship Id="rId74" Type="http://schemas.openxmlformats.org/officeDocument/2006/relationships/hyperlink" Target="https://www.sydney.edu.au/policies/a-to-z-policy/staff-and-affiliates-code-of-conduct.html" TargetMode="External"/><Relationship Id="rId79" Type="http://schemas.openxmlformats.org/officeDocument/2006/relationships/header" Target="header22.xml"/><Relationship Id="rId5" Type="http://schemas.openxmlformats.org/officeDocument/2006/relationships/customXml" Target="../customXml/item5.xml"/><Relationship Id="rId61" Type="http://schemas.openxmlformats.org/officeDocument/2006/relationships/hyperlink" Target="https://policyregister.sydney.edu.au/doctract/documentportal/08DE2219DEFCF2147E8487F602F480AA" TargetMode="External"/><Relationship Id="rId19" Type="http://schemas.openxmlformats.org/officeDocument/2006/relationships/header" Target="header2.xml"/><Relationship Id="rId14" Type="http://schemas.openxmlformats.org/officeDocument/2006/relationships/image" Target="media/image2.png"/><Relationship Id="rId22" Type="http://schemas.openxmlformats.org/officeDocument/2006/relationships/hyperlink" Target="https://www.sydney.edu.au/about-us/vision-and-values/diversity/cultural-diversity/anti-racism-commitment.html" TargetMode="External"/><Relationship Id="rId27" Type="http://schemas.openxmlformats.org/officeDocument/2006/relationships/hyperlink" Target="https://policyregister.sydney.edu.au/doctract/documentportal/08DE2219DEFCF5DA0B3EA993C279D508?slu=08DEF768C3CAF51171C62DD63E0076FF" TargetMode="External"/><Relationship Id="rId30" Type="http://schemas.openxmlformats.org/officeDocument/2006/relationships/header" Target="header9.xml"/><Relationship Id="rId35" Type="http://schemas.openxmlformats.org/officeDocument/2006/relationships/hyperlink" Target="mailto:studentaffairs@sydney.edu.au" TargetMode="External"/><Relationship Id="rId43" Type="http://schemas.openxmlformats.org/officeDocument/2006/relationships/hyperlink" Target="file://C:\Users\hendersonk\AppData\Roaming\iManage\Work\Recent\Higher%20Education%20Standards%20Framework%20(Threshold%20Standards)%20Amendments%20(2026)%20-%20Implementation%20of%20Racism%20Definitions\ntranet.sydney.edu.au\services\safety-wellbeing\your-wellbeing\counselling-coaching-support.html" TargetMode="External"/><Relationship Id="rId48" Type="http://schemas.openxmlformats.org/officeDocument/2006/relationships/header" Target="header11.xml"/><Relationship Id="rId56" Type="http://schemas.openxmlformats.org/officeDocument/2006/relationships/hyperlink" Target="https://www.sydney.edu.au/policies/a-to-z-policy/student-discipline-rule.html" TargetMode="External"/><Relationship Id="rId64" Type="http://schemas.openxmlformats.org/officeDocument/2006/relationships/header" Target="header17.xml"/><Relationship Id="rId69" Type="http://schemas.openxmlformats.org/officeDocument/2006/relationships/hyperlink" Target="https://www.sydney.edu.au/content/dam/intranet/public-documents/employment/enterprise-agreement/enterprise-agreement.pdf" TargetMode="External"/><Relationship Id="rId77" Type="http://schemas.openxmlformats.org/officeDocument/2006/relationships/header" Target="header20.xml"/><Relationship Id="rId8" Type="http://schemas.openxmlformats.org/officeDocument/2006/relationships/settings" Target="settings.xml"/><Relationship Id="rId51" Type="http://schemas.openxmlformats.org/officeDocument/2006/relationships/hyperlink" Target="https://www.sydney.edu.au/policies/a-to-z-policy/staff-and-affiliates-code-of-conduct.html" TargetMode="External"/><Relationship Id="rId72" Type="http://schemas.openxmlformats.org/officeDocument/2006/relationships/hyperlink" Target="https://policyregister.sydney.edu.au/doctract/documentportal/08DE2219DEFCF5DA0B3EA993C279D508?slu=08DEF768C3CAF51171C62DD63E0076FF" TargetMode="External"/><Relationship Id="rId80" Type="http://schemas.openxmlformats.org/officeDocument/2006/relationships/fontTable" Target="fontTable.xml"/><Relationship Id="rId3" Type="http://schemas.openxmlformats.org/officeDocument/2006/relationships/customXml" Target="../customXml/item3.xml"/><Relationship Id="rId12" Type="http://schemas.openxmlformats.org/officeDocument/2006/relationships/footer" Target="footer1.xml"/><Relationship Id="rId17" Type="http://schemas.openxmlformats.org/officeDocument/2006/relationships/hyperlink" Target="https://www.sydney.edu.au/policies/" TargetMode="External"/><Relationship Id="rId25" Type="http://schemas.openxmlformats.org/officeDocument/2006/relationships/header" Target="header6.xml"/><Relationship Id="rId33" Type="http://schemas.openxmlformats.org/officeDocument/2006/relationships/hyperlink" Target="mailto:workplace-relations.complaints@sydney.edu.au" TargetMode="External"/><Relationship Id="rId38" Type="http://schemas.openxmlformats.org/officeDocument/2006/relationships/hyperlink" Target="https://policyregister.sydney.edu.au/doctract/documentportal/08DE2219FEF9DC90F069BBC27B5688AF" TargetMode="External"/><Relationship Id="rId46" Type="http://schemas.openxmlformats.org/officeDocument/2006/relationships/hyperlink" Target="https://policyregister.sydney.edu.au/doctract/documentportal/08DE2219FEF9DC90F069BBC27B5688AF" TargetMode="External"/><Relationship Id="rId59" Type="http://schemas.openxmlformats.org/officeDocument/2006/relationships/header" Target="header14.xml"/><Relationship Id="rId67" Type="http://schemas.openxmlformats.org/officeDocument/2006/relationships/hyperlink" Target="https://www.sydney.edu.au/about-us/vision-and-values/diversity/cultural-diversity/anti-racism-commitment.html" TargetMode="External"/><Relationship Id="rId20" Type="http://schemas.openxmlformats.org/officeDocument/2006/relationships/header" Target="header3.xml"/><Relationship Id="rId41" Type="http://schemas.openxmlformats.org/officeDocument/2006/relationships/hyperlink" Target="https://www.sydney.edu.au/policies/a-to-z-policy/student-discipline-rule.html" TargetMode="External"/><Relationship Id="rId54" Type="http://schemas.openxmlformats.org/officeDocument/2006/relationships/hyperlink" Target="https://policyregister.sydney.edu.au/doctract/documentportal/08DE2219FEF9D4D8417C2BEBEDA6045C" TargetMode="External"/><Relationship Id="rId62" Type="http://schemas.openxmlformats.org/officeDocument/2006/relationships/hyperlink" Target="https://policyregister.sydney.edu.au/doctract/documentportal/08DE2219FEF9F717389506F8495C5BB2" TargetMode="External"/><Relationship Id="rId70" Type="http://schemas.openxmlformats.org/officeDocument/2006/relationships/hyperlink" Target="https://www.sydney.edu.au/policies/a-to-z-policy/acceptable-use-of-ict-resources-policy.html" TargetMode="External"/><Relationship Id="rId75" Type="http://schemas.openxmlformats.org/officeDocument/2006/relationships/hyperlink" Target="https://www.sydney.edu.au/policies/a-to-z-policy/student-charter.html" TargetMode="Externa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5" Type="http://schemas.openxmlformats.org/officeDocument/2006/relationships/image" Target="media/image3.png"/><Relationship Id="rId23" Type="http://schemas.openxmlformats.org/officeDocument/2006/relationships/header" Target="header4.xml"/><Relationship Id="rId28" Type="http://schemas.openxmlformats.org/officeDocument/2006/relationships/header" Target="header7.xml"/><Relationship Id="rId36" Type="http://schemas.openxmlformats.org/officeDocument/2006/relationships/hyperlink" Target="mailto:dvccl.complaints@sydney.edu.au" TargetMode="External"/><Relationship Id="rId49" Type="http://schemas.openxmlformats.org/officeDocument/2006/relationships/header" Target="header12.xml"/><Relationship Id="rId57" Type="http://schemas.openxmlformats.org/officeDocument/2006/relationships/hyperlink" Target="https://www.sydney.edu.au/policies/a-to-z-policy/student-discipline-rule.html" TargetMode="External"/><Relationship Id="rId10" Type="http://schemas.openxmlformats.org/officeDocument/2006/relationships/footnotes" Target="footnotes.xml"/><Relationship Id="rId31" Type="http://schemas.openxmlformats.org/officeDocument/2006/relationships/header" Target="header10.xml"/><Relationship Id="rId44" Type="http://schemas.openxmlformats.org/officeDocument/2006/relationships/hyperlink" Target="https://www.sydney.edu.au/students/health-wellbeing.html" TargetMode="External"/><Relationship Id="rId52" Type="http://schemas.openxmlformats.org/officeDocument/2006/relationships/hyperlink" Target="https://policyregister.sydney.edu.au/doctract/documentportal/08DE2219DEFCF2147E8487F602F480AA" TargetMode="External"/><Relationship Id="rId60" Type="http://schemas.openxmlformats.org/officeDocument/2006/relationships/header" Target="header15.xml"/><Relationship Id="rId65" Type="http://schemas.openxmlformats.org/officeDocument/2006/relationships/header" Target="header18.xml"/><Relationship Id="rId73" Type="http://schemas.openxmlformats.org/officeDocument/2006/relationships/hyperlink" Target="https://policyregister.sydney.edu.au/doctract/documentportal/08DE2219FEF9D6F720E4270DEA691C51" TargetMode="External"/><Relationship Id="rId78" Type="http://schemas.openxmlformats.org/officeDocument/2006/relationships/header" Target="header21.xml"/><Relationship Id="rId81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3" Type="http://schemas.openxmlformats.org/officeDocument/2006/relationships/image" Target="media/image1.jpg"/><Relationship Id="rId18" Type="http://schemas.openxmlformats.org/officeDocument/2006/relationships/header" Target="header1.xml"/><Relationship Id="rId39" Type="http://schemas.openxmlformats.org/officeDocument/2006/relationships/hyperlink" Target="https://policyregister.sydney.edu.au/doctract/documentportal/08DE2219FEF9D6F720E4270DEA691C51" TargetMode="External"/><Relationship Id="rId34" Type="http://schemas.openxmlformats.org/officeDocument/2006/relationships/hyperlink" Target="https://forms-records.sydney.edu.au/CMS/form053?Action=lodge" TargetMode="External"/><Relationship Id="rId50" Type="http://schemas.openxmlformats.org/officeDocument/2006/relationships/hyperlink" Target="https://www.sydney.edu.au/policies/a-to-z-policy/student-charter.html" TargetMode="External"/><Relationship Id="rId55" Type="http://schemas.openxmlformats.org/officeDocument/2006/relationships/hyperlink" Target="https://intranet.sydney.edu.au/employment/enterprise-agreement-bargaining.html" TargetMode="External"/><Relationship Id="rId76" Type="http://schemas.openxmlformats.org/officeDocument/2006/relationships/header" Target="header19.xml"/><Relationship Id="rId7" Type="http://schemas.openxmlformats.org/officeDocument/2006/relationships/styles" Target="styles.xml"/><Relationship Id="rId71" Type="http://schemas.openxmlformats.org/officeDocument/2006/relationships/hyperlink" Target="https://policyregister.sydney.edu.au/doctract/documentportal/08DE2219DEFCF2147E8487F602F480AA" TargetMode="External"/><Relationship Id="rId2" Type="http://schemas.openxmlformats.org/officeDocument/2006/relationships/customXml" Target="../customXml/item2.xml"/><Relationship Id="rId29" Type="http://schemas.openxmlformats.org/officeDocument/2006/relationships/header" Target="header8.xml"/><Relationship Id="rId24" Type="http://schemas.openxmlformats.org/officeDocument/2006/relationships/header" Target="header5.xml"/><Relationship Id="rId40" Type="http://schemas.openxmlformats.org/officeDocument/2006/relationships/hyperlink" Target="https://www.sydney.edu.au/policies/a-to-z-policy/student-charter.html" TargetMode="External"/><Relationship Id="rId45" Type="http://schemas.openxmlformats.org/officeDocument/2006/relationships/hyperlink" Target="https://policyregister.sydney.edu.au/doctract/documentportal/08DE2219FEF9D6F720E4270DEA691C51" TargetMode="External"/><Relationship Id="rId66" Type="http://schemas.openxmlformats.org/officeDocument/2006/relationships/hyperlink" Target="https://www.sydney.edu.au/policies/a-to-z-policy/student-discipline-rule.html" TargetMode="External"/></Relationships>
</file>

<file path=word/_rels/header2.xml.rels><?xml version="1.0" encoding="UTF-8" standalone="yes"?>
<Relationships xmlns="http://schemas.openxmlformats.org/package/2006/relationships"><Relationship Id="rId8" Type="http://schemas.openxmlformats.org/officeDocument/2006/relationships/image" Target="media/image12.svg"/><Relationship Id="rId3" Type="http://schemas.openxmlformats.org/officeDocument/2006/relationships/image" Target="media/image7.png"/><Relationship Id="rId7" Type="http://schemas.openxmlformats.org/officeDocument/2006/relationships/image" Target="media/image11.png"/><Relationship Id="rId2" Type="http://schemas.openxmlformats.org/officeDocument/2006/relationships/image" Target="media/image6.svg"/><Relationship Id="rId1" Type="http://schemas.openxmlformats.org/officeDocument/2006/relationships/image" Target="media/image5.png"/><Relationship Id="rId6" Type="http://schemas.openxmlformats.org/officeDocument/2006/relationships/image" Target="media/image10.svg"/><Relationship Id="rId5" Type="http://schemas.openxmlformats.org/officeDocument/2006/relationships/image" Target="media/image9.png"/><Relationship Id="rId10" Type="http://schemas.openxmlformats.org/officeDocument/2006/relationships/image" Target="media/image14.svg"/><Relationship Id="rId4" Type="http://schemas.openxmlformats.org/officeDocument/2006/relationships/image" Target="media/image8.svg"/><Relationship Id="rId9" Type="http://schemas.openxmlformats.org/officeDocument/2006/relationships/image" Target="media/image13.png"/></Relationships>
</file>

<file path=word/_rels/header5.xml.rels><?xml version="1.0" encoding="UTF-8" standalone="yes"?>
<Relationships xmlns="http://schemas.openxmlformats.org/package/2006/relationships"><Relationship Id="rId8" Type="http://schemas.openxmlformats.org/officeDocument/2006/relationships/image" Target="media/image12.svg"/><Relationship Id="rId3" Type="http://schemas.openxmlformats.org/officeDocument/2006/relationships/image" Target="media/image7.png"/><Relationship Id="rId7" Type="http://schemas.openxmlformats.org/officeDocument/2006/relationships/image" Target="media/image11.png"/><Relationship Id="rId2" Type="http://schemas.openxmlformats.org/officeDocument/2006/relationships/image" Target="media/image6.svg"/><Relationship Id="rId1" Type="http://schemas.openxmlformats.org/officeDocument/2006/relationships/image" Target="media/image5.png"/><Relationship Id="rId6" Type="http://schemas.openxmlformats.org/officeDocument/2006/relationships/image" Target="media/image10.svg"/><Relationship Id="rId5" Type="http://schemas.openxmlformats.org/officeDocument/2006/relationships/image" Target="media/image9.png"/><Relationship Id="rId10" Type="http://schemas.openxmlformats.org/officeDocument/2006/relationships/image" Target="media/image14.svg"/><Relationship Id="rId4" Type="http://schemas.openxmlformats.org/officeDocument/2006/relationships/image" Target="media/image8.svg"/><Relationship Id="rId9" Type="http://schemas.openxmlformats.org/officeDocument/2006/relationships/image" Target="media/image13.png"/></Relationships>
</file>

<file path=word/_rels/header8.xml.rels><?xml version="1.0" encoding="UTF-8" standalone="yes"?>
<Relationships xmlns="http://schemas.openxmlformats.org/package/2006/relationships"><Relationship Id="rId8" Type="http://schemas.openxmlformats.org/officeDocument/2006/relationships/image" Target="media/image12.svg"/><Relationship Id="rId3" Type="http://schemas.openxmlformats.org/officeDocument/2006/relationships/image" Target="media/image7.png"/><Relationship Id="rId7" Type="http://schemas.openxmlformats.org/officeDocument/2006/relationships/image" Target="media/image11.png"/><Relationship Id="rId2" Type="http://schemas.openxmlformats.org/officeDocument/2006/relationships/image" Target="media/image6.svg"/><Relationship Id="rId1" Type="http://schemas.openxmlformats.org/officeDocument/2006/relationships/image" Target="media/image5.png"/><Relationship Id="rId6" Type="http://schemas.openxmlformats.org/officeDocument/2006/relationships/image" Target="media/image10.svg"/><Relationship Id="rId5" Type="http://schemas.openxmlformats.org/officeDocument/2006/relationships/image" Target="media/image9.png"/><Relationship Id="rId10" Type="http://schemas.openxmlformats.org/officeDocument/2006/relationships/image" Target="media/image14.svg"/><Relationship Id="rId4" Type="http://schemas.openxmlformats.org/officeDocument/2006/relationships/image" Target="media/image8.svg"/><Relationship Id="rId9" Type="http://schemas.openxmlformats.org/officeDocument/2006/relationships/image" Target="media/image13.png"/></Relationships>
</file>

<file path=word/_rels/header10.xml.rels><?xml version="1.0" encoding="UTF-8" standalone="yes"?>
<Relationships xmlns="http://schemas.openxmlformats.org/package/2006/relationships"><Relationship Id="rId8" Type="http://schemas.openxmlformats.org/officeDocument/2006/relationships/image" Target="media/image12.svg"/><Relationship Id="rId3" Type="http://schemas.openxmlformats.org/officeDocument/2006/relationships/image" Target="media/image7.png"/><Relationship Id="rId7" Type="http://schemas.openxmlformats.org/officeDocument/2006/relationships/image" Target="media/image11.png"/><Relationship Id="rId2" Type="http://schemas.openxmlformats.org/officeDocument/2006/relationships/image" Target="media/image6.svg"/><Relationship Id="rId1" Type="http://schemas.openxmlformats.org/officeDocument/2006/relationships/image" Target="media/image5.png"/><Relationship Id="rId6" Type="http://schemas.openxmlformats.org/officeDocument/2006/relationships/image" Target="media/image10.svg"/><Relationship Id="rId5" Type="http://schemas.openxmlformats.org/officeDocument/2006/relationships/image" Target="media/image9.png"/><Relationship Id="rId10" Type="http://schemas.openxmlformats.org/officeDocument/2006/relationships/image" Target="media/image14.svg"/><Relationship Id="rId4" Type="http://schemas.openxmlformats.org/officeDocument/2006/relationships/image" Target="media/image8.svg"/><Relationship Id="rId9" Type="http://schemas.openxmlformats.org/officeDocument/2006/relationships/image" Target="media/image13.png"/></Relationships>
</file>

<file path=word/_rels/header15.xml.rels><?xml version="1.0" encoding="UTF-8" standalone="yes"?>
<Relationships xmlns="http://schemas.openxmlformats.org/package/2006/relationships"><Relationship Id="rId8" Type="http://schemas.openxmlformats.org/officeDocument/2006/relationships/image" Target="media/image12.svg"/><Relationship Id="rId3" Type="http://schemas.openxmlformats.org/officeDocument/2006/relationships/image" Target="media/image7.png"/><Relationship Id="rId7" Type="http://schemas.openxmlformats.org/officeDocument/2006/relationships/image" Target="media/image11.png"/><Relationship Id="rId2" Type="http://schemas.openxmlformats.org/officeDocument/2006/relationships/image" Target="media/image6.svg"/><Relationship Id="rId1" Type="http://schemas.openxmlformats.org/officeDocument/2006/relationships/image" Target="media/image5.png"/><Relationship Id="rId6" Type="http://schemas.openxmlformats.org/officeDocument/2006/relationships/image" Target="media/image10.svg"/><Relationship Id="rId5" Type="http://schemas.openxmlformats.org/officeDocument/2006/relationships/image" Target="media/image9.png"/><Relationship Id="rId10" Type="http://schemas.openxmlformats.org/officeDocument/2006/relationships/image" Target="media/image14.svg"/><Relationship Id="rId4" Type="http://schemas.openxmlformats.org/officeDocument/2006/relationships/image" Target="media/image8.svg"/><Relationship Id="rId9" Type="http://schemas.openxmlformats.org/officeDocument/2006/relationships/image" Target="media/image13.png"/></Relationships>
</file>

<file path=word/_rels/header17.xml.rels><?xml version="1.0" encoding="UTF-8" standalone="yes"?>
<Relationships xmlns="http://schemas.openxmlformats.org/package/2006/relationships"><Relationship Id="rId8" Type="http://schemas.openxmlformats.org/officeDocument/2006/relationships/image" Target="media/image12.svg"/><Relationship Id="rId3" Type="http://schemas.openxmlformats.org/officeDocument/2006/relationships/image" Target="media/image7.png"/><Relationship Id="rId7" Type="http://schemas.openxmlformats.org/officeDocument/2006/relationships/image" Target="media/image11.png"/><Relationship Id="rId2" Type="http://schemas.openxmlformats.org/officeDocument/2006/relationships/image" Target="media/image6.svg"/><Relationship Id="rId1" Type="http://schemas.openxmlformats.org/officeDocument/2006/relationships/image" Target="media/image5.png"/><Relationship Id="rId6" Type="http://schemas.openxmlformats.org/officeDocument/2006/relationships/image" Target="media/image10.svg"/><Relationship Id="rId5" Type="http://schemas.openxmlformats.org/officeDocument/2006/relationships/image" Target="media/image9.png"/><Relationship Id="rId10" Type="http://schemas.openxmlformats.org/officeDocument/2006/relationships/image" Target="media/image14.svg"/><Relationship Id="rId4" Type="http://schemas.openxmlformats.org/officeDocument/2006/relationships/image" Target="media/image8.svg"/><Relationship Id="rId9" Type="http://schemas.openxmlformats.org/officeDocument/2006/relationships/image" Target="media/image13.png"/></Relationships>
</file>

<file path=word/_rels/header20.xml.rels><?xml version="1.0" encoding="UTF-8" standalone="yes"?>
<Relationships xmlns="http://schemas.openxmlformats.org/package/2006/relationships"><Relationship Id="rId8" Type="http://schemas.openxmlformats.org/officeDocument/2006/relationships/image" Target="media/image12.svg"/><Relationship Id="rId3" Type="http://schemas.openxmlformats.org/officeDocument/2006/relationships/image" Target="media/image7.png"/><Relationship Id="rId7" Type="http://schemas.openxmlformats.org/officeDocument/2006/relationships/image" Target="media/image11.png"/><Relationship Id="rId2" Type="http://schemas.openxmlformats.org/officeDocument/2006/relationships/image" Target="media/image6.svg"/><Relationship Id="rId1" Type="http://schemas.openxmlformats.org/officeDocument/2006/relationships/image" Target="media/image5.png"/><Relationship Id="rId6" Type="http://schemas.openxmlformats.org/officeDocument/2006/relationships/image" Target="media/image10.svg"/><Relationship Id="rId5" Type="http://schemas.openxmlformats.org/officeDocument/2006/relationships/image" Target="media/image9.png"/><Relationship Id="rId10" Type="http://schemas.openxmlformats.org/officeDocument/2006/relationships/image" Target="media/image14.svg"/><Relationship Id="rId4" Type="http://schemas.openxmlformats.org/officeDocument/2006/relationships/image" Target="media/image8.svg"/><Relationship Id="rId9" Type="http://schemas.openxmlformats.org/officeDocument/2006/relationships/image" Target="media/image13.png"/></Relationships>
</file>

<file path=word/_rels/header22.xml.rels><?xml version="1.0" encoding="UTF-8" standalone="yes"?>
<Relationships xmlns="http://schemas.openxmlformats.org/package/2006/relationships"><Relationship Id="rId8" Type="http://schemas.openxmlformats.org/officeDocument/2006/relationships/image" Target="media/image12.svg"/><Relationship Id="rId3" Type="http://schemas.openxmlformats.org/officeDocument/2006/relationships/image" Target="media/image7.png"/><Relationship Id="rId7" Type="http://schemas.openxmlformats.org/officeDocument/2006/relationships/image" Target="media/image11.png"/><Relationship Id="rId2" Type="http://schemas.openxmlformats.org/officeDocument/2006/relationships/image" Target="media/image6.svg"/><Relationship Id="rId1" Type="http://schemas.openxmlformats.org/officeDocument/2006/relationships/image" Target="media/image5.png"/><Relationship Id="rId6" Type="http://schemas.openxmlformats.org/officeDocument/2006/relationships/image" Target="media/image10.svg"/><Relationship Id="rId5" Type="http://schemas.openxmlformats.org/officeDocument/2006/relationships/image" Target="media/image9.png"/><Relationship Id="rId10" Type="http://schemas.openxmlformats.org/officeDocument/2006/relationships/image" Target="media/image14.svg"/><Relationship Id="rId4" Type="http://schemas.openxmlformats.org/officeDocument/2006/relationships/image" Target="media/image8.svg"/><Relationship Id="rId9" Type="http://schemas.openxmlformats.org/officeDocument/2006/relationships/image" Target="media/image13.png"/></Relationships>
</file>

<file path=word/theme/theme1.xml><?xml version="1.0" encoding="utf-8"?>
<a:theme xmlns:a="http://schemas.openxmlformats.org/drawingml/2006/main" name="Office Theme">
  <a:themeElements>
    <a:clrScheme name="USYD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E54525"/>
      </a:accent1>
      <a:accent2>
        <a:srgbClr val="000000"/>
      </a:accent2>
      <a:accent3>
        <a:srgbClr val="FBECE1"/>
      </a:accent3>
      <a:accent4>
        <a:srgbClr val="FFFFFF"/>
      </a:accent4>
      <a:accent5>
        <a:srgbClr val="DAA8A2"/>
      </a:accent5>
      <a:accent6>
        <a:srgbClr val="8F9EC9"/>
      </a:accent6>
      <a:hlink>
        <a:srgbClr val="E54525"/>
      </a:hlink>
      <a:folHlink>
        <a:srgbClr val="E54525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roperties xmlns="http://www.imanage.com/work/xmlschema">
  <documentid>OGCPROD!4660729.1</documentid>
  <senderid>HENDERSONK</senderid>
  <senderemail>KERRIE.HENDERSON@SYDNEY.EDU.AU</senderemail>
  <lastmodified>2026-10-16T10:51:00.0000000+11:00</lastmodified>
  <database>OGCPROD</database>
</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7B8A3872F015D4E830D3B2C711B3BD1" ma:contentTypeVersion="12" ma:contentTypeDescription="Create a new document." ma:contentTypeScope="" ma:versionID="b72c11d5b0857980ddf5473feda6ae14">
  <xsd:schema xmlns:xsd="http://www.w3.org/2001/XMLSchema" xmlns:xs="http://www.w3.org/2001/XMLSchema" xmlns:p="http://schemas.microsoft.com/office/2006/metadata/properties" xmlns:ns2="e47057dd-5b05-43e7-87a2-79fac0024ad9" xmlns:ns3="d24f0a71-6b48-462f-9a82-4e6897e8fa47" targetNamespace="http://schemas.microsoft.com/office/2006/metadata/properties" ma:root="true" ma:fieldsID="3d5eb6b8f4c6c01bbda642352aa0b23b" ns2:_="" ns3:_="">
    <xsd:import namespace="e47057dd-5b05-43e7-87a2-79fac0024ad9"/>
    <xsd:import namespace="d24f0a71-6b48-462f-9a82-4e6897e8fa4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7057dd-5b05-43e7-87a2-79fac0024ad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7b492977-2dea-498c-99b4-1555f3d0d96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4f0a71-6b48-462f-9a82-4e6897e8fa47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01800c16-6fc7-45ea-8ca2-72c2ed21b897}" ma:internalName="TaxCatchAll" ma:showField="CatchAllData" ma:web="d24f0a71-6b48-462f-9a82-4e6897e8fa4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24f0a71-6b48-462f-9a82-4e6897e8fa47" xsi:nil="true"/>
    <lcf76f155ced4ddcb4097134ff3c332f xmlns="e47057dd-5b05-43e7-87a2-79fac0024ad9">
      <Terms xmlns="http://schemas.microsoft.com/office/infopath/2007/PartnerControls"/>
    </lcf76f155ced4ddcb4097134ff3c332f>
  </documentManagement>
</p:properties>
</file>

<file path=customXml/item5.xml><?xml version="1.0" encoding="utf-8"?>
<b:Sources xmlns:b="http://schemas.openxmlformats.org/officeDocument/2006/bibliography" xmlns="http://schemas.openxmlformats.org/officeDocument/2006/bibliography" SelectedStyle="/APASixthEditionOfficeOnline.xsl" StyleName="APA" Version="6"/>
</file>

<file path=customXml/itemProps1.xml><?xml version="1.0" encoding="utf-8"?>
<ds:datastoreItem xmlns:ds="http://schemas.openxmlformats.org/officeDocument/2006/customXml" ds:itemID="{1246CEA9-90C9-41FD-9A23-1F7A81FF07AA}">
  <ds:schemaRefs>
    <ds:schemaRef ds:uri="http://www.imanage.com/work/xmlschema"/>
  </ds:schemaRefs>
</ds:datastoreItem>
</file>

<file path=customXml/itemProps2.xml><?xml version="1.0" encoding="utf-8"?>
<ds:datastoreItem xmlns:ds="http://schemas.openxmlformats.org/officeDocument/2006/customXml" ds:itemID="{84E3AA8B-A0E4-443B-8884-F12897F0190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7057dd-5b05-43e7-87a2-79fac0024ad9"/>
    <ds:schemaRef ds:uri="d24f0a71-6b48-462f-9a82-4e6897e8fa4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CB3198E-99C8-4402-B8BE-DDDEF1A337FA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FA7210A4-CEEB-4705-9785-66D8E8609295}">
  <ds:schemaRefs>
    <ds:schemaRef ds:uri="http://schemas.microsoft.com/office/2006/metadata/properties"/>
    <ds:schemaRef ds:uri="http://schemas.microsoft.com/office/infopath/2007/PartnerControls"/>
    <ds:schemaRef ds:uri="d24f0a71-6b48-462f-9a82-4e6897e8fa47"/>
    <ds:schemaRef ds:uri="e47057dd-5b05-43e7-87a2-79fac0024ad9"/>
  </ds:schemaRefs>
</ds:datastoreItem>
</file>

<file path=customXml/itemProps5.xml><?xml version="1.0" encoding="utf-8"?>
<ds:datastoreItem xmlns:ds="http://schemas.openxmlformats.org/officeDocument/2006/customXml" ds:itemID="{635F91AE-2510-7148-9990-D945AFD8D079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82b3e37e-8171-485d-b10b-38dae7ed14a8}" enabled="0" method="" siteId="{82b3e37e-8171-485d-b10b-38dae7ed14a8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162</TotalTime>
  <Pages>25</Pages>
  <Words>5158</Words>
  <Characters>29557</Characters>
  <Application>Microsoft Office Word</Application>
  <DocSecurity>8</DocSecurity>
  <Lines>821</Lines>
  <Paragraphs>738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Policy template</vt:lpstr>
    </vt:vector>
  </TitlesOfParts>
  <Company/>
  <LinksUpToDate>false</LinksUpToDate>
  <CharactersWithSpaces>33977</CharactersWithSpaces>
  <SharedDoc>false</SharedDoc>
  <HLinks>
    <vt:vector size="174" baseType="variant">
      <vt:variant>
        <vt:i4>1376316</vt:i4>
      </vt:variant>
      <vt:variant>
        <vt:i4>146</vt:i4>
      </vt:variant>
      <vt:variant>
        <vt:i4>0</vt:i4>
      </vt:variant>
      <vt:variant>
        <vt:i4>5</vt:i4>
      </vt:variant>
      <vt:variant>
        <vt:lpwstr/>
      </vt:variant>
      <vt:variant>
        <vt:lpwstr>_Toc219969133</vt:lpwstr>
      </vt:variant>
      <vt:variant>
        <vt:i4>1376316</vt:i4>
      </vt:variant>
      <vt:variant>
        <vt:i4>140</vt:i4>
      </vt:variant>
      <vt:variant>
        <vt:i4>0</vt:i4>
      </vt:variant>
      <vt:variant>
        <vt:i4>5</vt:i4>
      </vt:variant>
      <vt:variant>
        <vt:lpwstr/>
      </vt:variant>
      <vt:variant>
        <vt:lpwstr>_Toc219969132</vt:lpwstr>
      </vt:variant>
      <vt:variant>
        <vt:i4>1376316</vt:i4>
      </vt:variant>
      <vt:variant>
        <vt:i4>134</vt:i4>
      </vt:variant>
      <vt:variant>
        <vt:i4>0</vt:i4>
      </vt:variant>
      <vt:variant>
        <vt:i4>5</vt:i4>
      </vt:variant>
      <vt:variant>
        <vt:lpwstr/>
      </vt:variant>
      <vt:variant>
        <vt:lpwstr>_Toc219969131</vt:lpwstr>
      </vt:variant>
      <vt:variant>
        <vt:i4>1376316</vt:i4>
      </vt:variant>
      <vt:variant>
        <vt:i4>128</vt:i4>
      </vt:variant>
      <vt:variant>
        <vt:i4>0</vt:i4>
      </vt:variant>
      <vt:variant>
        <vt:i4>5</vt:i4>
      </vt:variant>
      <vt:variant>
        <vt:lpwstr/>
      </vt:variant>
      <vt:variant>
        <vt:lpwstr>_Toc219969130</vt:lpwstr>
      </vt:variant>
      <vt:variant>
        <vt:i4>1310780</vt:i4>
      </vt:variant>
      <vt:variant>
        <vt:i4>122</vt:i4>
      </vt:variant>
      <vt:variant>
        <vt:i4>0</vt:i4>
      </vt:variant>
      <vt:variant>
        <vt:i4>5</vt:i4>
      </vt:variant>
      <vt:variant>
        <vt:lpwstr/>
      </vt:variant>
      <vt:variant>
        <vt:lpwstr>_Toc219969129</vt:lpwstr>
      </vt:variant>
      <vt:variant>
        <vt:i4>1310780</vt:i4>
      </vt:variant>
      <vt:variant>
        <vt:i4>116</vt:i4>
      </vt:variant>
      <vt:variant>
        <vt:i4>0</vt:i4>
      </vt:variant>
      <vt:variant>
        <vt:i4>5</vt:i4>
      </vt:variant>
      <vt:variant>
        <vt:lpwstr/>
      </vt:variant>
      <vt:variant>
        <vt:lpwstr>_Toc219969128</vt:lpwstr>
      </vt:variant>
      <vt:variant>
        <vt:i4>1310780</vt:i4>
      </vt:variant>
      <vt:variant>
        <vt:i4>110</vt:i4>
      </vt:variant>
      <vt:variant>
        <vt:i4>0</vt:i4>
      </vt:variant>
      <vt:variant>
        <vt:i4>5</vt:i4>
      </vt:variant>
      <vt:variant>
        <vt:lpwstr/>
      </vt:variant>
      <vt:variant>
        <vt:lpwstr>_Toc219969127</vt:lpwstr>
      </vt:variant>
      <vt:variant>
        <vt:i4>1310780</vt:i4>
      </vt:variant>
      <vt:variant>
        <vt:i4>104</vt:i4>
      </vt:variant>
      <vt:variant>
        <vt:i4>0</vt:i4>
      </vt:variant>
      <vt:variant>
        <vt:i4>5</vt:i4>
      </vt:variant>
      <vt:variant>
        <vt:lpwstr/>
      </vt:variant>
      <vt:variant>
        <vt:lpwstr>_Toc219969126</vt:lpwstr>
      </vt:variant>
      <vt:variant>
        <vt:i4>1310780</vt:i4>
      </vt:variant>
      <vt:variant>
        <vt:i4>98</vt:i4>
      </vt:variant>
      <vt:variant>
        <vt:i4>0</vt:i4>
      </vt:variant>
      <vt:variant>
        <vt:i4>5</vt:i4>
      </vt:variant>
      <vt:variant>
        <vt:lpwstr/>
      </vt:variant>
      <vt:variant>
        <vt:lpwstr>_Toc219969125</vt:lpwstr>
      </vt:variant>
      <vt:variant>
        <vt:i4>1310780</vt:i4>
      </vt:variant>
      <vt:variant>
        <vt:i4>92</vt:i4>
      </vt:variant>
      <vt:variant>
        <vt:i4>0</vt:i4>
      </vt:variant>
      <vt:variant>
        <vt:i4>5</vt:i4>
      </vt:variant>
      <vt:variant>
        <vt:lpwstr/>
      </vt:variant>
      <vt:variant>
        <vt:lpwstr>_Toc219969124</vt:lpwstr>
      </vt:variant>
      <vt:variant>
        <vt:i4>1310780</vt:i4>
      </vt:variant>
      <vt:variant>
        <vt:i4>86</vt:i4>
      </vt:variant>
      <vt:variant>
        <vt:i4>0</vt:i4>
      </vt:variant>
      <vt:variant>
        <vt:i4>5</vt:i4>
      </vt:variant>
      <vt:variant>
        <vt:lpwstr/>
      </vt:variant>
      <vt:variant>
        <vt:lpwstr>_Toc219969123</vt:lpwstr>
      </vt:variant>
      <vt:variant>
        <vt:i4>1310780</vt:i4>
      </vt:variant>
      <vt:variant>
        <vt:i4>80</vt:i4>
      </vt:variant>
      <vt:variant>
        <vt:i4>0</vt:i4>
      </vt:variant>
      <vt:variant>
        <vt:i4>5</vt:i4>
      </vt:variant>
      <vt:variant>
        <vt:lpwstr/>
      </vt:variant>
      <vt:variant>
        <vt:lpwstr>_Toc219969122</vt:lpwstr>
      </vt:variant>
      <vt:variant>
        <vt:i4>1310780</vt:i4>
      </vt:variant>
      <vt:variant>
        <vt:i4>74</vt:i4>
      </vt:variant>
      <vt:variant>
        <vt:i4>0</vt:i4>
      </vt:variant>
      <vt:variant>
        <vt:i4>5</vt:i4>
      </vt:variant>
      <vt:variant>
        <vt:lpwstr/>
      </vt:variant>
      <vt:variant>
        <vt:lpwstr>_Toc219969121</vt:lpwstr>
      </vt:variant>
      <vt:variant>
        <vt:i4>1310780</vt:i4>
      </vt:variant>
      <vt:variant>
        <vt:i4>68</vt:i4>
      </vt:variant>
      <vt:variant>
        <vt:i4>0</vt:i4>
      </vt:variant>
      <vt:variant>
        <vt:i4>5</vt:i4>
      </vt:variant>
      <vt:variant>
        <vt:lpwstr/>
      </vt:variant>
      <vt:variant>
        <vt:lpwstr>_Toc219969120</vt:lpwstr>
      </vt:variant>
      <vt:variant>
        <vt:i4>1507388</vt:i4>
      </vt:variant>
      <vt:variant>
        <vt:i4>62</vt:i4>
      </vt:variant>
      <vt:variant>
        <vt:i4>0</vt:i4>
      </vt:variant>
      <vt:variant>
        <vt:i4>5</vt:i4>
      </vt:variant>
      <vt:variant>
        <vt:lpwstr/>
      </vt:variant>
      <vt:variant>
        <vt:lpwstr>_Toc219969119</vt:lpwstr>
      </vt:variant>
      <vt:variant>
        <vt:i4>1507388</vt:i4>
      </vt:variant>
      <vt:variant>
        <vt:i4>56</vt:i4>
      </vt:variant>
      <vt:variant>
        <vt:i4>0</vt:i4>
      </vt:variant>
      <vt:variant>
        <vt:i4>5</vt:i4>
      </vt:variant>
      <vt:variant>
        <vt:lpwstr/>
      </vt:variant>
      <vt:variant>
        <vt:lpwstr>_Toc219969118</vt:lpwstr>
      </vt:variant>
      <vt:variant>
        <vt:i4>1507388</vt:i4>
      </vt:variant>
      <vt:variant>
        <vt:i4>50</vt:i4>
      </vt:variant>
      <vt:variant>
        <vt:i4>0</vt:i4>
      </vt:variant>
      <vt:variant>
        <vt:i4>5</vt:i4>
      </vt:variant>
      <vt:variant>
        <vt:lpwstr/>
      </vt:variant>
      <vt:variant>
        <vt:lpwstr>_Toc219969117</vt:lpwstr>
      </vt:variant>
      <vt:variant>
        <vt:i4>1507388</vt:i4>
      </vt:variant>
      <vt:variant>
        <vt:i4>44</vt:i4>
      </vt:variant>
      <vt:variant>
        <vt:i4>0</vt:i4>
      </vt:variant>
      <vt:variant>
        <vt:i4>5</vt:i4>
      </vt:variant>
      <vt:variant>
        <vt:lpwstr/>
      </vt:variant>
      <vt:variant>
        <vt:lpwstr>_Toc219969116</vt:lpwstr>
      </vt:variant>
      <vt:variant>
        <vt:i4>1507388</vt:i4>
      </vt:variant>
      <vt:variant>
        <vt:i4>38</vt:i4>
      </vt:variant>
      <vt:variant>
        <vt:i4>0</vt:i4>
      </vt:variant>
      <vt:variant>
        <vt:i4>5</vt:i4>
      </vt:variant>
      <vt:variant>
        <vt:lpwstr/>
      </vt:variant>
      <vt:variant>
        <vt:lpwstr>_Toc219969115</vt:lpwstr>
      </vt:variant>
      <vt:variant>
        <vt:i4>1507388</vt:i4>
      </vt:variant>
      <vt:variant>
        <vt:i4>32</vt:i4>
      </vt:variant>
      <vt:variant>
        <vt:i4>0</vt:i4>
      </vt:variant>
      <vt:variant>
        <vt:i4>5</vt:i4>
      </vt:variant>
      <vt:variant>
        <vt:lpwstr/>
      </vt:variant>
      <vt:variant>
        <vt:lpwstr>_Toc219969114</vt:lpwstr>
      </vt:variant>
      <vt:variant>
        <vt:i4>1507388</vt:i4>
      </vt:variant>
      <vt:variant>
        <vt:i4>26</vt:i4>
      </vt:variant>
      <vt:variant>
        <vt:i4>0</vt:i4>
      </vt:variant>
      <vt:variant>
        <vt:i4>5</vt:i4>
      </vt:variant>
      <vt:variant>
        <vt:lpwstr/>
      </vt:variant>
      <vt:variant>
        <vt:lpwstr>_Toc219969113</vt:lpwstr>
      </vt:variant>
      <vt:variant>
        <vt:i4>6553657</vt:i4>
      </vt:variant>
      <vt:variant>
        <vt:i4>21</vt:i4>
      </vt:variant>
      <vt:variant>
        <vt:i4>0</vt:i4>
      </vt:variant>
      <vt:variant>
        <vt:i4>5</vt:i4>
      </vt:variant>
      <vt:variant>
        <vt:lpwstr>https://www.sydney.edu.au/policies/</vt:lpwstr>
      </vt:variant>
      <vt:variant>
        <vt:lpwstr/>
      </vt:variant>
      <vt:variant>
        <vt:i4>1376274</vt:i4>
      </vt:variant>
      <vt:variant>
        <vt:i4>18</vt:i4>
      </vt:variant>
      <vt:variant>
        <vt:i4>0</vt:i4>
      </vt:variant>
      <vt:variant>
        <vt:i4>5</vt:i4>
      </vt:variant>
      <vt:variant>
        <vt:lpwstr>https://intranet.sydney.edu.au/contacts-campuses/services/general-counsel/policy-and-compliance-law.html</vt:lpwstr>
      </vt:variant>
      <vt:variant>
        <vt:lpwstr/>
      </vt:variant>
      <vt:variant>
        <vt:i4>5898345</vt:i4>
      </vt:variant>
      <vt:variant>
        <vt:i4>15</vt:i4>
      </vt:variant>
      <vt:variant>
        <vt:i4>0</vt:i4>
      </vt:variant>
      <vt:variant>
        <vt:i4>5</vt:i4>
      </vt:variant>
      <vt:variant>
        <vt:lpwstr>mailto:policy.register@sydney.edu.au</vt:lpwstr>
      </vt:variant>
      <vt:variant>
        <vt:lpwstr/>
      </vt:variant>
      <vt:variant>
        <vt:i4>2818164</vt:i4>
      </vt:variant>
      <vt:variant>
        <vt:i4>12</vt:i4>
      </vt:variant>
      <vt:variant>
        <vt:i4>0</vt:i4>
      </vt:variant>
      <vt:variant>
        <vt:i4>5</vt:i4>
      </vt:variant>
      <vt:variant>
        <vt:lpwstr>https://intranet.sydney.edu.au/strategy-governance/policies/create-amend-policies.html</vt:lpwstr>
      </vt:variant>
      <vt:variant>
        <vt:lpwstr/>
      </vt:variant>
      <vt:variant>
        <vt:i4>1704017</vt:i4>
      </vt:variant>
      <vt:variant>
        <vt:i4>9</vt:i4>
      </vt:variant>
      <vt:variant>
        <vt:i4>0</vt:i4>
      </vt:variant>
      <vt:variant>
        <vt:i4>5</vt:i4>
      </vt:variant>
      <vt:variant>
        <vt:lpwstr>https://intranet.sydney.edu.au/content/dam/intranet/documents/strategy-and-planning/policies/user-guide-hyperlinking-to-policy-documents.docx</vt:lpwstr>
      </vt:variant>
      <vt:variant>
        <vt:lpwstr/>
      </vt:variant>
      <vt:variant>
        <vt:i4>4325460</vt:i4>
      </vt:variant>
      <vt:variant>
        <vt:i4>6</vt:i4>
      </vt:variant>
      <vt:variant>
        <vt:i4>0</vt:i4>
      </vt:variant>
      <vt:variant>
        <vt:i4>5</vt:i4>
      </vt:variant>
      <vt:variant>
        <vt:lpwstr>https://unisyd.sharepoint.com/:v:/r/sites/legal/Policy team resources/How to copy and paste.mp4?csf=1&amp;web=1&amp;e=hIvix6</vt:lpwstr>
      </vt:variant>
      <vt:variant>
        <vt:lpwstr/>
      </vt:variant>
      <vt:variant>
        <vt:i4>6357100</vt:i4>
      </vt:variant>
      <vt:variant>
        <vt:i4>3</vt:i4>
      </vt:variant>
      <vt:variant>
        <vt:i4>0</vt:i4>
      </vt:variant>
      <vt:variant>
        <vt:i4>5</vt:i4>
      </vt:variant>
      <vt:variant>
        <vt:lpwstr>https://intranet.sydney.edu.au/content/dam/intranet/documents/strategy-and-planning/policies/policy-style-guide.pdf</vt:lpwstr>
      </vt:variant>
      <vt:variant>
        <vt:lpwstr/>
      </vt:variant>
      <vt:variant>
        <vt:i4>458769</vt:i4>
      </vt:variant>
      <vt:variant>
        <vt:i4>0</vt:i4>
      </vt:variant>
      <vt:variant>
        <vt:i4>0</vt:i4>
      </vt:variant>
      <vt:variant>
        <vt:i4>5</vt:i4>
      </vt:variant>
      <vt:variant>
        <vt:lpwstr>https://unisyd.sharepoint.com/:v:/r/sites/legal/Policy team resources/Improving readability.mp4?csf=1&amp;web=1&amp;e=s7g2Zb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Draft Anti-racism Policy 2026</dc:title>
  <dc:subject/>
  <cp:keywords/>
  <dc:description>Policy template_1 July 2026</dc:description>
  <cp:lastModifiedBy>Daniel Head</cp:lastModifiedBy>
  <cp:revision>8</cp:revision>
  <cp:lastPrinted>2026-10-15T03:38:00Z</cp:lastPrinted>
  <dcterms:created xsi:type="dcterms:W3CDTF">2026-10-21T03:04:00Z</dcterms:created>
  <dcterms:modified xsi:type="dcterms:W3CDTF">2026-10-22T01:07:00Z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0x01010057B8A3872F015D4E830D3B2C711B3BD1</vt:lpwstr>
  </property>
  <property fmtid="{D5CDD505-2E9C-101B-9397-08002B2CF9AE}" pid="3" name="MediaServiceImageTags">
    <vt:lpwstr/>
  </property>
</Properties>
</file>