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7FFFCD46_E7F5A77C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4"/>
    <p:sldMasterId id="2147483713" r:id="rId5"/>
    <p:sldMasterId id="2147483720" r:id="rId6"/>
    <p:sldMasterId id="2147483725" r:id="rId7"/>
    <p:sldMasterId id="2147483648" r:id="rId8"/>
    <p:sldMasterId id="2147483750" r:id="rId9"/>
  </p:sldMasterIdLst>
  <p:notesMasterIdLst>
    <p:notesMasterId r:id="rId28"/>
  </p:notesMasterIdLst>
  <p:sldIdLst>
    <p:sldId id="353" r:id="rId10"/>
    <p:sldId id="354" r:id="rId11"/>
    <p:sldId id="389" r:id="rId12"/>
    <p:sldId id="739" r:id="rId13"/>
    <p:sldId id="2147470634" r:id="rId14"/>
    <p:sldId id="2147470641" r:id="rId15"/>
    <p:sldId id="408" r:id="rId16"/>
    <p:sldId id="2147470662" r:id="rId17"/>
    <p:sldId id="2147470660" r:id="rId18"/>
    <p:sldId id="2147470663" r:id="rId19"/>
    <p:sldId id="2147470664" r:id="rId20"/>
    <p:sldId id="2147470643" r:id="rId21"/>
    <p:sldId id="2147470652" r:id="rId22"/>
    <p:sldId id="2147470653" r:id="rId23"/>
    <p:sldId id="2147470661" r:id="rId24"/>
    <p:sldId id="2147470650" r:id="rId25"/>
    <p:sldId id="2147470640" r:id="rId26"/>
    <p:sldId id="2147470639" r:id="rId27"/>
  </p:sldIdLst>
  <p:sldSz cx="9144000" cy="5143500" type="screen16x9"/>
  <p:notesSz cx="9144000" cy="5143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8ECFCEE2-3465-B547-9A7F-EFFE4F872184}">
          <p14:sldIdLst>
            <p14:sldId id="353"/>
            <p14:sldId id="354"/>
            <p14:sldId id="389"/>
            <p14:sldId id="739"/>
            <p14:sldId id="2147470634"/>
            <p14:sldId id="2147470641"/>
            <p14:sldId id="408"/>
            <p14:sldId id="2147470662"/>
            <p14:sldId id="2147470660"/>
            <p14:sldId id="2147470663"/>
            <p14:sldId id="2147470664"/>
            <p14:sldId id="2147470643"/>
            <p14:sldId id="2147470652"/>
            <p14:sldId id="2147470653"/>
            <p14:sldId id="2147470661"/>
            <p14:sldId id="2147470650"/>
            <p14:sldId id="2147470640"/>
            <p14:sldId id="21474706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0E1926-3845-21B8-053D-1D1235E52786}" name="Renae Bone" initials="RB" userId="S::renae.bone@sydney.edu.au::97fe7ff2-35a4-4f48-8828-9d370b50d912" providerId="AD"/>
  <p188:author id="{BEA79B3A-B658-22A6-E00A-97F882833722}" name="Nerida Olson" initials="" userId="S::nerida.olson@sydney.edu.au::d8a16c06-d38a-4e48-b507-2dd9427ac962" providerId="AD"/>
  <p188:author id="{BF80843F-4215-475F-8825-76B7F050D58C}" name="Kate Sanday" initials="KS" userId="S::kate.sanday@sydney.edu.au::7af4717e-1926-4450-95ea-ced76130fe3b" providerId="AD"/>
  <p188:author id="{42DC865A-C0AF-AF65-3AD3-CD927F8B6489}" name="Hayley Fisher" initials="HF" userId="S::hayley.fisher@sydney.edu.au::ee0a6852-fd1b-4652-bab9-f6575c5bb1dd" providerId="AD"/>
  <p188:author id="{B375F674-E1B2-6545-476B-EDFA6974D625}" name="Laurie Monier-Pilgrim" initials="LM" userId="S::laurie.monier-pilgrim@sydney.edu.au::a7555009-b66c-4a47-8a93-f3f41bbda0a1" providerId="AD"/>
  <p188:author id="{80121180-C613-16A4-C6FC-3134142FB0CB}" name="Sandra Cregan" initials="SC" userId="S::sandra.cregan@sydney.edu.au::4191e0d9-5d37-4ea9-9ddf-12bde8524d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8A2"/>
    <a:srgbClr val="1A345E"/>
    <a:srgbClr val="8F9EC9"/>
    <a:srgbClr val="000000"/>
    <a:srgbClr val="FF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D90AD-3BE4-604D-93EB-1AA9228BBC38}" v="10" vWet="12" dt="2024-04-15T06:00:49.448"/>
    <p1510:client id="{11678378-BA15-9C4A-DA2C-CC63007A2E6F}" v="29" dt="2024-04-14T22:58:18.464"/>
    <p1510:client id="{560C18F9-24D6-98F4-4E8F-A693B6CBEF01}" v="5" dt="2024-04-15T06:21:02.181"/>
    <p1510:client id="{56B6D839-2B41-C74C-54C5-A4B0971747C1}" v="4" dt="2024-04-15T07:59:23.908"/>
    <p1510:client id="{7D02D7FB-8E9A-38BD-116F-B19D40730091}" v="201" vWet="203" dt="2024-04-15T03:58:13.516"/>
    <p1510:client id="{8DE480F1-CA6D-DDF1-B596-BFA241339A86}" v="1" dt="2024-04-15T06:08:06.192"/>
    <p1510:client id="{9250B3BD-222D-DA30-8547-67834561A486}" v="65" dt="2024-04-15T22:21:33.194"/>
    <p1510:client id="{A0AC25C2-7BE1-FA49-85F3-20286386580E}" v="207" dt="2024-04-15T22:56:03.135"/>
    <p1510:client id="{A6548DA9-9196-88D2-ACE9-685BD597ABCF}" v="142" dt="2024-04-15T06:10:18.319"/>
    <p1510:client id="{ACEFF8B9-22E1-2644-680D-986726A8D8FF}" v="57" dt="2024-04-15T04:42:00.705"/>
    <p1510:client id="{C870407A-EFCE-4E6E-AA7E-265989BD32FB}" v="398" dt="2024-04-15T08:12:20.335"/>
    <p1510:client id="{DE040C02-89C6-4046-AC75-9750C2339673}" v="261" vWet="263" dt="2024-04-15T07:53:27.212"/>
    <p1510:client id="{E6D04321-299E-368F-C6F7-77FE2E47C45F}" v="355" dt="2024-04-15T03:43:05.428"/>
    <p1510:client id="{F4909516-B8CD-CE94-3FA8-13E87CDB2249}" v="3" dt="2024-04-15T05:54:15.2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omments/modernComment_7FFFCD46_E7F5A7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421B89-FFE4-1F4A-9369-D0F9AE786B36}" authorId="{BEA79B3A-B658-22A6-E00A-97F882833722}" status="resolved" created="2024-04-15T05:55:46.112" startDate="2024-04-15T05:55:46.112" dueDate="2024-04-15T05:55:46.112" assignedTo="{BF80843F-4215-475F-8825-76B7F050D58C}" complete="100000" title="@Kate Sanday- revised cohorts and messaging - could you format across the slides, please?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91636092" sldId="2147470662"/>
      <ac:graphicFrameMk id="2" creationId="{4EB8F59F-5587-241C-288C-24525129A68E}"/>
    </ac:deMkLst>
    <p188:replyLst>
      <p188:reply id="{054D8299-811A-4E57-A10F-A0EE5F2B60D8}" authorId="{BF80843F-4215-475F-8825-76B7F050D58C}" created="2024-04-15T06:04:04.462">
        <p188:txBody>
          <a:bodyPr/>
          <a:lstStyle/>
          <a:p>
            <a:r>
              <a:rPr lang="en-US"/>
              <a:t>[@Nerida Olson]  - will all go out week commencing 29/4? I will update the slide title if so. 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4-04-15T06:19:04.224" authorId="{BEA79B3A-B658-22A6-E00A-97F882833722}"/>
              </p223:rxn>
            </p223:reactions>
          </p:ext>
        </p188:extLst>
      </p188:reply>
      <p188:reply id="{4EBE73F2-D6F7-4719-B827-C2C138008078}" authorId="{BEA79B3A-B658-22A6-E00A-97F882833722}" created="2024-04-15T06:08:06.192">
        <p188:txBody>
          <a:bodyPr/>
          <a:lstStyle/>
          <a:p>
            <a:r>
              <a:rPr lang="en-US"/>
              <a:t>Yes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4-04-15T06:08:15.846" authorId="{BF80843F-4215-475F-8825-76B7F050D58C}"/>
              </p223:rxn>
            </p223:reactions>
          </p:ext>
        </p188:extLst>
      </p188:reply>
    </p188:replyLst>
    <p188:txBody>
      <a:bodyPr/>
      <a:lstStyle/>
      <a:p>
        <a:r>
          <a:rPr lang="en-US"/>
          <a:t>[@Kate Sanday]- revised cohorts and messaging - could you format across the slides, please?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4-15T05:55:46.112" id="{6C7FBBD4-76BB-F347-A1CC-38D3F944612E}">
              <p228:atrbtn authorId="{BEA79B3A-B658-22A6-E00A-97F882833722}"/>
              <p228:anchr>
                <p228:comment id="{E3421B89-FFE4-1F4A-9369-D0F9AE786B36}"/>
              </p228:anchr>
              <p228:add/>
            </p228:event>
            <p228:event time="2024-04-15T05:55:46.112" id="{EA8D6BBD-98A2-2441-97B7-AE7ABB2AC4B2}">
              <p228:atrbtn authorId="{BEA79B3A-B658-22A6-E00A-97F882833722}"/>
              <p228:anchr>
                <p228:comment id="{E3421B89-FFE4-1F4A-9369-D0F9AE786B36}"/>
              </p228:anchr>
              <p228:asgn authorId="{BF80843F-4215-475F-8825-76B7F050D58C}"/>
            </p228:event>
            <p228:event time="2024-04-15T05:55:46.112" id="{7C5FDAA3-5F00-5947-B2B5-0F7BC109B7E5}">
              <p228:atrbtn authorId="{BEA79B3A-B658-22A6-E00A-97F882833722}"/>
              <p228:anchr>
                <p228:comment id="{E3421B89-FFE4-1F4A-9369-D0F9AE786B36}"/>
              </p228:anchr>
              <p228:title val="@Kate Sanday- revised cohorts and messaging - could you format across the slides, please?"/>
            </p228:event>
            <p228:event time="2024-04-15T05:55:46.112" id="{DA636E06-BA7B-7C4D-A1CD-30AEF04644EF}">
              <p228:atrbtn authorId="{BEA79B3A-B658-22A6-E00A-97F882833722}"/>
              <p228:anchr>
                <p228:comment id="{E3421B89-FFE4-1F4A-9369-D0F9AE786B36}"/>
              </p228:anchr>
              <p228:date stDt="2024-04-15T05:55:46.112" endDt="2024-04-15T05:55:46.112"/>
            </p228:event>
            <p228:event time="2024-04-15T06:41:38.290" id="{5C773C0B-064F-4728-BFC4-88D6784276B2}">
              <p228:atrbtn authorId="{BF80843F-4215-475F-8825-76B7F050D58C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15T06:01:02.596" authorId="{BF80843F-4215-475F-8825-76B7F050D58C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53762-C138-0D4D-98BD-E45749408AA7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51B1-F1C2-C342-9482-CA419A1A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mention that this pack and a link to the process map will be available after the meeting.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noting: PDF of the slides and a link to the process map will be available after this briefing.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Honours coordinator: You are still doing what you are always doing- all remains the same. </a:t>
            </a:r>
          </a:p>
          <a:p>
            <a:r>
              <a:rPr lang="en-US"/>
              <a:t>Students will get tailored communications, they will make the choice at the point of application. Admissions and faculty services will then take care of the assessing and processing. </a:t>
            </a:r>
          </a:p>
          <a:p>
            <a:r>
              <a:rPr lang="en-US"/>
              <a:t>Honours coordinators will be involved as they always normally are during that process.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D6AA8-1F8E-165F-9AF9-957D33A42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3168B-F97C-4306-68AD-BF1120C29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C096AE-4DDF-B30E-3ECE-4D01E04AE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EAD96-90F0-07CC-DE01-3506A08C2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5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870CC-F9DF-302B-A203-CCD21356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F471B-CF55-8683-9E97-D18362223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9F44B-D82A-F965-49CC-20F6BB8A6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CA6E4-D184-4C62-6538-531E13C75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4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906F-CF52-A410-D91C-F183A9F7F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78312-F972-D7C5-628B-1DE3D82D9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68647-E0F5-D53E-D66E-F16A0D509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19291-3296-4063-6BD1-C907286B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2A038-A3CC-EBAF-2F8E-CB1E4785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86DB3-8DD4-D315-E2CA-B5D48AC8C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1E85A-BA36-F7C0-CADD-261660B6A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FE214-E5D3-AB58-7EF9-04C3237E4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0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sydney.edu.au" TargetMode="Externa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26C391-EC2F-854E-3FAC-8EDA85399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</a:t>
            </a:r>
          </a:p>
          <a:p>
            <a:r>
              <a:rPr lang="en-GB"/>
              <a:t>1-2 lines of copy 28pt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C1A71F-2256-88FB-1073-78B7D8E702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00" y="1812923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GB"/>
              <a:t>Presentation subheading </a:t>
            </a:r>
            <a:br>
              <a:rPr lang="en-GB"/>
            </a:br>
            <a:r>
              <a:rPr lang="en-GB"/>
              <a:t>can go over 2 lines 28pt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5ABDE1-C8DD-9C86-C1BA-029E99357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3108324"/>
            <a:ext cx="5533967" cy="606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845E8-E21B-1585-9AF6-BBB77FE87561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352" y="4083808"/>
            <a:ext cx="1867689" cy="656911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9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A2F580-458B-6978-E5C4-D439F8A8EF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DE63B7-3D2D-E116-E58F-2358C7026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931C68-5A57-D921-2A9C-73B3990F8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367AE0-0B1A-C793-8FD0-6C83B3BAF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1066835-3577-7EA9-7C60-12C9BC765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AAED2F-1B70-12A0-8666-145503BF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3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D0B820-7965-14E8-72F1-2EE5EF1CB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C22782-CE95-2810-1D92-2B7EA357B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F8263D2-F9BE-3D44-C629-FD1F86B3E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0296C6E-3B64-67D7-F619-28187B129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06A1B-395E-4CB0-3B0C-D14FDE9BA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39" y="2261198"/>
            <a:ext cx="1829323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och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E466C-1ADC-0DA2-E815-89094AED2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338" y="2261197"/>
            <a:ext cx="1829323" cy="6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8375F2-9EFB-E2E0-D249-EBD6EB92736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>
                <a:solidFill>
                  <a:srgbClr val="000000"/>
                </a:solidFill>
              </a:rPr>
              <a:t>“Insert quote </a:t>
            </a:r>
            <a:r>
              <a:rPr sz="3800" spc="-10">
                <a:solidFill>
                  <a:srgbClr val="000000"/>
                </a:solidFill>
              </a:rPr>
              <a:t>here</a:t>
            </a:r>
            <a:r>
              <a:rPr lang="en-AU" sz="3800" spc="-10">
                <a:solidFill>
                  <a:srgbClr val="000000"/>
                </a:solidFill>
              </a:rPr>
              <a:t>. </a:t>
            </a:r>
            <a:br>
              <a:rPr lang="en-AU" sz="3800" spc="-10">
                <a:solidFill>
                  <a:srgbClr val="000000"/>
                </a:solidFill>
              </a:rPr>
            </a:br>
            <a:r>
              <a:rPr lang="en-AU" sz="3800" spc="-10" err="1">
                <a:solidFill>
                  <a:srgbClr val="000000"/>
                </a:solidFill>
              </a:rPr>
              <a:t>Unti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cuptasitae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velluptatur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suntem</a:t>
            </a:r>
            <a:r>
              <a:rPr lang="en-AU" sz="3800" spc="-10">
                <a:solidFill>
                  <a:srgbClr val="000000"/>
                </a:solidFill>
              </a:rPr>
              <a:t> as </a:t>
            </a:r>
            <a:r>
              <a:rPr lang="en-AU" sz="3800" spc="-10" err="1">
                <a:solidFill>
                  <a:srgbClr val="000000"/>
                </a:solidFill>
              </a:rPr>
              <a:t>derempo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rposten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dignisqui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omnissum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eiur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earchit</a:t>
            </a:r>
            <a:r>
              <a:rPr lang="en-AU" sz="3800" spc="-10">
                <a:solidFill>
                  <a:srgbClr val="000000"/>
                </a:solidFill>
              </a:rPr>
              <a:t> ab </a:t>
            </a:r>
            <a:r>
              <a:rPr lang="en-AU" sz="3800" spc="-10" err="1">
                <a:solidFill>
                  <a:srgbClr val="000000"/>
                </a:solidFill>
              </a:rPr>
              <a:t>ipidici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llorum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coreriae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quia</a:t>
            </a:r>
            <a:r>
              <a:rPr lang="en-AU" sz="3800" spc="-10">
                <a:solidFill>
                  <a:srgbClr val="000000"/>
                </a:solidFill>
              </a:rPr>
              <a:t>.”</a:t>
            </a:r>
            <a:endParaRPr sz="3800"/>
          </a:p>
        </p:txBody>
      </p:sp>
    </p:spTree>
    <p:extLst>
      <p:ext uri="{BB962C8B-B14F-4D97-AF65-F5344CB8AC3E}">
        <p14:creationId xmlns:p14="http://schemas.microsoft.com/office/powerpoint/2010/main" val="135615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097E-185C-39F4-467B-3196A19AD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accent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>
                <a:solidFill>
                  <a:srgbClr val="000000"/>
                </a:solidFill>
              </a:rPr>
              <a:t>“Insert quote </a:t>
            </a:r>
            <a:r>
              <a:rPr sz="3800" spc="-10">
                <a:solidFill>
                  <a:srgbClr val="000000"/>
                </a:solidFill>
              </a:rPr>
              <a:t>here</a:t>
            </a:r>
            <a:r>
              <a:rPr lang="en-AU" sz="3800" spc="-10">
                <a:solidFill>
                  <a:srgbClr val="000000"/>
                </a:solidFill>
              </a:rPr>
              <a:t>. </a:t>
            </a:r>
            <a:br>
              <a:rPr lang="en-AU" sz="3800" spc="-10">
                <a:solidFill>
                  <a:srgbClr val="000000"/>
                </a:solidFill>
              </a:rPr>
            </a:br>
            <a:r>
              <a:rPr lang="en-AU" sz="3800" spc="-10" err="1">
                <a:solidFill>
                  <a:srgbClr val="000000"/>
                </a:solidFill>
              </a:rPr>
              <a:t>Unti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cuptasitae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velluptatur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suntem</a:t>
            </a:r>
            <a:r>
              <a:rPr lang="en-AU" sz="3800" spc="-10">
                <a:solidFill>
                  <a:srgbClr val="000000"/>
                </a:solidFill>
              </a:rPr>
              <a:t> as </a:t>
            </a:r>
            <a:r>
              <a:rPr lang="en-AU" sz="3800" spc="-10" err="1">
                <a:solidFill>
                  <a:srgbClr val="000000"/>
                </a:solidFill>
              </a:rPr>
              <a:t>derempo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rposten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dignisqui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omnissum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eiur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earchit</a:t>
            </a:r>
            <a:r>
              <a:rPr lang="en-AU" sz="3800" spc="-10">
                <a:solidFill>
                  <a:srgbClr val="000000"/>
                </a:solidFill>
              </a:rPr>
              <a:t> ab </a:t>
            </a:r>
            <a:r>
              <a:rPr lang="en-AU" sz="3800" spc="-10" err="1">
                <a:solidFill>
                  <a:srgbClr val="000000"/>
                </a:solidFill>
              </a:rPr>
              <a:t>ipidici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llorum</a:t>
            </a:r>
            <a:r>
              <a:rPr lang="en-AU" sz="3800" spc="-10">
                <a:solidFill>
                  <a:srgbClr val="000000"/>
                </a:solidFill>
              </a:rPr>
              <a:t>, </a:t>
            </a:r>
            <a:r>
              <a:rPr lang="en-AU" sz="3800" spc="-10" err="1">
                <a:solidFill>
                  <a:srgbClr val="000000"/>
                </a:solidFill>
              </a:rPr>
              <a:t>coreriae</a:t>
            </a:r>
            <a:r>
              <a:rPr lang="en-AU" sz="3800" spc="-10">
                <a:solidFill>
                  <a:srgbClr val="000000"/>
                </a:solidFill>
              </a:rPr>
              <a:t> </a:t>
            </a:r>
            <a:r>
              <a:rPr lang="en-AU" sz="3800" spc="-10" err="1">
                <a:solidFill>
                  <a:srgbClr val="000000"/>
                </a:solidFill>
              </a:rPr>
              <a:t>quia</a:t>
            </a:r>
            <a:r>
              <a:rPr lang="en-AU" sz="3800" spc="-10">
                <a:solidFill>
                  <a:srgbClr val="000000"/>
                </a:solidFill>
              </a:rPr>
              <a:t>.”</a:t>
            </a:r>
            <a:endParaRPr sz="3800"/>
          </a:p>
        </p:txBody>
      </p:sp>
    </p:spTree>
    <p:extLst>
      <p:ext uri="{BB962C8B-B14F-4D97-AF65-F5344CB8AC3E}">
        <p14:creationId xmlns:p14="http://schemas.microsoft.com/office/powerpoint/2010/main" val="34912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>
            <a:extLst>
              <a:ext uri="{FF2B5EF4-FFF2-40B4-BE49-F238E27FC236}">
                <a16:creationId xmlns:a16="http://schemas.microsoft.com/office/drawing/2014/main" id="{69D3DD68-72FE-5430-2CCD-62A73AAF985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4173-B046-E632-8483-B2707C81E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DE0EA6B-E5AC-3B11-BD85-9AE2F2B2B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4399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9FF160-6414-B7D0-2DD1-0585D58A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41"/>
            <a:ext cx="9141620" cy="514484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E3B0390-CE09-F982-4224-39703DE91A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7B6FB2-6FB1-E8EE-71E2-F3031BBC4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</a:t>
            </a:r>
          </a:p>
          <a:p>
            <a:r>
              <a:rPr lang="en-GB"/>
              <a:t>1-2 lines of copy 28pt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3DE4E7-C9AA-0998-373D-DCFBF8D610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1813272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352" y="4083808"/>
            <a:ext cx="1867689" cy="656911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D0328F7-E70B-70FE-8296-A6A9465B3C0D}"/>
              </a:ext>
            </a:extLst>
          </p:cNvPr>
          <p:cNvSpPr txBox="1"/>
          <p:nvPr userDrawn="1"/>
        </p:nvSpPr>
        <p:spPr>
          <a:xfrm rot="16200000">
            <a:off x="7940202" y="3646041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161395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">
            <a:extLst>
              <a:ext uri="{FF2B5EF4-FFF2-40B4-BE49-F238E27FC236}">
                <a16:creationId xmlns:a16="http://schemas.microsoft.com/office/drawing/2014/main" id="{3DE60E2F-8D86-E014-B1B6-8CC60B835BB9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A3A6835A-E678-9758-9D77-104E4690DC8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34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7EFA4-5A0B-BEF2-9D70-1A347D686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D3558D7F-D425-CB58-246D-476403851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BF24C0-EEA2-4E54-D028-0224BD962C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8B85562-1D3A-B537-DAF4-3A657A3D4AE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3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ED1024-5DA2-8840-7AC2-C7FC158C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40647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399B2A-36AB-AE15-E217-C1D472E7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B0B21C-FA2D-826B-7943-A68F827A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3BADCE-997C-7AED-BF38-6CE000F8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add text 10pt</a:t>
            </a:r>
            <a:endParaRPr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85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ED1024-5DA2-8840-7AC2-C7FC158C7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40647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399B2A-36AB-AE15-E217-C1D472E7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B0B21C-FA2D-826B-7943-A68F827A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3BADCE-997C-7AED-BF38-6CE000F8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add text 10pt</a:t>
            </a:r>
            <a:endParaRPr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/>
              <a:t>Click to add text 10pt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47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84C3413-144B-3E34-A5A7-2A85DAA63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13" y="1657350"/>
            <a:ext cx="3152775" cy="236220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000" b="1">
                <a:latin typeface="Arial"/>
                <a:cs typeface="Arial"/>
              </a:rPr>
              <a:t>Insert team/discipline </a:t>
            </a:r>
            <a:r>
              <a:rPr lang="en-AU" sz="1000" b="1" spc="-20">
                <a:latin typeface="Arial"/>
                <a:cs typeface="Arial"/>
              </a:rPr>
              <a:t>area</a:t>
            </a:r>
            <a:endParaRPr lang="en-AU" sz="1000">
              <a:latin typeface="Arial"/>
              <a:cs typeface="Arial"/>
            </a:endParaRPr>
          </a:p>
          <a:p>
            <a:pPr marL="12700" marR="711200">
              <a:lnSpc>
                <a:spcPct val="100000"/>
              </a:lnSpc>
            </a:pPr>
            <a:r>
              <a:rPr lang="en-AU" sz="1000">
                <a:latin typeface="Arial"/>
                <a:cs typeface="Arial"/>
              </a:rPr>
              <a:t>Name</a:t>
            </a:r>
            <a:r>
              <a:rPr lang="en-AU" sz="1000" spc="-20">
                <a:latin typeface="Arial"/>
                <a:cs typeface="Arial"/>
              </a:rPr>
              <a:t> </a:t>
            </a:r>
            <a:r>
              <a:rPr lang="en-AU" sz="1000" spc="-10">
                <a:latin typeface="Arial"/>
                <a:cs typeface="Arial"/>
              </a:rPr>
              <a:t>Surname Title</a:t>
            </a: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>
                <a:latin typeface="Arial"/>
                <a:cs typeface="Arial"/>
              </a:rPr>
              <a:t>+61</a:t>
            </a:r>
            <a:r>
              <a:rPr lang="en-AU" sz="1000" spc="-10"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2</a:t>
            </a:r>
            <a:r>
              <a:rPr lang="en-AU" sz="1000" spc="-5"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1234</a:t>
            </a:r>
            <a:r>
              <a:rPr lang="en-AU" sz="1000" spc="-10">
                <a:latin typeface="Arial"/>
                <a:cs typeface="Arial"/>
              </a:rPr>
              <a:t> </a:t>
            </a:r>
            <a:r>
              <a:rPr lang="en-AU" sz="1000" spc="-20">
                <a:latin typeface="Arial"/>
                <a:cs typeface="Arial"/>
              </a:rPr>
              <a:t>5678</a:t>
            </a: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spc="-10">
                <a:latin typeface="Arial"/>
                <a:cs typeface="Arial"/>
                <a:hlinkClick r:id="rId2"/>
              </a:rPr>
              <a:t>first.last@sydney.edu.au</a:t>
            </a:r>
            <a:endParaRPr lang="en-AU"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AU"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b="1" spc="-10" err="1">
                <a:latin typeface="Arial"/>
                <a:cs typeface="Arial"/>
              </a:rPr>
              <a:t>sydney.edu.au</a:t>
            </a:r>
            <a:r>
              <a:rPr lang="en-AU" sz="1000" b="1" spc="-10">
                <a:latin typeface="Arial"/>
                <a:cs typeface="Arial"/>
              </a:rPr>
              <a:t>/</a:t>
            </a:r>
            <a:r>
              <a:rPr lang="en-AU" sz="1000" b="1" spc="-10" err="1">
                <a:latin typeface="Arial"/>
                <a:cs typeface="Arial"/>
              </a:rPr>
              <a:t>xxxx</a:t>
            </a:r>
            <a:endParaRPr lang="en-AU"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7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title (line and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7F195D-1D75-7971-7AE4-F2EDDB4F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7">
            <a:extLst>
              <a:ext uri="{FF2B5EF4-FFF2-40B4-BE49-F238E27FC236}">
                <a16:creationId xmlns:a16="http://schemas.microsoft.com/office/drawing/2014/main" id="{5682CEC0-2F2F-E2FD-4FDE-2AF1F4D1A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10" y="0"/>
            <a:ext cx="915531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300522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7BF0C12-4EFA-AA48-3CFD-E595F2CE757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4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Sandstone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7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Light Grey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light grey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8" name="Placeholder text 2">
            <a:extLst>
              <a:ext uri="{FF2B5EF4-FFF2-40B4-BE49-F238E27FC236}">
                <a16:creationId xmlns:a16="http://schemas.microsoft.com/office/drawing/2014/main" id="{4750A85D-7EC4-4F3C-A957-3387FB721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2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76861-0B8E-1907-DDCC-D9BE0F7299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2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3364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91CD0B-A249-E00E-D26B-FCB09FEB61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3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Text Placeholder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7371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7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2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E129D5-BC83-5BC6-7696-A62ABBA70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E874E2-82AB-542D-E56B-2FB8466A8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0969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34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9C3E4A-3CEE-6A06-BFB0-526F7747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FC8A7E-2401-E620-E338-5D28D2506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0315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104634B-900F-6E88-EAFF-FBF5C77F1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4627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0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Large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351BF546-A7D6-4DDD-D34D-2811CA1DFCD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1240103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3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and 1 object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CDED4A-4823-EF24-3881-13F93D526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668496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object’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2B83BE-F949-7430-0580-E28A8377541C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704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and 2 objects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F546AC-A09B-3B79-BF41-C9B5E391B8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1813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93909B7-37E7-FB1F-A3FB-7C585D474988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bg object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8124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medium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3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64731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Large body copy</a:t>
            </a:r>
            <a:endParaRPr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57488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339949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1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339949" y="57467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E7C6475-9E09-2C25-60AA-C01FFE5493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571999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690FE27-A077-176C-683F-060F8B919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9948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2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2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3C846B-3BBC-0A9B-343F-8DA8440D4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223EA41-0E53-E4BC-82D3-F2D428AAD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7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33447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6AF4810-CD2A-169B-7819-02D6EDE1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677" y="0"/>
            <a:ext cx="4562082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0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71500" y="57467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3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9B2E54-042A-B95A-337E-B5C4C9A5C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F473830-12BA-DF64-1A9E-1CAE3632CA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85512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0">
            <a:extLst>
              <a:ext uri="{FF2B5EF4-FFF2-40B4-BE49-F238E27FC236}">
                <a16:creationId xmlns:a16="http://schemas.microsoft.com/office/drawing/2014/main" id="{CA7413FA-6408-3254-1779-682CAAAE9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1500" y="5905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0">
            <a:extLst>
              <a:ext uri="{FF2B5EF4-FFF2-40B4-BE49-F238E27FC236}">
                <a16:creationId xmlns:a16="http://schemas.microsoft.com/office/drawing/2014/main" id="{D01AF305-2512-8B00-F76B-C57D2327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62082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4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1A2B76-7231-1188-47F7-90C1CBB05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46057"/>
            <a:ext cx="3055937" cy="2070100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1pPr>
            <a:lvl2pPr marL="6286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01BB514-CFB3-0A62-D442-0367254D2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45631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585A7-12B9-F7BC-085D-8B7FD93E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2842" y="0"/>
            <a:ext cx="526115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5</a:t>
            </a:r>
            <a:br>
              <a:rPr lang="en-AU"/>
            </a:br>
            <a:r>
              <a:rPr lang="en-US"/>
              <a:t>Title, text box + images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260F83-22E0-FB93-2602-46785993E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071" y="2146057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2651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E67DE4A2-A084-6CFF-A647-B7F40F5B32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68993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2651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EDA01D0-B9B6-53CA-5A69-95C997DC2B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68993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1434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A9A93A07-E57F-5770-834F-CFEF4A2F1EA7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370637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42950"/>
            <a:ext cx="7993742" cy="381000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6 – single line</a:t>
            </a:r>
            <a:endParaRPr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F9157D3-AB43-6EAD-7F21-F164319B31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74627" y="1434554"/>
            <a:ext cx="1998000" cy="140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74628" y="2957976"/>
            <a:ext cx="1996249" cy="144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79C8713-47DB-6665-EC36-148C9CB7B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615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idx="1"/>
          </p:nvPr>
        </p:nvSpPr>
        <p:spPr>
          <a:xfrm>
            <a:off x="571500" y="4476750"/>
            <a:ext cx="7994650" cy="21817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7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05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Speaker bios with image</a:t>
            </a:r>
            <a:endParaRPr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BEE90D4-8B0A-FDDF-BF6B-72D8DFDC89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2173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44D6788-A0C0-B174-4895-15A2149AC77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892173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3" name="Text Placeholder 4"/>
          <p:cNvSpPr>
            <a:spLocks noGrp="1"/>
          </p:cNvSpPr>
          <p:nvPr>
            <p:ph type="body" idx="1" hasCustomPrompt="1"/>
          </p:nvPr>
        </p:nvSpPr>
        <p:spPr>
          <a:xfrm>
            <a:off x="1892173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5F9DD4CC-F211-99E0-B144-C7DF316647C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05194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52B38CD-C9E2-6FCF-659C-51A52C84804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05194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CE8A92-798F-6C5E-0F46-EC0B5684D2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05194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33A6F673-B304-E705-5E66-2DBDA1BA76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50856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08F0228-3E66-E48B-74F0-3A18CDB08DA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50856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BEEB3E0-898E-2BE3-26F4-15A3FF45411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50856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595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Speaker bios no image</a:t>
            </a:r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01046116-FA83-47AD-17FA-94D776E8C80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887052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/>
          </a:p>
        </p:txBody>
      </p:sp>
      <p:sp>
        <p:nvSpPr>
          <p:cNvPr id="3" name="Holder 2"/>
          <p:cNvSpPr>
            <a:spLocks noGrp="1"/>
          </p:cNvSpPr>
          <p:nvPr>
            <p:ph type="body" idx="1" hasCustomPrompt="1"/>
          </p:nvPr>
        </p:nvSpPr>
        <p:spPr>
          <a:xfrm>
            <a:off x="1887052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</a:p>
          <a:p>
            <a:endParaRPr lang="en-AU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2593A6BD-50DF-0434-8D9C-6C5105B3794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12958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/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980934C0-12AC-D7ED-F525-AC92298085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12958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4080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367AE0-0B1A-C793-8FD0-6C83B3BAF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1066835-3577-7EA9-7C60-12C9BC765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AAED2F-1B70-12A0-8666-145503BF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2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Table of contents</a:t>
            </a:r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4750A85D-7EC4-4F3C-A957-3387FB721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7850" y="1803399"/>
            <a:ext cx="7988300" cy="2781300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228600" indent="-228600">
              <a:buFont typeface="+mj-lt"/>
              <a:buAutoNum type="arabicPeriod"/>
              <a:defRPr sz="1000" b="0" i="0">
                <a:solidFill>
                  <a:schemeClr val="tx2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  <a:endParaRPr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CD858F9-630B-FE60-025C-EAB3CECE8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8750" y="4805573"/>
            <a:ext cx="2057400" cy="184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accent2"/>
                </a:solidFill>
                <a:latin typeface="+mn-lt"/>
              </a:defRPr>
            </a:lvl1pPr>
          </a:lstStyle>
          <a:p>
            <a:fld id="{F045B928-67DA-7C49-8A19-72F5DC015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610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title (line and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0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7F195D-1D75-7971-7AE4-F2EDDB4F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9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7BF0C12-4EFA-AA48-3CFD-E595F2CE757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2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Sandstone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0097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3F48FE3D-1F01-EEB6-6A4A-4F4B29D064A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663CD1C2-E224-8DF3-9A0D-E3EFD27C1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Heading sits here 28pt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>
                <a:latin typeface="Arial"/>
                <a:cs typeface="Arial"/>
              </a:rPr>
              <a:t>Intro</a:t>
            </a:r>
            <a:r>
              <a:rPr lang="en-AU" sz="1400" spc="-2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text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14pt,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to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sit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here.</a:t>
            </a:r>
            <a:r>
              <a:rPr lang="en-AU" sz="1400" spc="-10">
                <a:latin typeface="Arial"/>
                <a:cs typeface="Arial"/>
              </a:rPr>
              <a:t> </a:t>
            </a:r>
            <a:br>
              <a:rPr lang="en-AU" sz="1400" spc="-10">
                <a:latin typeface="Arial"/>
                <a:cs typeface="Arial"/>
              </a:rPr>
            </a:br>
            <a:r>
              <a:rPr lang="en-AU" sz="1400">
                <a:latin typeface="Arial"/>
                <a:cs typeface="Arial"/>
              </a:rPr>
              <a:t>2–3</a:t>
            </a:r>
            <a:r>
              <a:rPr lang="en-AU" sz="1400" spc="-10">
                <a:latin typeface="Arial"/>
                <a:cs typeface="Arial"/>
              </a:rPr>
              <a:t> lines </a:t>
            </a:r>
            <a:r>
              <a:rPr lang="en-AU" sz="1400">
                <a:latin typeface="Arial"/>
                <a:cs typeface="Arial"/>
              </a:rPr>
              <a:t>of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25">
                <a:latin typeface="Arial"/>
                <a:cs typeface="Arial"/>
              </a:rPr>
              <a:t>copy.</a:t>
            </a:r>
            <a:r>
              <a:rPr lang="en-AU" sz="1400" spc="-80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Am </a:t>
            </a:r>
            <a:r>
              <a:rPr lang="en-AU" sz="1400" err="1">
                <a:latin typeface="Arial"/>
                <a:cs typeface="Arial"/>
              </a:rPr>
              <a:t>quo’xnkaln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ium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aute</a:t>
            </a:r>
            <a:r>
              <a:rPr lang="en-AU" sz="1400" spc="-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fuidesteI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eces</a:t>
            </a:r>
            <a:r>
              <a:rPr lang="en-AU" sz="1400">
                <a:latin typeface="Arial"/>
                <a:cs typeface="Arial"/>
              </a:rPr>
              <a:t>,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>
                <a:latin typeface="Arial"/>
                <a:cs typeface="Arial"/>
              </a:rPr>
              <a:t>Cas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cus</a:t>
            </a:r>
            <a:r>
              <a:rPr lang="en-AU" sz="1400" spc="-10">
                <a:latin typeface="Arial"/>
                <a:cs typeface="Arial"/>
              </a:rPr>
              <a:t> </a:t>
            </a:r>
            <a:r>
              <a:rPr lang="en-AU" sz="1400" err="1">
                <a:latin typeface="Arial"/>
                <a:cs typeface="Arial"/>
              </a:rPr>
              <a:t>aus</a:t>
            </a:r>
            <a:r>
              <a:rPr lang="en-AU" sz="1400" spc="-15">
                <a:latin typeface="Arial"/>
                <a:cs typeface="Arial"/>
              </a:rPr>
              <a:t> </a:t>
            </a:r>
            <a:r>
              <a:rPr lang="en-AU" sz="1400" spc="-10" err="1">
                <a:latin typeface="Arial"/>
                <a:cs typeface="Arial"/>
              </a:rPr>
              <a:t>opubli</a:t>
            </a:r>
            <a:r>
              <a:rPr lang="en-AU" sz="1400" spc="-10">
                <a:latin typeface="Arial"/>
                <a:cs typeface="Arial"/>
              </a:rPr>
              <a:t>.</a:t>
            </a:r>
            <a:endParaRPr lang="en-AU" sz="1400">
              <a:latin typeface="Arial"/>
              <a:cs typeface="Arial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sydney.edu.au</a:t>
            </a:r>
            <a:r>
              <a:rPr lang="en-GB"/>
              <a:t>/</a:t>
            </a:r>
            <a:r>
              <a:rPr lang="en-GB" err="1"/>
              <a:t>xxxxx</a:t>
            </a:r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C6CB602-C08B-320B-4B19-B03FD0E5432F}"/>
              </a:ext>
            </a:extLst>
          </p:cNvPr>
          <p:cNvSpPr txBox="1"/>
          <p:nvPr userDrawn="1"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17891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Light Grey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only – light grey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7745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8" name="Placeholder text 2">
            <a:extLst>
              <a:ext uri="{FF2B5EF4-FFF2-40B4-BE49-F238E27FC236}">
                <a16:creationId xmlns:a16="http://schemas.microsoft.com/office/drawing/2014/main" id="{4750A85D-7EC4-4F3C-A957-3387FB721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1319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2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B76861-0B8E-1907-DDCC-D9BE0F7299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2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7054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91CD0B-A249-E00E-D26B-FCB09FEB61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3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/>
              <a:t>Text Placeholder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7021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6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2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E129D5-BC83-5BC6-7696-A62ABBA70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E874E2-82AB-542D-E56B-2FB8466A8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0969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0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medium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3 column text box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9C3E4A-3CEE-6A06-BFB0-526F7747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FC8A7E-2401-E620-E338-5D28D2506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0315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104634B-900F-6E88-EAFF-FBF5C77F1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4627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1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Large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97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3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and 1 object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CDED4A-4823-EF24-3881-13F93D526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668496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object’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2B83BE-F949-7430-0580-E28A8377541C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332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Title and 2 objects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F546AC-A09B-3B79-BF41-C9B5E391B8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1813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/>
              <a:t>Click to add text or click on icon </a:t>
            </a:r>
            <a:br>
              <a:rPr lang="en-AU"/>
            </a:br>
            <a:r>
              <a:rPr lang="en-AU"/>
              <a:t>below to add object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93909B7-37E7-FB1F-A3FB-7C585D474988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bg object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90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55181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 algn="l">
              <a:lnSpc>
                <a:spcPct val="100000"/>
              </a:lnSpc>
              <a:spcBef>
                <a:spcPts val="100"/>
              </a:spcBef>
            </a:pPr>
            <a:r>
              <a:rPr lang="en-AU" sz="1800">
                <a:solidFill>
                  <a:schemeClr val="tx1"/>
                </a:solidFill>
                <a:latin typeface="Arial"/>
                <a:cs typeface="Arial"/>
              </a:rPr>
              <a:t>We recognise and pay respect to the Elders and communities – past, present, and emerging – of the lands that the University of Sydney's campuses stand on. For thousands of years they have shared and exchanged knowledges across innumerable generations for the benefit of all.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Small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4060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medium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3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12716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large body copy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Title, text box and image</a:t>
            </a:r>
            <a:br>
              <a:rPr lang="en-US"/>
            </a:br>
            <a:r>
              <a:rPr lang="en-US"/>
              <a:t>Large body copy</a:t>
            </a:r>
            <a:endParaRPr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02489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339949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1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339949" y="57467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E7C6475-9E09-2C25-60AA-C01FFE5493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571999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690FE27-A077-176C-683F-060F8B919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9948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2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3C846B-3BBC-0A9B-343F-8DA8440D4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223EA41-0E53-E4BC-82D3-F2D428AAD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7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240895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6AF4810-CD2A-169B-7819-02D6EDE1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677" y="0"/>
            <a:ext cx="4562082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0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71500" y="57467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63150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3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9B2E54-042A-B95A-337E-B5C4C9A5C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2130182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F473830-12BA-DF64-1A9E-1CAE3632CA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4751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0">
            <a:extLst>
              <a:ext uri="{FF2B5EF4-FFF2-40B4-BE49-F238E27FC236}">
                <a16:creationId xmlns:a16="http://schemas.microsoft.com/office/drawing/2014/main" id="{CA7413FA-6408-3254-1779-682CAAAE9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1500" y="5905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0">
            <a:extLst>
              <a:ext uri="{FF2B5EF4-FFF2-40B4-BE49-F238E27FC236}">
                <a16:creationId xmlns:a16="http://schemas.microsoft.com/office/drawing/2014/main" id="{D01AF305-2512-8B00-F76B-C57D2327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62082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: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4</a:t>
            </a:r>
            <a:br>
              <a:rPr lang="en-AU"/>
            </a:br>
            <a:r>
              <a:rPr lang="en-US"/>
              <a:t>Title, text box and image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1A2B76-7231-1188-47F7-90C1CBB05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146057"/>
            <a:ext cx="3055937" cy="2070100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1pPr>
            <a:lvl2pPr marL="6286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01BB514-CFB3-0A62-D442-0367254D2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01126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585A7-12B9-F7BC-085D-8B7FD93E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2842" y="0"/>
            <a:ext cx="526115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79025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5</a:t>
            </a:r>
            <a:br>
              <a:rPr lang="en-AU"/>
            </a:br>
            <a:r>
              <a:rPr lang="en-US"/>
              <a:t>Title, text box + images</a:t>
            </a:r>
            <a:br>
              <a:rPr lang="en-US"/>
            </a:br>
            <a:r>
              <a:rPr lang="en-US"/>
              <a:t>Medium body copy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260F83-22E0-FB93-2602-46785993E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071" y="2146057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2651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E67DE4A2-A084-6CFF-A647-B7F40F5B32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68993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2651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EDA01D0-B9B6-53CA-5A69-95C997DC2B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68993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98501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42950"/>
            <a:ext cx="7993742" cy="381000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/>
              <a:t>Heading 6 – single line</a:t>
            </a:r>
            <a:endParaRPr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F9157D3-AB43-6EAD-7F21-F164319B31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74627" y="1434554"/>
            <a:ext cx="1998000" cy="140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74628" y="2957976"/>
            <a:ext cx="1996249" cy="144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79C8713-47DB-6665-EC36-148C9CB7B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615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idx="1"/>
          </p:nvPr>
        </p:nvSpPr>
        <p:spPr>
          <a:xfrm>
            <a:off x="571500" y="4476750"/>
            <a:ext cx="7994650" cy="21817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7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424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Speaker bios with image</a:t>
            </a:r>
            <a:endParaRPr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BEE90D4-8B0A-FDDF-BF6B-72D8DFDC89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2173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44D6788-A0C0-B174-4895-15A2149AC77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892173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3" name="Text Placeholder 4"/>
          <p:cNvSpPr>
            <a:spLocks noGrp="1"/>
          </p:cNvSpPr>
          <p:nvPr>
            <p:ph type="body" idx="1" hasCustomPrompt="1"/>
          </p:nvPr>
        </p:nvSpPr>
        <p:spPr>
          <a:xfrm>
            <a:off x="1892173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5F9DD4CC-F211-99E0-B144-C7DF316647C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05194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52B38CD-C9E2-6FCF-659C-51A52C84804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05194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CE8A92-798F-6C5E-0F46-EC0B5684D2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05194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33A6F673-B304-E705-5E66-2DBDA1BA76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50856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08F0228-3E66-E48B-74F0-3A18CDB08DA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50856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BEEB3E0-898E-2BE3-26F4-15A3FF45411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50856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44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64325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indent="-39370">
              <a:lnSpc>
                <a:spcPct val="100000"/>
              </a:lnSpc>
              <a:spcBef>
                <a:spcPts val="100"/>
              </a:spcBef>
            </a:pPr>
            <a:r>
              <a:rPr lang="en-AU" sz="1800">
                <a:latin typeface="Arial"/>
                <a:cs typeface="Arial"/>
              </a:rPr>
              <a:t>The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University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of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Sydney’s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Camperdown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Campus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sits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on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the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lands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of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spc="-25">
                <a:latin typeface="Arial"/>
                <a:cs typeface="Arial"/>
              </a:rPr>
              <a:t>the </a:t>
            </a:r>
            <a:r>
              <a:rPr lang="en-AU" sz="1800">
                <a:latin typeface="Arial"/>
                <a:cs typeface="Arial"/>
              </a:rPr>
              <a:t>Gadigal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people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with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campuses,</a:t>
            </a:r>
            <a:r>
              <a:rPr lang="en-AU" sz="1800" spc="-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teaching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and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research</a:t>
            </a:r>
            <a:r>
              <a:rPr lang="en-AU" sz="1800" spc="-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facilities</a:t>
            </a:r>
            <a:r>
              <a:rPr lang="en-AU" sz="1800" spc="-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on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 spc="-25">
                <a:latin typeface="Arial"/>
                <a:cs typeface="Arial"/>
              </a:rPr>
              <a:t>the </a:t>
            </a:r>
            <a:r>
              <a:rPr lang="en-AU" sz="1800">
                <a:latin typeface="Arial"/>
                <a:cs typeface="Arial"/>
              </a:rPr>
              <a:t>lands</a:t>
            </a:r>
            <a:r>
              <a:rPr lang="en-AU" sz="1800" spc="-4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of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the</a:t>
            </a:r>
            <a:r>
              <a:rPr lang="en-AU" sz="1800" spc="-2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Gamaraygal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Dharug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Wangal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Darkinyung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spc="-10" err="1">
                <a:latin typeface="Arial"/>
                <a:cs typeface="Arial"/>
              </a:rPr>
              <a:t>Burramadagal</a:t>
            </a:r>
            <a:r>
              <a:rPr lang="en-AU" sz="1800" spc="-10">
                <a:latin typeface="Arial"/>
                <a:cs typeface="Arial"/>
              </a:rPr>
              <a:t>, </a:t>
            </a:r>
            <a:r>
              <a:rPr lang="en-AU" sz="1800" err="1">
                <a:latin typeface="Arial"/>
                <a:cs typeface="Arial"/>
              </a:rPr>
              <a:t>Dharawal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3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Gandangara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0">
                <a:latin typeface="Arial"/>
                <a:cs typeface="Arial"/>
              </a:rPr>
              <a:t> Gamilaraay,</a:t>
            </a:r>
            <a:r>
              <a:rPr lang="en-AU" sz="1800" spc="-1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Barkindji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Bundjalung,</a:t>
            </a:r>
            <a:r>
              <a:rPr lang="en-AU" sz="1800" spc="-10">
                <a:latin typeface="Arial"/>
                <a:cs typeface="Arial"/>
              </a:rPr>
              <a:t> Wiradjuri, </a:t>
            </a:r>
            <a:r>
              <a:rPr lang="en-AU" sz="1800" err="1">
                <a:latin typeface="Arial"/>
                <a:cs typeface="Arial"/>
              </a:rPr>
              <a:t>Ngunawal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Gureng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Gureng</a:t>
            </a:r>
            <a:r>
              <a:rPr lang="en-AU" sz="1800">
                <a:latin typeface="Arial"/>
                <a:cs typeface="Arial"/>
              </a:rPr>
              <a:t>,</a:t>
            </a:r>
            <a:r>
              <a:rPr lang="en-AU" sz="1800" spc="-10">
                <a:latin typeface="Arial"/>
                <a:cs typeface="Arial"/>
              </a:rPr>
              <a:t> </a:t>
            </a:r>
            <a:r>
              <a:rPr lang="en-AU" sz="1800">
                <a:latin typeface="Arial"/>
                <a:cs typeface="Arial"/>
              </a:rPr>
              <a:t>and</a:t>
            </a:r>
            <a:r>
              <a:rPr lang="en-AU" sz="1800" spc="-15">
                <a:latin typeface="Arial"/>
                <a:cs typeface="Arial"/>
              </a:rPr>
              <a:t> </a:t>
            </a:r>
            <a:r>
              <a:rPr lang="en-AU" sz="1800" err="1">
                <a:latin typeface="Arial"/>
                <a:cs typeface="Arial"/>
              </a:rPr>
              <a:t>Gagadju</a:t>
            </a:r>
            <a:r>
              <a:rPr lang="en-AU" sz="1800" spc="-10">
                <a:latin typeface="Arial"/>
                <a:cs typeface="Arial"/>
              </a:rPr>
              <a:t> peoples.</a:t>
            </a:r>
            <a:endParaRPr lang="en-AU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24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Speaker bios no image</a:t>
            </a:r>
            <a:endParaRPr/>
          </a:p>
        </p:txBody>
      </p:sp>
      <p:sp>
        <p:nvSpPr>
          <p:cNvPr id="12" name="Holder 1">
            <a:extLst>
              <a:ext uri="{FF2B5EF4-FFF2-40B4-BE49-F238E27FC236}">
                <a16:creationId xmlns:a16="http://schemas.microsoft.com/office/drawing/2014/main" id="{01046116-FA83-47AD-17FA-94D776E8C80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887052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/>
          </a:p>
        </p:txBody>
      </p:sp>
      <p:sp>
        <p:nvSpPr>
          <p:cNvPr id="3" name="Holder 2"/>
          <p:cNvSpPr>
            <a:spLocks noGrp="1"/>
          </p:cNvSpPr>
          <p:nvPr>
            <p:ph type="body" idx="1" hasCustomPrompt="1"/>
          </p:nvPr>
        </p:nvSpPr>
        <p:spPr>
          <a:xfrm>
            <a:off x="1887052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</a:p>
          <a:p>
            <a:endParaRPr lang="en-AU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2593A6BD-50DF-0434-8D9C-6C5105B3794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12958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/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980934C0-12AC-D7ED-F525-AC92298085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12958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24246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367AE0-0B1A-C793-8FD0-6C83B3BAF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1066835-3577-7EA9-7C60-12C9BC765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AAED2F-1B70-12A0-8666-145503BF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Presented by 14pt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, large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/>
              <a:t>Title and 1 column text box</a:t>
            </a:r>
            <a:br>
              <a:rPr lang="en-US"/>
            </a:br>
            <a:r>
              <a:rPr lang="en-US"/>
              <a:t>Large body copy</a:t>
            </a: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2DBAA-0372-EA1B-CAD1-7C9766B44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984068"/>
            <a:ext cx="5511800" cy="15114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800" i="0">
                <a:latin typeface="Arial"/>
                <a:cs typeface="Arial"/>
              </a:rPr>
              <a:t>Add in own text for Acknowledgement of Country 18pt</a:t>
            </a:r>
            <a:endParaRPr lang="en-AU" sz="1800" i="0" spc="-2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7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8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7" r:id="rId3"/>
    <p:sldLayoutId id="2147483745" r:id="rId4"/>
    <p:sldLayoutId id="2147483746" r:id="rId5"/>
    <p:sldLayoutId id="2147483747" r:id="rId6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7" r:id="rId2"/>
    <p:sldLayoutId id="2147483718" r:id="rId3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9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69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34" r:id="rId3"/>
    <p:sldLayoutId id="2147483735" r:id="rId4"/>
    <p:sldLayoutId id="2147483732" r:id="rId5"/>
    <p:sldLayoutId id="2147483727" r:id="rId6"/>
    <p:sldLayoutId id="2147483739" r:id="rId7"/>
    <p:sldLayoutId id="2147483728" r:id="rId8"/>
    <p:sldLayoutId id="2147483729" r:id="rId9"/>
    <p:sldLayoutId id="2147483730" r:id="rId10"/>
    <p:sldLayoutId id="2147483731" r:id="rId11"/>
    <p:sldLayoutId id="2147483736" r:id="rId12"/>
    <p:sldLayoutId id="2147483748" r:id="rId13"/>
    <p:sldLayoutId id="2147483738" r:id="rId1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64626"/>
                </a:solidFill>
                <a:latin typeface="Times New Roman"/>
                <a:cs typeface="Times New Roman"/>
              </a:defRPr>
            </a:lvl1pPr>
          </a:lstStyle>
          <a:p>
            <a:r>
              <a:rPr lang="en-AU"/>
              <a:t>Click to add title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 idx="1"/>
          </p:nvPr>
        </p:nvSpPr>
        <p:spPr>
          <a:xfrm>
            <a:off x="1892300" y="1803398"/>
            <a:ext cx="6673850" cy="27622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pPr marL="171450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Click to edit Master text styles</a:t>
            </a:r>
          </a:p>
          <a:p>
            <a:pPr marL="628650" lvl="1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Second level</a:t>
            </a:r>
          </a:p>
          <a:p>
            <a:pPr marL="1085850" lvl="2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Third level</a:t>
            </a:r>
          </a:p>
          <a:p>
            <a:pPr marL="1543050" lvl="3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Fourth level</a:t>
            </a:r>
          </a:p>
          <a:p>
            <a:pPr marL="2000250" lvl="4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Fifth level</a:t>
            </a:r>
            <a:endParaRPr lang="en-US" sz="1000">
              <a:solidFill>
                <a:schemeClr val="tx2"/>
              </a:solidFill>
              <a:latin typeface="+mn-lt"/>
            </a:endParaRPr>
          </a:p>
          <a:p>
            <a:endParaRPr/>
          </a:p>
        </p:txBody>
      </p:sp>
      <p:sp>
        <p:nvSpPr>
          <p:cNvPr id="12" name="Placeholder 3">
            <a:extLst>
              <a:ext uri="{FF2B5EF4-FFF2-40B4-BE49-F238E27FC236}">
                <a16:creationId xmlns:a16="http://schemas.microsoft.com/office/drawing/2014/main" id="{6C0811DA-1436-1C90-68E8-D6A920491400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A642DA0-8A3F-F1D1-A500-3E3B635F525E}"/>
              </a:ext>
            </a:extLst>
          </p:cNvPr>
          <p:cNvSpPr/>
          <p:nvPr userDrawn="1"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41" r:id="rId3"/>
    <p:sldLayoutId id="2147483704" r:id="rId4"/>
    <p:sldLayoutId id="2147483680" r:id="rId5"/>
    <p:sldLayoutId id="2147483681" r:id="rId6"/>
    <p:sldLayoutId id="2147483662" r:id="rId7"/>
    <p:sldLayoutId id="2147483668" r:id="rId8"/>
    <p:sldLayoutId id="2147483669" r:id="rId9"/>
    <p:sldLayoutId id="2147483667" r:id="rId10"/>
    <p:sldLayoutId id="2147483670" r:id="rId11"/>
    <p:sldLayoutId id="2147483666" r:id="rId12"/>
    <p:sldLayoutId id="2147483744" r:id="rId13"/>
    <p:sldLayoutId id="2147483671" r:id="rId14"/>
    <p:sldLayoutId id="2147483663" r:id="rId15"/>
    <p:sldLayoutId id="2147483672" r:id="rId16"/>
    <p:sldLayoutId id="2147483742" r:id="rId17"/>
    <p:sldLayoutId id="2147483743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740" r:id="rId24"/>
    <p:sldLayoutId id="2147483678" r:id="rId25"/>
    <p:sldLayoutId id="2147483679" r:id="rId26"/>
    <p:sldLayoutId id="2147483780" r:id="rId27"/>
    <p:sldLayoutId id="2147483782" r:id="rId28"/>
  </p:sldLayoutIdLst>
  <p:txStyles>
    <p:titleStyle>
      <a:lvl1pPr>
        <a:defRPr>
          <a:solidFill>
            <a:schemeClr val="accent1"/>
          </a:solidFill>
          <a:latin typeface="Times" pitchFamily="2" charset="0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64626"/>
                </a:solidFill>
                <a:latin typeface="Times New Roman"/>
                <a:cs typeface="Times New Roman"/>
              </a:defRPr>
            </a:lvl1pPr>
          </a:lstStyle>
          <a:p>
            <a:r>
              <a:rPr lang="en-AU"/>
              <a:t>Click to add title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 idx="1"/>
          </p:nvPr>
        </p:nvSpPr>
        <p:spPr>
          <a:xfrm>
            <a:off x="1892300" y="1803398"/>
            <a:ext cx="6673850" cy="27622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pPr marL="171450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Click to edit Master text styles</a:t>
            </a:r>
          </a:p>
          <a:p>
            <a:pPr marL="628650" lvl="1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Second level</a:t>
            </a:r>
          </a:p>
          <a:p>
            <a:pPr marL="1085850" lvl="2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Third level</a:t>
            </a:r>
          </a:p>
          <a:p>
            <a:pPr marL="1543050" lvl="3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Fourth level</a:t>
            </a:r>
          </a:p>
          <a:p>
            <a:pPr marL="2000250" lvl="4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>
                <a:solidFill>
                  <a:schemeClr val="tx2"/>
                </a:solidFill>
                <a:latin typeface="+mn-lt"/>
              </a:rPr>
              <a:t>Fifth level</a:t>
            </a:r>
            <a:endParaRPr lang="en-US" sz="1000">
              <a:solidFill>
                <a:schemeClr val="tx2"/>
              </a:solidFill>
              <a:latin typeface="+mn-lt"/>
            </a:endParaRPr>
          </a:p>
          <a:p>
            <a:endParaRPr/>
          </a:p>
        </p:txBody>
      </p:sp>
      <p:sp>
        <p:nvSpPr>
          <p:cNvPr id="12" name="Placeholder 3">
            <a:extLst>
              <a:ext uri="{FF2B5EF4-FFF2-40B4-BE49-F238E27FC236}">
                <a16:creationId xmlns:a16="http://schemas.microsoft.com/office/drawing/2014/main" id="{6C0811DA-1436-1C90-68E8-D6A920491400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A642DA0-8A3F-F1D1-A500-3E3B635F525E}"/>
              </a:ext>
            </a:extLst>
          </p:cNvPr>
          <p:cNvSpPr/>
          <p:nvPr userDrawn="1"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02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</p:sldLayoutIdLst>
  <p:txStyles>
    <p:titleStyle>
      <a:lvl1pPr>
        <a:defRPr>
          <a:solidFill>
            <a:schemeClr val="accent1"/>
          </a:solidFill>
          <a:latin typeface="Times" pitchFamily="2" charset="0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vc.e-curriculum@sydney.edu.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sanday@sydney.edu.a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D46_E7F5A77C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E86410-8787-AFD7-73A3-8D6BC6EC4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732" y="0"/>
            <a:ext cx="9155310" cy="5143500"/>
            <a:chOff x="-6732" y="0"/>
            <a:chExt cx="9155310" cy="5143500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29873FB0-F061-D0AD-C1BF-E9333358C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4"/>
            <a:stretch/>
          </p:blipFill>
          <p:spPr>
            <a:xfrm>
              <a:off x="-6732" y="0"/>
              <a:ext cx="9155310" cy="5143500"/>
            </a:xfrm>
            <a:prstGeom prst="rect">
              <a:avLst/>
            </a:prstGeom>
          </p:spPr>
        </p:pic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FA2FDF08-65A5-63A5-26FB-DD20405A9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571500"/>
              <a:ext cx="4572000" cy="4000500"/>
            </a:xfrm>
            <a:custGeom>
              <a:avLst/>
              <a:gdLst/>
              <a:ahLst/>
              <a:cxnLst/>
              <a:rect l="l" t="t" r="r" b="b"/>
              <a:pathLst>
                <a:path w="4572000" h="4000500">
                  <a:moveTo>
                    <a:pt x="4572000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4572000" y="40005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F816AC0-7B44-8AB8-B57D-F818212C89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137" y="937577"/>
            <a:ext cx="3966985" cy="9465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Bachelor of Advanced Studies remediation: honours update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80C428-F819-60B2-993D-4AE19E37E42D}"/>
              </a:ext>
            </a:extLst>
          </p:cNvPr>
          <p:cNvSpPr txBox="1">
            <a:spLocks/>
          </p:cNvSpPr>
          <p:nvPr/>
        </p:nvSpPr>
        <p:spPr>
          <a:xfrm>
            <a:off x="483304" y="1894165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endParaRPr lang="en-AU"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</a:pPr>
            <a:endParaRPr lang="en-AU"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</a:pPr>
            <a:r>
              <a:rPr lang="en-AU">
                <a:latin typeface="Arial"/>
                <a:cs typeface="Arial"/>
              </a:rPr>
              <a:t>Presented by: Hayley Fisher, Nerida Olson, Dan Willis</a:t>
            </a:r>
          </a:p>
          <a:p>
            <a:pPr marL="12700" marR="5080">
              <a:spcBef>
                <a:spcPts val="100"/>
              </a:spcBef>
            </a:pPr>
            <a:endParaRPr lang="en-AU"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</a:pPr>
            <a:r>
              <a:rPr lang="en-AU">
                <a:latin typeface="Arial"/>
                <a:cs typeface="Arial"/>
              </a:rPr>
              <a:t>16 and 17 April 2024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B4C21F-CE38-47D1-9F71-25C435A17113}"/>
              </a:ext>
            </a:extLst>
          </p:cNvPr>
          <p:cNvSpPr txBox="1">
            <a:spLocks/>
          </p:cNvSpPr>
          <p:nvPr/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Clr>
                <a:schemeClr val="tx2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 descr="The University of Sydney">
            <a:extLst>
              <a:ext uri="{FF2B5EF4-FFF2-40B4-BE49-F238E27FC236}">
                <a16:creationId xmlns:a16="http://schemas.microsoft.com/office/drawing/2014/main" id="{64CD0582-9EF5-9A4D-89D4-A6A79CB49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A428DE4C-C364-CB5B-2F2B-10CEDA12E649}"/>
              </a:ext>
            </a:extLst>
          </p:cNvPr>
          <p:cNvSpPr txBox="1"/>
          <p:nvPr/>
        </p:nvSpPr>
        <p:spPr>
          <a:xfrm rot="16200000">
            <a:off x="3535157" y="3553180"/>
            <a:ext cx="18302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CRICOS 00026A    TEQSA PRV12057</a:t>
            </a:r>
          </a:p>
        </p:txBody>
      </p:sp>
    </p:spTree>
    <p:extLst>
      <p:ext uri="{BB962C8B-B14F-4D97-AF65-F5344CB8AC3E}">
        <p14:creationId xmlns:p14="http://schemas.microsoft.com/office/powerpoint/2010/main" val="70829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85D5B-0328-4CEB-39A4-5B572C35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A9C7-64BF-9D4A-1B31-B799D96C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Times"/>
              </a:rPr>
              <a:t>Student communications – students potentially commencing </a:t>
            </a:r>
            <a:r>
              <a:rPr lang="en-US" err="1">
                <a:latin typeface="Times"/>
              </a:rPr>
              <a:t>honours</a:t>
            </a:r>
            <a:r>
              <a:rPr lang="en-US">
                <a:latin typeface="Times"/>
              </a:rPr>
              <a:t> in Semester 2, 2024</a:t>
            </a:r>
            <a:endParaRPr lang="en-AU">
              <a:latin typeface="Time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10E02-84D8-2ECE-0C34-01337893B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 lIns="0" tIns="0" rIns="0" bIns="0" anchor="t">
            <a:noAutofit/>
          </a:bodyPr>
          <a:lstStyle/>
          <a:p>
            <a:r>
              <a:rPr lang="en-US"/>
              <a:t>Explains options for the final year of degree including: </a:t>
            </a:r>
          </a:p>
          <a:p>
            <a:pPr lvl="1"/>
            <a:r>
              <a:rPr lang="en-US"/>
              <a:t>Advanced coursework</a:t>
            </a:r>
            <a:endParaRPr lang="en-US">
              <a:cs typeface="Arial"/>
            </a:endParaRPr>
          </a:p>
          <a:p>
            <a:pPr lvl="1"/>
            <a:r>
              <a:rPr lang="en-US"/>
              <a:t>Options for </a:t>
            </a:r>
            <a:r>
              <a:rPr lang="en-US" err="1"/>
              <a:t>honours</a:t>
            </a:r>
            <a:r>
              <a:rPr lang="en-US"/>
              <a:t> study, if eligible you can choose:</a:t>
            </a:r>
            <a:endParaRPr lang="en-US">
              <a:cs typeface="Arial"/>
            </a:endParaRPr>
          </a:p>
          <a:p>
            <a:pPr lvl="2"/>
            <a:r>
              <a:rPr lang="en-US"/>
              <a:t>to study a Bachelor of X (Honours); or</a:t>
            </a:r>
            <a:endParaRPr lang="en-US">
              <a:cs typeface="Arial"/>
            </a:endParaRPr>
          </a:p>
          <a:p>
            <a:pPr lvl="2"/>
            <a:r>
              <a:rPr lang="en-US"/>
              <a:t>to study a Bachelor of Advanced Studies (Honours)</a:t>
            </a:r>
            <a:endParaRPr lang="en-US">
              <a:cs typeface="Arial"/>
            </a:endParaRPr>
          </a:p>
          <a:p>
            <a:r>
              <a:rPr lang="en-US"/>
              <a:t>Gives </a:t>
            </a:r>
            <a:r>
              <a:rPr lang="en-US" b="1"/>
              <a:t>tailored</a:t>
            </a:r>
            <a:r>
              <a:rPr lang="en-US"/>
              <a:t> appended </a:t>
            </a:r>
            <a:r>
              <a:rPr lang="en-US" err="1"/>
              <a:t>honours</a:t>
            </a:r>
            <a:r>
              <a:rPr lang="en-US"/>
              <a:t> options for students to choose from in Semester 2, 2024.</a:t>
            </a:r>
          </a:p>
          <a:p>
            <a:r>
              <a:rPr lang="en-US"/>
              <a:t>Students told they will be awarded two </a:t>
            </a:r>
            <a:r>
              <a:rPr lang="en-US" err="1"/>
              <a:t>testamurs</a:t>
            </a:r>
            <a:r>
              <a:rPr lang="en-US"/>
              <a:t>.</a:t>
            </a:r>
          </a:p>
          <a:p>
            <a:r>
              <a:rPr lang="en-US"/>
              <a:t>Book an appointment to speak to our specialist staff about best options, including </a:t>
            </a:r>
            <a:r>
              <a:rPr lang="en-US" err="1"/>
              <a:t>honours</a:t>
            </a:r>
            <a:r>
              <a:rPr lang="en-US"/>
              <a:t> path that is best for you.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F9227-F444-F4A5-4F49-3B76019E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AA066E-B402-75E0-4BF7-8CF92B0A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/>
              <a:t>Student communications – students earlier in their candidature</a:t>
            </a:r>
            <a:endParaRPr lang="en-A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535EEE-BDB5-9EA6-2D1A-256EF0B4F2C1}"/>
              </a:ext>
            </a:extLst>
          </p:cNvPr>
          <p:cNvSpPr txBox="1">
            <a:spLocks/>
          </p:cNvSpPr>
          <p:nvPr/>
        </p:nvSpPr>
        <p:spPr>
          <a:xfrm>
            <a:off x="1881188" y="1733550"/>
            <a:ext cx="6684962" cy="2755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800" b="0" i="0">
                <a:solidFill>
                  <a:srgbClr val="3C3C3B"/>
                </a:solidFill>
                <a:latin typeface="+mn-lt"/>
                <a:ea typeface="+mn-ea"/>
                <a:cs typeface="Arial"/>
              </a:defRPr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Explain options for final year of degree including:</a:t>
            </a:r>
          </a:p>
          <a:p>
            <a:pPr lvl="1"/>
            <a:r>
              <a:rPr lang="en-US"/>
              <a:t>advanced coursework</a:t>
            </a:r>
          </a:p>
          <a:p>
            <a:pPr lvl="1"/>
            <a:r>
              <a:rPr lang="en-US"/>
              <a:t>apply for one-year appended </a:t>
            </a:r>
            <a:r>
              <a:rPr lang="en-US" err="1"/>
              <a:t>honours</a:t>
            </a:r>
            <a:r>
              <a:rPr lang="en-US"/>
              <a:t> degree that includes an </a:t>
            </a:r>
            <a:r>
              <a:rPr lang="en-US" err="1"/>
              <a:t>honours</a:t>
            </a:r>
            <a:r>
              <a:rPr lang="en-US"/>
              <a:t> research project</a:t>
            </a:r>
          </a:p>
          <a:p>
            <a:r>
              <a:rPr lang="en-US"/>
              <a:t>Clarifies that students will receive two </a:t>
            </a:r>
            <a:r>
              <a:rPr lang="en-US" err="1"/>
              <a:t>testamurs</a:t>
            </a:r>
            <a:r>
              <a:rPr lang="en-US"/>
              <a:t> on successful completion of combined BAS degree</a:t>
            </a:r>
          </a:p>
          <a:p>
            <a:r>
              <a:rPr lang="en-US"/>
              <a:t>Asks student to fill out profile form so they can be sent tailored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07200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4D162-8E08-A4EB-6094-B5CF6B8E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F247-7CA5-00FF-0726-A7644F49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/>
              <a:t>Contact details for student and staff enquiries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CF82-A479-F825-1632-28B877074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Students will be able to book a consultation. It will be a triage approach whereby SFS, with support from Faculty Services and the Student Centre, would book them in with a relevant specialist </a:t>
            </a:r>
          </a:p>
          <a:p>
            <a:endParaRPr lang="en-US"/>
          </a:p>
          <a:p>
            <a:r>
              <a:rPr lang="en-US"/>
              <a:t>Staff can email: </a:t>
            </a:r>
            <a:r>
              <a:rPr lang="en-AU">
                <a:hlinkClick r:id="rId3"/>
              </a:rPr>
              <a:t>dvc.e-curriculum@sydney.edu.au</a:t>
            </a:r>
            <a:r>
              <a:rPr lang="en-AU"/>
              <a:t> with any questions</a:t>
            </a:r>
          </a:p>
        </p:txBody>
      </p:sp>
    </p:spTree>
    <p:extLst>
      <p:ext uri="{BB962C8B-B14F-4D97-AF65-F5344CB8AC3E}">
        <p14:creationId xmlns:p14="http://schemas.microsoft.com/office/powerpoint/2010/main" val="278384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D8050-A0FE-BBCF-7121-CC1C98CB6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DCE1BB-378C-F6F6-6C45-D5664750C1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/>
              <a:t>Other remediation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72269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0DA8-1828-7397-AD4E-7D98F6DA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/>
              <a:t>Remediation activities implementation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55505E-00D9-AD26-FD8C-22D3EB25C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38993"/>
              </p:ext>
            </p:extLst>
          </p:nvPr>
        </p:nvGraphicFramePr>
        <p:xfrm>
          <a:off x="577850" y="1504950"/>
          <a:ext cx="7988300" cy="26407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8830">
                  <a:extLst>
                    <a:ext uri="{9D8B030D-6E8A-4147-A177-3AD203B41FA5}">
                      <a16:colId xmlns:a16="http://schemas.microsoft.com/office/drawing/2014/main" val="3828802593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3536022183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3395505227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380736137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24314274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6558516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1998624631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3900448037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1541951593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4140186524"/>
                    </a:ext>
                  </a:extLst>
                </a:gridCol>
              </a:tblGrid>
              <a:tr h="27476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April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May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June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July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August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September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October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November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/>
                        <a:t>December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86142639"/>
                  </a:ext>
                </a:extLst>
              </a:tr>
              <a:tr h="400023">
                <a:tc>
                  <a:txBody>
                    <a:bodyPr/>
                    <a:lstStyle/>
                    <a:p>
                      <a:r>
                        <a:rPr lang="en-US" sz="1000"/>
                        <a:t>Honours pathway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84482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r>
                        <a:rPr lang="en-US" sz="1000"/>
                        <a:t>Two testamurs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703578"/>
                  </a:ext>
                </a:extLst>
              </a:tr>
              <a:tr h="467947">
                <a:tc>
                  <a:txBody>
                    <a:bodyPr/>
                    <a:lstStyle/>
                    <a:p>
                      <a:r>
                        <a:rPr lang="en-US" sz="1000"/>
                        <a:t>New three- year degrees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554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Underlying causes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91109"/>
                  </a:ext>
                </a:extLst>
              </a:tr>
            </a:tbl>
          </a:graphicData>
        </a:graphic>
      </p:graphicFrame>
      <p:sp>
        <p:nvSpPr>
          <p:cNvPr id="8" name="Diamond 7">
            <a:extLst>
              <a:ext uri="{FF2B5EF4-FFF2-40B4-BE49-F238E27FC236}">
                <a16:creationId xmlns:a16="http://schemas.microsoft.com/office/drawing/2014/main" id="{3920654F-1592-C63D-7FED-01B3B8846F61}"/>
              </a:ext>
            </a:extLst>
          </p:cNvPr>
          <p:cNvSpPr/>
          <p:nvPr/>
        </p:nvSpPr>
        <p:spPr>
          <a:xfrm>
            <a:off x="1981200" y="1874939"/>
            <a:ext cx="228600" cy="2286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32B56-EBCA-2487-D955-3A874066255C}"/>
              </a:ext>
            </a:extLst>
          </p:cNvPr>
          <p:cNvSpPr txBox="1"/>
          <p:nvPr/>
        </p:nvSpPr>
        <p:spPr>
          <a:xfrm>
            <a:off x="2209800" y="1841929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new </a:t>
            </a:r>
            <a:r>
              <a:rPr lang="en-US" sz="1050" err="1"/>
              <a:t>honours</a:t>
            </a:r>
            <a:r>
              <a:rPr lang="en-US" sz="1050"/>
              <a:t> application process 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D49F8-5255-9739-CED9-116F43DBC4A2}"/>
              </a:ext>
            </a:extLst>
          </p:cNvPr>
          <p:cNvSpPr txBox="1"/>
          <p:nvPr/>
        </p:nvSpPr>
        <p:spPr>
          <a:xfrm>
            <a:off x="3505200" y="2230365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commence communications with BAS graduates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DE69320-D474-F0B1-0FB9-6B5AE99732DD}"/>
              </a:ext>
            </a:extLst>
          </p:cNvPr>
          <p:cNvSpPr/>
          <p:nvPr/>
        </p:nvSpPr>
        <p:spPr>
          <a:xfrm>
            <a:off x="3810000" y="2522551"/>
            <a:ext cx="4648200" cy="2286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>
                <a:solidFill>
                  <a:sysClr val="windowText" lastClr="000000"/>
                </a:solidFill>
              </a:rPr>
              <a:t>reissue testamurs to BAS graduates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9699658F-D0FD-928E-E76C-9E49928DE19B}"/>
              </a:ext>
            </a:extLst>
          </p:cNvPr>
          <p:cNvSpPr/>
          <p:nvPr/>
        </p:nvSpPr>
        <p:spPr>
          <a:xfrm>
            <a:off x="3314700" y="2246870"/>
            <a:ext cx="228600" cy="2286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77157D1-3E4C-8C19-37DE-92F9BD1024D1}"/>
              </a:ext>
            </a:extLst>
          </p:cNvPr>
          <p:cNvSpPr/>
          <p:nvPr/>
        </p:nvSpPr>
        <p:spPr>
          <a:xfrm>
            <a:off x="1447800" y="3277019"/>
            <a:ext cx="2743200" cy="2286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>
                <a:solidFill>
                  <a:sysClr val="windowText" lastClr="000000"/>
                </a:solidFill>
              </a:rPr>
              <a:t>governance, approvals and course build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16ABA-8609-E23E-6B74-49839DF42D6A}"/>
              </a:ext>
            </a:extLst>
          </p:cNvPr>
          <p:cNvSpPr/>
          <p:nvPr/>
        </p:nvSpPr>
        <p:spPr>
          <a:xfrm>
            <a:off x="4226182" y="3419682"/>
            <a:ext cx="228600" cy="2286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DFCE2-166A-BF68-14D3-AA7EA9873CA1}"/>
              </a:ext>
            </a:extLst>
          </p:cNvPr>
          <p:cNvSpPr txBox="1"/>
          <p:nvPr/>
        </p:nvSpPr>
        <p:spPr>
          <a:xfrm>
            <a:off x="4419600" y="3401235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launch of new degrees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46FD08D-5B40-7B4F-AB92-8AA27D64CD7B}"/>
              </a:ext>
            </a:extLst>
          </p:cNvPr>
          <p:cNvSpPr/>
          <p:nvPr/>
        </p:nvSpPr>
        <p:spPr>
          <a:xfrm>
            <a:off x="2057400" y="3828595"/>
            <a:ext cx="6400800" cy="2286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>
                <a:solidFill>
                  <a:sysClr val="windowText" lastClr="000000"/>
                </a:solidFill>
              </a:rPr>
              <a:t>assessment of current state and development of recommendations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3236D58-4ED0-8458-AEEC-454494F29065}"/>
              </a:ext>
            </a:extLst>
          </p:cNvPr>
          <p:cNvSpPr/>
          <p:nvPr/>
        </p:nvSpPr>
        <p:spPr>
          <a:xfrm>
            <a:off x="3810000" y="2873770"/>
            <a:ext cx="4648200" cy="2286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>
                <a:solidFill>
                  <a:sysClr val="windowText" lastClr="000000"/>
                </a:solidFill>
              </a:rPr>
              <a:t>embed two </a:t>
            </a:r>
            <a:r>
              <a:rPr lang="en-US" sz="1050" err="1">
                <a:solidFill>
                  <a:sysClr val="windowText" lastClr="000000"/>
                </a:solidFill>
              </a:rPr>
              <a:t>testamurs</a:t>
            </a:r>
            <a:r>
              <a:rPr lang="en-US" sz="1050">
                <a:solidFill>
                  <a:sysClr val="windowText" lastClr="000000"/>
                </a:solidFill>
              </a:rPr>
              <a:t> into BAU graduation process for BAS graduands</a:t>
            </a:r>
          </a:p>
        </p:txBody>
      </p:sp>
    </p:spTree>
    <p:extLst>
      <p:ext uri="{BB962C8B-B14F-4D97-AF65-F5344CB8AC3E}">
        <p14:creationId xmlns:p14="http://schemas.microsoft.com/office/powerpoint/2010/main" val="159065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C3BB7B-368F-EE7A-269F-51FF16642C4A}"/>
              </a:ext>
            </a:extLst>
          </p:cNvPr>
          <p:cNvSpPr txBox="1"/>
          <p:nvPr/>
        </p:nvSpPr>
        <p:spPr>
          <a:xfrm>
            <a:off x="990600" y="1559519"/>
            <a:ext cx="7458075" cy="27084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500" b="1">
                <a:solidFill>
                  <a:schemeClr val="accent1"/>
                </a:solidFill>
              </a:rPr>
              <a:t>Questions?</a:t>
            </a:r>
          </a:p>
          <a:p>
            <a:pPr algn="ctr"/>
            <a:endParaRPr lang="en-US" sz="2500" b="1">
              <a:solidFill>
                <a:schemeClr val="accent1"/>
              </a:solidFill>
            </a:endParaRPr>
          </a:p>
          <a:p>
            <a:pPr algn="ctr"/>
            <a:r>
              <a:rPr lang="en-US" sz="2500" b="1">
                <a:solidFill>
                  <a:schemeClr val="accent1"/>
                </a:solidFill>
              </a:rPr>
              <a:t>Help us to create FAQs</a:t>
            </a:r>
            <a:endParaRPr lang="en-AU" sz="2500" b="1">
              <a:solidFill>
                <a:schemeClr val="accent1"/>
              </a:solidFill>
            </a:endParaRPr>
          </a:p>
          <a:p>
            <a:pPr algn="ctr"/>
            <a:r>
              <a:rPr lang="en-US" sz="2500">
                <a:solidFill>
                  <a:schemeClr val="accent1"/>
                </a:solidFill>
              </a:rPr>
              <a:t> What questions do you think students and staff may have that we need to provide answers for? </a:t>
            </a:r>
          </a:p>
          <a:p>
            <a:pPr algn="ctr"/>
            <a:endParaRPr lang="en-US" sz="2500">
              <a:solidFill>
                <a:schemeClr val="accent1"/>
              </a:solidFill>
            </a:endParaRPr>
          </a:p>
          <a:p>
            <a:pPr algn="ctr"/>
            <a:r>
              <a:rPr lang="en-US" sz="2000" i="1">
                <a:solidFill>
                  <a:schemeClr val="tx1"/>
                </a:solidFill>
              </a:rPr>
              <a:t>Please send additional ideas to </a:t>
            </a:r>
            <a:r>
              <a:rPr lang="en-US" sz="2000" i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kate.sanday@sydney.edu.au</a:t>
            </a:r>
            <a:endParaRPr lang="en-US" sz="20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D8050-A0FE-BBCF-7121-CC1C98CB6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DCE1BB-378C-F6F6-6C45-D5664750C1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89221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F42D0B0-ACF0-C5F5-BA8C-C4A87888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Times"/>
              </a:rPr>
              <a:t>BAS remediation plan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05407D-FFAD-F945-8C5B-97662017D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45B928-67DA-7C49-8A19-72F5DC0151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75F97-7CB6-D104-808E-5792836C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617548"/>
            <a:ext cx="7988300" cy="27813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1600"/>
              <a:t>BAS remediation plan was endorsed by UE and approved by the VC on 13 March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1600"/>
              <a:t>Two components:</a:t>
            </a:r>
          </a:p>
          <a:p>
            <a:pPr marL="300600" indent="-300600">
              <a:spcAft>
                <a:spcPts val="1200"/>
              </a:spcAft>
              <a:buFont typeface="+mj-lt"/>
              <a:buAutoNum type="arabicPeriod"/>
            </a:pPr>
            <a:r>
              <a:rPr lang="en-AU" sz="1600"/>
              <a:t>Direct remediation of the BAS degree suite for students, graduates and prospective students</a:t>
            </a:r>
          </a:p>
          <a:p>
            <a:pPr marL="300600" indent="-300600">
              <a:spcAft>
                <a:spcPts val="1200"/>
              </a:spcAft>
              <a:buFont typeface="+mj-lt"/>
              <a:buAutoNum type="arabicPeriod"/>
            </a:pPr>
            <a:r>
              <a:rPr lang="en-AU" sz="1600"/>
              <a:t>Identification and remediation of underlying multi-factor causes through a series of self-assurance actions</a:t>
            </a:r>
          </a:p>
          <a:p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F42D0B0-ACF0-C5F5-BA8C-C4A87888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Times"/>
              </a:rPr>
              <a:t>Remediation of BAS degree suite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F3B57-A184-6E49-BE5B-04A6BA404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226634"/>
            <a:ext cx="7988300" cy="3541871"/>
          </a:xfrm>
        </p:spPr>
        <p:txBody>
          <a:bodyPr vert="horz" lIns="0" tIns="0" rIns="0" bIns="0" numCol="1" spcCol="252000" rtlCol="0" anchor="t"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AU" sz="12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X and Bachelor of Advanced Studies: 1 course of study leading to 2 awards </a:t>
            </a:r>
            <a:r>
              <a:rPr lang="en-AU" sz="1200" b="1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2 </a:t>
            </a:r>
            <a:r>
              <a:rPr lang="en-AU" sz="1200" b="1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testamurs</a:t>
            </a:r>
            <a:endParaRPr lang="en-AU" sz="1200" b="1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Coursework pathway: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x Level 7, Bachelor of X</a:t>
            </a:r>
            <a:endParaRPr lang="en-AU" sz="1100" i="1"/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x Level 7, Bachelor of Advanced Studies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Honours </a:t>
            </a:r>
            <a:r>
              <a:rPr lang="en-AU" sz="11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</a:t>
            </a: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x Level 7, Bachelor of X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x Level 8, choice between “Bachelor of X (Honours)” or “Bachelor of Advanced Studies (Honours)”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choice of degree name for Honours is only available to currently enrolled students, graduands and graduates. \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pathway for honours for any new BAS degree enrolments will be to exit to a “Bachelor of X” and enrol in a “Bachelor of X (Honours)”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AU" sz="11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changes to CRICOS register to replace “/” with “and”. As this is an administrative change, no change to course CRICOS codes expected. So, no requirement to change offer letters (and no need to rescind and reissue)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AU" sz="11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after remediation plan is approved (AB committees at end of March)</a:t>
            </a:r>
          </a:p>
          <a:p>
            <a:pPr marL="74295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AU" sz="11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clarification of 2 awards and Honours options </a:t>
            </a:r>
          </a:p>
          <a:p>
            <a:pPr marL="74295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AU" sz="11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tailored communication for prospective students across pipeline, Year 4 students and potentially vulnerable groups (including indigenous students, students with disabilities, </a:t>
            </a:r>
            <a:r>
              <a:rPr lang="en-AU" sz="1100" kern="1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MySydney</a:t>
            </a:r>
            <a:r>
              <a:rPr lang="en-AU" sz="11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scholars, students pending progressions checks)</a:t>
            </a:r>
            <a:endParaRPr lang="en-US" sz="11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05407D-FFAD-F945-8C5B-97662017D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45B928-67DA-7C49-8A19-72F5DC0151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585AE0-3EDD-6B55-FDED-1373084969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AU"/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7489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D38E-0879-7BCD-FFD6-C94ECCEE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C538-5971-EFB3-C46E-DBCFC6056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/>
              <a:t>How will </a:t>
            </a:r>
            <a:r>
              <a:rPr lang="en-US" sz="1800" err="1"/>
              <a:t>honours</a:t>
            </a:r>
            <a:r>
              <a:rPr lang="en-US" sz="1800"/>
              <a:t> application and admission work for BAS students in semester 2 and beyond?</a:t>
            </a:r>
          </a:p>
          <a:p>
            <a:pPr lvl="1"/>
            <a:r>
              <a:rPr lang="en-US" sz="1800"/>
              <a:t>process</a:t>
            </a:r>
          </a:p>
          <a:p>
            <a:pPr lvl="1"/>
            <a:r>
              <a:rPr lang="en-US" sz="1800"/>
              <a:t>planned student communications</a:t>
            </a:r>
          </a:p>
          <a:p>
            <a:pPr lvl="1"/>
            <a:r>
              <a:rPr lang="en-US" sz="1800"/>
              <a:t>contacts for staff and student enquiries</a:t>
            </a:r>
          </a:p>
          <a:p>
            <a:pPr lvl="1"/>
            <a:endParaRPr lang="en-US" sz="1800"/>
          </a:p>
          <a:p>
            <a:r>
              <a:rPr lang="en-US" sz="1800"/>
              <a:t>Update on BAS remediation actions and expected timelines.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185FD06-BA15-3930-CB1D-023093538F86}"/>
              </a:ext>
            </a:extLst>
          </p:cNvPr>
          <p:cNvSpPr txBox="1"/>
          <p:nvPr/>
        </p:nvSpPr>
        <p:spPr>
          <a:xfrm>
            <a:off x="7086600" y="62084"/>
            <a:ext cx="1905000" cy="771177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AU" sz="800">
                <a:solidFill>
                  <a:srgbClr val="FFFFFF"/>
                </a:solidFill>
                <a:latin typeface="Arial"/>
                <a:cs typeface="Arial"/>
              </a:rPr>
              <a:t>USER NOTE: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AU" sz="800">
                <a:solidFill>
                  <a:srgbClr val="FFFFFF"/>
                </a:solidFill>
                <a:latin typeface="Arial"/>
                <a:cs typeface="Arial"/>
              </a:rPr>
              <a:t>There are more Content Slide options available to add to your presentation </a:t>
            </a:r>
            <a:br>
              <a:rPr lang="en-AU" sz="80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AU" sz="800">
                <a:solidFill>
                  <a:srgbClr val="FFFFFF"/>
                </a:solidFill>
                <a:latin typeface="Arial"/>
                <a:cs typeface="Arial"/>
              </a:rPr>
              <a:t>by going to: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AU" sz="800">
                <a:solidFill>
                  <a:srgbClr val="FFFFFF"/>
                </a:solidFill>
                <a:latin typeface="Arial"/>
                <a:cs typeface="Arial"/>
              </a:rPr>
              <a:t>Home tab &gt; New Slide &gt; Drop down arrow</a:t>
            </a:r>
          </a:p>
        </p:txBody>
      </p:sp>
    </p:spTree>
    <p:extLst>
      <p:ext uri="{BB962C8B-B14F-4D97-AF65-F5344CB8AC3E}">
        <p14:creationId xmlns:p14="http://schemas.microsoft.com/office/powerpoint/2010/main" val="166777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076769-4F12-D655-246A-2F86FCF336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/>
              <a:t>Honours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A2FB6-7A1B-C56C-AB9A-73F1875DBE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Remediation</a:t>
            </a:r>
          </a:p>
        </p:txBody>
      </p:sp>
    </p:spTree>
    <p:extLst>
      <p:ext uri="{BB962C8B-B14F-4D97-AF65-F5344CB8AC3E}">
        <p14:creationId xmlns:p14="http://schemas.microsoft.com/office/powerpoint/2010/main" val="37075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AB83A2-38C8-C058-9687-22F8BDD7CA23}"/>
              </a:ext>
            </a:extLst>
          </p:cNvPr>
          <p:cNvGrpSpPr/>
          <p:nvPr/>
        </p:nvGrpSpPr>
        <p:grpSpPr>
          <a:xfrm>
            <a:off x="298558" y="1328393"/>
            <a:ext cx="8578148" cy="3607631"/>
            <a:chOff x="298558" y="1328393"/>
            <a:chExt cx="8578148" cy="36076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BC27FC-9A6D-002A-8DC9-FB1EAB832652}"/>
                </a:ext>
              </a:extLst>
            </p:cNvPr>
            <p:cNvSpPr/>
            <p:nvPr/>
          </p:nvSpPr>
          <p:spPr>
            <a:xfrm>
              <a:off x="298561" y="2853568"/>
              <a:ext cx="1538900" cy="860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Bachelor of Arts</a:t>
              </a:r>
              <a:r>
                <a:rPr kumimoji="0" lang="en-AU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and </a:t>
              </a: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Bachelor of Advanced Studies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(2 x Level 7 degrees)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FFA9DA-1E1D-7010-E526-969DC1D908CB}"/>
                </a:ext>
              </a:extLst>
            </p:cNvPr>
            <p:cNvSpPr/>
            <p:nvPr/>
          </p:nvSpPr>
          <p:spPr>
            <a:xfrm>
              <a:off x="6765482" y="4080313"/>
              <a:ext cx="2111224" cy="8557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Complete Honours year via </a:t>
              </a:r>
              <a:r>
                <a:rPr kumimoji="0" lang="en-AU" sz="100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either</a:t>
              </a:r>
              <a:r>
                <a:rPr kumimoji="0" lang="en-AU" sz="1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Bachelor of Arts (Honours) </a:t>
              </a:r>
              <a:r>
                <a:rPr kumimoji="0" lang="en-AU" sz="100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or</a:t>
              </a: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Bachelor of Advanced Studies (Honours)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[One level 8 award, </a:t>
              </a:r>
              <a:r>
                <a:rPr lang="en-AU" sz="1000">
                  <a:solidFill>
                    <a:schemeClr val="tx1"/>
                  </a:solidFill>
                </a:rPr>
                <a:t>1 year]</a:t>
              </a:r>
              <a:endParaRPr kumimoji="0" lang="en-AU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C72099-DB4B-BF7C-34D8-1C633E0CF2D2}"/>
                </a:ext>
              </a:extLst>
            </p:cNvPr>
            <p:cNvSpPr/>
            <p:nvPr/>
          </p:nvSpPr>
          <p:spPr>
            <a:xfrm>
              <a:off x="6765482" y="2858757"/>
              <a:ext cx="2111224" cy="8557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000">
                  <a:solidFill>
                    <a:schemeClr val="tx1"/>
                  </a:solidFill>
                </a:rPr>
                <a:t>Complete</a:t>
              </a:r>
              <a:r>
                <a:rPr kumimoji="0" lang="en-AU" sz="1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year 4 to be awarded</a:t>
              </a: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Bachelor of Arts and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Bachelor of Advanced Studies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000">
                  <a:solidFill>
                    <a:schemeClr val="tx1"/>
                  </a:solidFill>
                </a:rPr>
                <a:t>[Two l</a:t>
              </a:r>
              <a:r>
                <a:rPr kumimoji="0" lang="en-AU" sz="10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evel</a:t>
              </a:r>
              <a:r>
                <a:rPr kumimoji="0" lang="en-AU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7 awards, 4 years]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971116-CAE1-44D4-5F54-7675C4B272A4}"/>
                </a:ext>
              </a:extLst>
            </p:cNvPr>
            <p:cNvSpPr/>
            <p:nvPr/>
          </p:nvSpPr>
          <p:spPr>
            <a:xfrm>
              <a:off x="4220976" y="1631700"/>
              <a:ext cx="2235199" cy="8557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000">
                  <a:solidFill>
                    <a:schemeClr val="tx1"/>
                  </a:solidFill>
                </a:rPr>
                <a:t>Can exit with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Bachelor of Arts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[One </a:t>
              </a:r>
              <a:r>
                <a:rPr lang="en-AU" sz="1000" i="0">
                  <a:solidFill>
                    <a:schemeClr val="tx1"/>
                  </a:solidFill>
                </a:rPr>
                <a:t>l</a:t>
              </a:r>
              <a:r>
                <a:rPr kumimoji="0" lang="en-AU" sz="1000" b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evel</a:t>
              </a:r>
              <a:r>
                <a:rPr kumimoji="0" lang="en-AU" sz="1000" b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7 award, 3 years]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A177BB-D942-289A-C7A8-9903E9673518}"/>
                </a:ext>
              </a:extLst>
            </p:cNvPr>
            <p:cNvSpPr txBox="1"/>
            <p:nvPr/>
          </p:nvSpPr>
          <p:spPr>
            <a:xfrm>
              <a:off x="2358887" y="1328393"/>
              <a:ext cx="4097288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</a:rPr>
                <a:t>Options at the end of Year 3*</a:t>
              </a:r>
              <a:endParaRPr lang="en-AU" sz="1000" b="1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3B1141-9826-9F71-4802-FD2F49323609}"/>
                </a:ext>
              </a:extLst>
            </p:cNvPr>
            <p:cNvSpPr/>
            <p:nvPr/>
          </p:nvSpPr>
          <p:spPr>
            <a:xfrm>
              <a:off x="2358888" y="1626511"/>
              <a:ext cx="1552776" cy="860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Does not wish to complete fourth year of study</a:t>
              </a:r>
              <a:endParaRPr lang="en-AU" sz="10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BB75634-3C6D-4E17-A127-D338785D5B8A}"/>
                </a:ext>
              </a:extLst>
            </p:cNvPr>
            <p:cNvSpPr/>
            <p:nvPr/>
          </p:nvSpPr>
          <p:spPr>
            <a:xfrm>
              <a:off x="2358887" y="2853568"/>
              <a:ext cx="1552779" cy="8608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Wants to complete Advanced Coursework pathway in fourth year</a:t>
              </a:r>
              <a:endParaRPr lang="en-AU" sz="10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F7F169-72F0-9C81-0AB8-00AA1AD8E2F0}"/>
                </a:ext>
              </a:extLst>
            </p:cNvPr>
            <p:cNvSpPr/>
            <p:nvPr/>
          </p:nvSpPr>
          <p:spPr>
            <a:xfrm>
              <a:off x="2358887" y="4080314"/>
              <a:ext cx="1552781" cy="8557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tx1"/>
                  </a:solidFill>
                </a:rPr>
                <a:t>Meets admission requirements for </a:t>
              </a:r>
              <a:r>
                <a:rPr lang="en-US" sz="1000" err="1">
                  <a:solidFill>
                    <a:schemeClr val="tx1"/>
                  </a:solidFill>
                </a:rPr>
                <a:t>honours</a:t>
              </a:r>
              <a:r>
                <a:rPr lang="en-US" sz="1000">
                  <a:solidFill>
                    <a:schemeClr val="tx1"/>
                  </a:solidFill>
                </a:rPr>
                <a:t> and wants to complete </a:t>
              </a:r>
              <a:r>
                <a:rPr lang="en-US" sz="1000" err="1">
                  <a:solidFill>
                    <a:schemeClr val="tx1"/>
                  </a:solidFill>
                </a:rPr>
                <a:t>honours</a:t>
              </a:r>
              <a:r>
                <a:rPr lang="en-US" sz="1000">
                  <a:solidFill>
                    <a:schemeClr val="tx1"/>
                  </a:solidFill>
                </a:rPr>
                <a:t> </a:t>
              </a:r>
              <a:endParaRPr lang="en-AU" sz="100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04991ED-CDFF-44A3-25AA-D5371BEFBE77}"/>
                </a:ext>
              </a:extLst>
            </p:cNvPr>
            <p:cNvCxnSpPr>
              <a:cxnSpLocks/>
              <a:stCxn id="5" idx="3"/>
              <a:endCxn id="25" idx="1"/>
            </p:cNvCxnSpPr>
            <p:nvPr/>
          </p:nvCxnSpPr>
          <p:spPr>
            <a:xfrm>
              <a:off x="1837461" y="3284017"/>
              <a:ext cx="5214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0FF3995-935F-66AF-9185-18DB77783ABB}"/>
                </a:ext>
              </a:extLst>
            </p:cNvPr>
            <p:cNvCxnSpPr>
              <a:cxnSpLocks/>
              <a:stCxn id="25" idx="3"/>
              <a:endCxn id="7" idx="1"/>
            </p:cNvCxnSpPr>
            <p:nvPr/>
          </p:nvCxnSpPr>
          <p:spPr>
            <a:xfrm>
              <a:off x="3911666" y="3284017"/>
              <a:ext cx="2853816" cy="25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DDB7B67-2BCC-4F70-B2D1-C1F4FCCEF2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9436" y="2056960"/>
              <a:ext cx="1" cy="24512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2D80C5F-228A-0BDD-788F-1C74AB935801}"/>
                </a:ext>
              </a:extLst>
            </p:cNvPr>
            <p:cNvCxnSpPr>
              <a:cxnSpLocks/>
              <a:stCxn id="12" idx="3"/>
              <a:endCxn id="6" idx="1"/>
            </p:cNvCxnSpPr>
            <p:nvPr/>
          </p:nvCxnSpPr>
          <p:spPr>
            <a:xfrm>
              <a:off x="6456175" y="4508168"/>
              <a:ext cx="3093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EC76FE7-1293-64D4-303E-294424236CB1}"/>
                </a:ext>
              </a:extLst>
            </p:cNvPr>
            <p:cNvCxnSpPr>
              <a:cxnSpLocks/>
              <a:stCxn id="24" idx="3"/>
              <a:endCxn id="8" idx="1"/>
            </p:cNvCxnSpPr>
            <p:nvPr/>
          </p:nvCxnSpPr>
          <p:spPr>
            <a:xfrm>
              <a:off x="3911664" y="2056960"/>
              <a:ext cx="309312" cy="25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4D6AF6-1583-E18C-3752-89435406CA2B}"/>
                </a:ext>
              </a:extLst>
            </p:cNvPr>
            <p:cNvSpPr txBox="1"/>
            <p:nvPr/>
          </p:nvSpPr>
          <p:spPr>
            <a:xfrm>
              <a:off x="298561" y="4277334"/>
              <a:ext cx="1577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/>
                <a:t>*BMus, </a:t>
              </a:r>
              <a:r>
                <a:rPr lang="en-US" sz="800" i="1" err="1"/>
                <a:t>BEd</a:t>
              </a:r>
              <a:r>
                <a:rPr lang="en-US" sz="800" i="1"/>
                <a:t> (Sec) are 4 year degrees, 5 years with BAS</a:t>
              </a:r>
              <a:endParaRPr lang="en-AU" sz="800" i="1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8FF7CD-9831-18C3-776B-CBC4193EAC35}"/>
                </a:ext>
              </a:extLst>
            </p:cNvPr>
            <p:cNvSpPr txBox="1"/>
            <p:nvPr/>
          </p:nvSpPr>
          <p:spPr>
            <a:xfrm>
              <a:off x="298558" y="2156888"/>
              <a:ext cx="1538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One course of study leading to two awards</a:t>
              </a:r>
              <a:endParaRPr lang="en-AU" sz="1000" b="1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C4A575F-EF3E-69BC-E2E7-FE9827DE7D25}"/>
                </a:ext>
              </a:extLst>
            </p:cNvPr>
            <p:cNvCxnSpPr>
              <a:cxnSpLocks/>
              <a:stCxn id="26" idx="3"/>
              <a:endCxn id="12" idx="1"/>
            </p:cNvCxnSpPr>
            <p:nvPr/>
          </p:nvCxnSpPr>
          <p:spPr>
            <a:xfrm flipV="1">
              <a:off x="3911668" y="4508168"/>
              <a:ext cx="30930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E842E-9CE0-697F-436B-25201F090A09}"/>
                </a:ext>
              </a:extLst>
            </p:cNvPr>
            <p:cNvSpPr/>
            <p:nvPr/>
          </p:nvSpPr>
          <p:spPr>
            <a:xfrm>
              <a:off x="4220975" y="4080313"/>
              <a:ext cx="2235200" cy="8557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Exit BA and BAS; enrol in appended honours degree; awarded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Bachelor of Arts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[One level 7 award, </a:t>
              </a:r>
              <a:r>
                <a:rPr lang="en-AU" sz="1000">
                  <a:solidFill>
                    <a:schemeClr val="tx1"/>
                  </a:solidFill>
                </a:rPr>
                <a:t>3 years]</a:t>
              </a:r>
              <a:endParaRPr kumimoji="0" lang="en-AU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CE27526-7BD3-7A0A-BAF3-F590B86C153A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989436" y="4508167"/>
              <a:ext cx="36945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BB0CFE3-6E53-627B-E4A4-155DE379B7D5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1989436" y="2056960"/>
              <a:ext cx="3694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DE27461-CFF5-4B89-09FD-A916FB6EA72B}"/>
                </a:ext>
              </a:extLst>
            </p:cNvPr>
            <p:cNvSpPr txBox="1"/>
            <p:nvPr/>
          </p:nvSpPr>
          <p:spPr>
            <a:xfrm>
              <a:off x="6765482" y="1328393"/>
              <a:ext cx="2111224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</a:rPr>
                <a:t>Outcomes at the end of Year 4*</a:t>
              </a:r>
              <a:endParaRPr lang="en-AU" sz="1000" b="1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0">
            <a:extLst>
              <a:ext uri="{FF2B5EF4-FFF2-40B4-BE49-F238E27FC236}">
                <a16:creationId xmlns:a16="http://schemas.microsoft.com/office/drawing/2014/main" id="{AF9AAE07-0FA0-64AA-0F06-926C2E04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BAS remediation using Arts as an 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059AA9-97E2-641D-E1D0-46F7DBBEC984}"/>
              </a:ext>
            </a:extLst>
          </p:cNvPr>
          <p:cNvSpPr/>
          <p:nvPr/>
        </p:nvSpPr>
        <p:spPr>
          <a:xfrm>
            <a:off x="1837458" y="4011036"/>
            <a:ext cx="7154142" cy="9875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1DCE89-FC17-72A6-CF7A-7D4F0100710F}"/>
              </a:ext>
            </a:extLst>
          </p:cNvPr>
          <p:cNvSpPr/>
          <p:nvPr/>
        </p:nvSpPr>
        <p:spPr>
          <a:xfrm>
            <a:off x="169209" y="2281201"/>
            <a:ext cx="1109839" cy="998374"/>
          </a:xfrm>
          <a:prstGeom prst="rect">
            <a:avLst/>
          </a:prstGeom>
          <a:noFill/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>
                <a:solidFill>
                  <a:srgbClr val="1A1A1A"/>
                </a:solidFill>
                <a:effectLst/>
              </a:rPr>
              <a:t>Student </a:t>
            </a:r>
            <a:r>
              <a:rPr lang="en-US" sz="1000">
                <a:solidFill>
                  <a:srgbClr val="1A1A1A"/>
                </a:solidFill>
              </a:rPr>
              <a:t>receives </a:t>
            </a:r>
            <a:r>
              <a:rPr lang="en-US" sz="1000">
                <a:solidFill>
                  <a:srgbClr val="1A1A1A"/>
                </a:solidFill>
                <a:effectLst/>
              </a:rPr>
              <a:t>tailored communications from SFS</a:t>
            </a:r>
            <a:endParaRPr lang="en-AU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A8104-7486-2E50-D786-9A4D5A3B7CD7}"/>
              </a:ext>
            </a:extLst>
          </p:cNvPr>
          <p:cNvSpPr/>
          <p:nvPr/>
        </p:nvSpPr>
        <p:spPr>
          <a:xfrm>
            <a:off x="1447800" y="2266950"/>
            <a:ext cx="838200" cy="998374"/>
          </a:xfrm>
          <a:prstGeom prst="rect">
            <a:avLst/>
          </a:prstGeom>
          <a:solidFill>
            <a:schemeClr val="bg1"/>
          </a:solidFill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rgbClr val="1A1A1A"/>
                </a:solidFill>
              </a:rPr>
              <a:t>Decides they want to apply for </a:t>
            </a:r>
            <a:r>
              <a:rPr lang="en-US" sz="1000" err="1">
                <a:solidFill>
                  <a:srgbClr val="1A1A1A"/>
                </a:solidFill>
              </a:rPr>
              <a:t>honours</a:t>
            </a:r>
            <a:endParaRPr lang="en-AU" sz="1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114C59-0D56-040F-A1A6-233A70D16A79}"/>
              </a:ext>
            </a:extLst>
          </p:cNvPr>
          <p:cNvSpPr/>
          <p:nvPr/>
        </p:nvSpPr>
        <p:spPr>
          <a:xfrm>
            <a:off x="3538257" y="2272128"/>
            <a:ext cx="928622" cy="998374"/>
          </a:xfrm>
          <a:prstGeom prst="rect">
            <a:avLst/>
          </a:prstGeom>
          <a:noFill/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>
                <a:solidFill>
                  <a:srgbClr val="1A1A1A"/>
                </a:solidFill>
              </a:rPr>
              <a:t>Student makes  choice: BAS (</a:t>
            </a:r>
            <a:r>
              <a:rPr lang="en-US" sz="1000" err="1">
                <a:solidFill>
                  <a:srgbClr val="1A1A1A"/>
                </a:solidFill>
              </a:rPr>
              <a:t>Honours</a:t>
            </a:r>
            <a:r>
              <a:rPr lang="en-US" sz="1000">
                <a:solidFill>
                  <a:srgbClr val="1A1A1A"/>
                </a:solidFill>
              </a:rPr>
              <a:t>) OR BX (</a:t>
            </a:r>
            <a:r>
              <a:rPr lang="en-US" sz="1000" err="1">
                <a:solidFill>
                  <a:srgbClr val="1A1A1A"/>
                </a:solidFill>
              </a:rPr>
              <a:t>Honours</a:t>
            </a:r>
            <a:r>
              <a:rPr lang="en-US" sz="1000">
                <a:solidFill>
                  <a:srgbClr val="1A1A1A"/>
                </a:solidFill>
              </a:rPr>
              <a:t>)</a:t>
            </a:r>
            <a:endParaRPr lang="en-AU" sz="1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6B6BAA-0F68-85FD-1E94-B8A305F92BEA}"/>
              </a:ext>
            </a:extLst>
          </p:cNvPr>
          <p:cNvSpPr/>
          <p:nvPr/>
        </p:nvSpPr>
        <p:spPr>
          <a:xfrm>
            <a:off x="4551702" y="1506040"/>
            <a:ext cx="1143000" cy="1335334"/>
          </a:xfrm>
          <a:prstGeom prst="rect">
            <a:avLst/>
          </a:prstGeom>
          <a:noFill/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>
                <a:solidFill>
                  <a:srgbClr val="1A1A1A"/>
                </a:solidFill>
              </a:rPr>
              <a:t>If BAS (</a:t>
            </a:r>
            <a:r>
              <a:rPr lang="en-US" sz="1000" err="1">
                <a:solidFill>
                  <a:srgbClr val="1A1A1A"/>
                </a:solidFill>
              </a:rPr>
              <a:t>Honours</a:t>
            </a:r>
            <a:r>
              <a:rPr lang="en-US" sz="1000">
                <a:solidFill>
                  <a:srgbClr val="1A1A1A"/>
                </a:solidFill>
              </a:rPr>
              <a:t>) chosen: Application via new process (course page sent from SFS with direct link to app) </a:t>
            </a:r>
            <a:endParaRPr lang="en-AU" sz="1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0ACC76-ED6E-E23B-7681-BDB6BD0482F9}"/>
              </a:ext>
            </a:extLst>
          </p:cNvPr>
          <p:cNvSpPr/>
          <p:nvPr/>
        </p:nvSpPr>
        <p:spPr>
          <a:xfrm>
            <a:off x="4562452" y="2955019"/>
            <a:ext cx="1116277" cy="998374"/>
          </a:xfrm>
          <a:prstGeom prst="rect">
            <a:avLst/>
          </a:prstGeom>
          <a:solidFill>
            <a:schemeClr val="bg1"/>
          </a:solidFill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rgbClr val="1A1A1A"/>
                </a:solidFill>
              </a:rPr>
              <a:t>If BX (</a:t>
            </a:r>
            <a:r>
              <a:rPr lang="en-US" sz="1000" err="1">
                <a:solidFill>
                  <a:srgbClr val="1A1A1A"/>
                </a:solidFill>
              </a:rPr>
              <a:t>Honours</a:t>
            </a:r>
            <a:r>
              <a:rPr lang="en-US" sz="1000">
                <a:solidFill>
                  <a:srgbClr val="1A1A1A"/>
                </a:solidFill>
              </a:rPr>
              <a:t>) chosen: Apply via Sydney Courses</a:t>
            </a:r>
            <a:endParaRPr lang="en-AU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3C309B-39D4-30AD-0AF5-FFAEA7B5DE00}"/>
              </a:ext>
            </a:extLst>
          </p:cNvPr>
          <p:cNvSpPr/>
          <p:nvPr/>
        </p:nvSpPr>
        <p:spPr>
          <a:xfrm>
            <a:off x="5856000" y="2281201"/>
            <a:ext cx="866409" cy="1016276"/>
          </a:xfrm>
          <a:prstGeom prst="rect">
            <a:avLst/>
          </a:prstGeom>
          <a:solidFill>
            <a:schemeClr val="bg1"/>
          </a:solidFill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rgbClr val="1A1A1A"/>
                </a:solidFill>
              </a:rPr>
              <a:t>Admission process application</a:t>
            </a:r>
            <a:endParaRPr lang="en-AU" sz="1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6A5BAD-1051-3996-EF84-A1BF9A1CC7E2}"/>
              </a:ext>
            </a:extLst>
          </p:cNvPr>
          <p:cNvSpPr/>
          <p:nvPr/>
        </p:nvSpPr>
        <p:spPr>
          <a:xfrm>
            <a:off x="7893567" y="1290480"/>
            <a:ext cx="1143000" cy="1633839"/>
          </a:xfrm>
          <a:prstGeom prst="rect">
            <a:avLst/>
          </a:prstGeom>
          <a:noFill/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>
                <a:solidFill>
                  <a:schemeClr val="tx2"/>
                </a:solidFill>
                <a:effectLst/>
              </a:rPr>
              <a:t>Student accepts – </a:t>
            </a:r>
            <a:r>
              <a:rPr lang="en-US" sz="1000">
                <a:solidFill>
                  <a:schemeClr val="tx2"/>
                </a:solidFill>
              </a:rPr>
              <a:t>exit from combined degree processed and base degree (Bachelor of X) awarded. Student </a:t>
            </a:r>
            <a:r>
              <a:rPr lang="en-US" sz="1000" err="1">
                <a:solidFill>
                  <a:schemeClr val="tx2"/>
                </a:solidFill>
              </a:rPr>
              <a:t>enrols</a:t>
            </a:r>
            <a:r>
              <a:rPr lang="en-US" sz="1000">
                <a:solidFill>
                  <a:schemeClr val="tx2"/>
                </a:solidFill>
              </a:rPr>
              <a:t> in </a:t>
            </a:r>
            <a:r>
              <a:rPr lang="en-US" sz="1000" err="1">
                <a:solidFill>
                  <a:schemeClr val="tx2"/>
                </a:solidFill>
              </a:rPr>
              <a:t>honours</a:t>
            </a:r>
            <a:endParaRPr lang="en-AU" sz="100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05D906-4A50-6E29-E9AF-726179586E8F}"/>
              </a:ext>
            </a:extLst>
          </p:cNvPr>
          <p:cNvSpPr/>
          <p:nvPr/>
        </p:nvSpPr>
        <p:spPr>
          <a:xfrm>
            <a:off x="6912575" y="2287207"/>
            <a:ext cx="737348" cy="1016276"/>
          </a:xfrm>
          <a:prstGeom prst="rect">
            <a:avLst/>
          </a:prstGeom>
          <a:solidFill>
            <a:schemeClr val="bg1"/>
          </a:solidFill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rgbClr val="1A1A1A"/>
                </a:solidFill>
              </a:rPr>
              <a:t>Student receives offer</a:t>
            </a:r>
            <a:endParaRPr lang="en-AU" sz="1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803429-AD4D-4C87-0E47-2A61F75D7096}"/>
              </a:ext>
            </a:extLst>
          </p:cNvPr>
          <p:cNvSpPr/>
          <p:nvPr/>
        </p:nvSpPr>
        <p:spPr>
          <a:xfrm>
            <a:off x="2446804" y="2281201"/>
            <a:ext cx="939053" cy="1423024"/>
          </a:xfrm>
          <a:prstGeom prst="rect">
            <a:avLst/>
          </a:prstGeom>
          <a:solidFill>
            <a:schemeClr val="bg1"/>
          </a:solidFill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rgbClr val="1A1A1A"/>
                </a:solidFill>
              </a:rPr>
              <a:t>Student can seek advice if needed (SAS, SFS, Honours coordinators)</a:t>
            </a:r>
            <a:endParaRPr lang="en-AU" sz="1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3ADF1F-89D7-DB2F-6574-F9B76471E7C8}"/>
              </a:ext>
            </a:extLst>
          </p:cNvPr>
          <p:cNvSpPr/>
          <p:nvPr/>
        </p:nvSpPr>
        <p:spPr>
          <a:xfrm>
            <a:off x="5832487" y="3883959"/>
            <a:ext cx="983783" cy="805545"/>
          </a:xfrm>
          <a:prstGeom prst="rect">
            <a:avLst/>
          </a:prstGeom>
          <a:solidFill>
            <a:schemeClr val="bg1"/>
          </a:solidFill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rgbClr val="1A1A1A"/>
                </a:solidFill>
              </a:rPr>
              <a:t>Honours coordinators engaged in decision</a:t>
            </a:r>
            <a:endParaRPr lang="en-AU" sz="1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60AD89-C162-FB39-E8FF-10B936C59BEA}"/>
              </a:ext>
            </a:extLst>
          </p:cNvPr>
          <p:cNvSpPr/>
          <p:nvPr/>
        </p:nvSpPr>
        <p:spPr>
          <a:xfrm>
            <a:off x="7893567" y="3121648"/>
            <a:ext cx="1143000" cy="1633839"/>
          </a:xfrm>
          <a:prstGeom prst="rect">
            <a:avLst/>
          </a:prstGeom>
          <a:noFill/>
          <a:ln>
            <a:solidFill>
              <a:srgbClr val="DAA8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>
                <a:solidFill>
                  <a:schemeClr val="tx2"/>
                </a:solidFill>
                <a:effectLst/>
              </a:rPr>
              <a:t>Student </a:t>
            </a:r>
            <a:r>
              <a:rPr lang="en-US" sz="1000">
                <a:solidFill>
                  <a:schemeClr val="tx2"/>
                </a:solidFill>
              </a:rPr>
              <a:t>declines and </a:t>
            </a:r>
            <a:r>
              <a:rPr lang="en-US" sz="1000">
                <a:solidFill>
                  <a:schemeClr val="tx2"/>
                </a:solidFill>
                <a:effectLst/>
              </a:rPr>
              <a:t>chooses to continue with BX BAS enrolment -continues with coursework</a:t>
            </a:r>
            <a:endParaRPr lang="en-AU" sz="1000">
              <a:solidFill>
                <a:schemeClr val="tx2"/>
              </a:solidFill>
            </a:endParaRP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D55010FA-4F85-9BEF-2BEB-A2BE1F1C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54019"/>
            <a:ext cx="7988300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Times"/>
              </a:rPr>
              <a:t>Student application process</a:t>
            </a:r>
            <a:endParaRPr lang="en-AU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3963C91-C831-63F4-112F-1FC5207003FE}"/>
              </a:ext>
            </a:extLst>
          </p:cNvPr>
          <p:cNvSpPr/>
          <p:nvPr/>
        </p:nvSpPr>
        <p:spPr>
          <a:xfrm>
            <a:off x="1286996" y="2724149"/>
            <a:ext cx="168461" cy="2001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9802E0C6-374B-3A59-C2E9-9FC35F7D6BAE}"/>
              </a:ext>
            </a:extLst>
          </p:cNvPr>
          <p:cNvSpPr/>
          <p:nvPr/>
        </p:nvSpPr>
        <p:spPr>
          <a:xfrm>
            <a:off x="2302809" y="2752581"/>
            <a:ext cx="168461" cy="2001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D282614D-9083-EC36-ABFC-0A0318CDEAAA}"/>
              </a:ext>
            </a:extLst>
          </p:cNvPr>
          <p:cNvSpPr/>
          <p:nvPr/>
        </p:nvSpPr>
        <p:spPr>
          <a:xfrm>
            <a:off x="3385857" y="2724150"/>
            <a:ext cx="168461" cy="2001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Arrow: Bent 46">
            <a:extLst>
              <a:ext uri="{FF2B5EF4-FFF2-40B4-BE49-F238E27FC236}">
                <a16:creationId xmlns:a16="http://schemas.microsoft.com/office/drawing/2014/main" id="{9AF61E45-4022-8906-D6D3-FFC57171FD19}"/>
              </a:ext>
            </a:extLst>
          </p:cNvPr>
          <p:cNvSpPr/>
          <p:nvPr/>
        </p:nvSpPr>
        <p:spPr>
          <a:xfrm>
            <a:off x="4055409" y="1887717"/>
            <a:ext cx="480320" cy="369332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A68DC43-4ED5-8133-4994-D57C3EA2F720}"/>
              </a:ext>
            </a:extLst>
          </p:cNvPr>
          <p:cNvSpPr/>
          <p:nvPr/>
        </p:nvSpPr>
        <p:spPr>
          <a:xfrm>
            <a:off x="5691121" y="2769390"/>
            <a:ext cx="168461" cy="2001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BCD21074-4DB2-33F8-9BD8-2E117FFA8DEA}"/>
              </a:ext>
            </a:extLst>
          </p:cNvPr>
          <p:cNvSpPr/>
          <p:nvPr/>
        </p:nvSpPr>
        <p:spPr>
          <a:xfrm>
            <a:off x="6739218" y="2724150"/>
            <a:ext cx="168461" cy="2001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Arrow: Bent 56">
            <a:extLst>
              <a:ext uri="{FF2B5EF4-FFF2-40B4-BE49-F238E27FC236}">
                <a16:creationId xmlns:a16="http://schemas.microsoft.com/office/drawing/2014/main" id="{41916441-174D-D982-95FD-392868E955CA}"/>
              </a:ext>
            </a:extLst>
          </p:cNvPr>
          <p:cNvSpPr/>
          <p:nvPr/>
        </p:nvSpPr>
        <p:spPr>
          <a:xfrm>
            <a:off x="7409418" y="1897618"/>
            <a:ext cx="480320" cy="369332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29E496B-1D91-A14D-BB50-26340C6D579D}"/>
              </a:ext>
            </a:extLst>
          </p:cNvPr>
          <p:cNvCxnSpPr>
            <a:cxnSpLocks/>
          </p:cNvCxnSpPr>
          <p:nvPr/>
        </p:nvCxnSpPr>
        <p:spPr>
          <a:xfrm>
            <a:off x="6248400" y="3333750"/>
            <a:ext cx="0" cy="5334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row: Bent 60">
            <a:extLst>
              <a:ext uri="{FF2B5EF4-FFF2-40B4-BE49-F238E27FC236}">
                <a16:creationId xmlns:a16="http://schemas.microsoft.com/office/drawing/2014/main" id="{C8FC32A7-2F21-7C7A-810A-109182511DDE}"/>
              </a:ext>
            </a:extLst>
          </p:cNvPr>
          <p:cNvSpPr/>
          <p:nvPr/>
        </p:nvSpPr>
        <p:spPr>
          <a:xfrm flipV="1">
            <a:off x="4096929" y="3285673"/>
            <a:ext cx="480320" cy="369332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2" name="Arrow: Bent 61">
            <a:extLst>
              <a:ext uri="{FF2B5EF4-FFF2-40B4-BE49-F238E27FC236}">
                <a16:creationId xmlns:a16="http://schemas.microsoft.com/office/drawing/2014/main" id="{42FA353A-802F-8D13-BAA8-F88E42D1EE94}"/>
              </a:ext>
            </a:extLst>
          </p:cNvPr>
          <p:cNvSpPr/>
          <p:nvPr/>
        </p:nvSpPr>
        <p:spPr>
          <a:xfrm flipV="1">
            <a:off x="7401833" y="3333750"/>
            <a:ext cx="480320" cy="369332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Line Callout 1 1">
            <a:extLst>
              <a:ext uri="{FF2B5EF4-FFF2-40B4-BE49-F238E27FC236}">
                <a16:creationId xmlns:a16="http://schemas.microsoft.com/office/drawing/2014/main" id="{59249F2E-4F6A-2906-DCAB-1605F75CC1A1}"/>
              </a:ext>
            </a:extLst>
          </p:cNvPr>
          <p:cNvSpPr/>
          <p:nvPr/>
        </p:nvSpPr>
        <p:spPr>
          <a:xfrm>
            <a:off x="5649808" y="461549"/>
            <a:ext cx="876300" cy="845820"/>
          </a:xfrm>
          <a:prstGeom prst="borderCallout1">
            <a:avLst>
              <a:gd name="adj1" fmla="val 19651"/>
              <a:gd name="adj2" fmla="val -1376"/>
              <a:gd name="adj3" fmla="val 122410"/>
              <a:gd name="adj4" fmla="val -58333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ysClr val="windowText" lastClr="000000"/>
                </a:solidFill>
              </a:rPr>
              <a:t>BAS (</a:t>
            </a:r>
            <a:r>
              <a:rPr lang="en-US" sz="900" err="1">
                <a:solidFill>
                  <a:sysClr val="windowText" lastClr="000000"/>
                </a:solidFill>
              </a:rPr>
              <a:t>Honours</a:t>
            </a:r>
            <a:r>
              <a:rPr lang="en-US" sz="900">
                <a:solidFill>
                  <a:sysClr val="windowText" lastClr="000000"/>
                </a:solidFill>
              </a:rPr>
              <a:t>) requires completion of two majors</a:t>
            </a:r>
          </a:p>
        </p:txBody>
      </p:sp>
    </p:spTree>
    <p:extLst>
      <p:ext uri="{BB962C8B-B14F-4D97-AF65-F5344CB8AC3E}">
        <p14:creationId xmlns:p14="http://schemas.microsoft.com/office/powerpoint/2010/main" val="106428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36AA-500A-9B8A-7634-23537C79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 err="1"/>
              <a:t>Honours</a:t>
            </a:r>
            <a:r>
              <a:rPr lang="en-US"/>
              <a:t> applications for BAS students: key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48CA-D86B-B09E-D9B6-4B227B7A6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0287000" y="-2914650"/>
            <a:ext cx="7270750" cy="3136900"/>
          </a:xfrm>
        </p:spPr>
        <p:txBody>
          <a:bodyPr/>
          <a:lstStyle/>
          <a:p>
            <a:r>
              <a:rPr lang="en-US"/>
              <a:t>Faculty/School and Undergraduate Studies Committee approval of course resolution changes</a:t>
            </a:r>
          </a:p>
          <a:p>
            <a:r>
              <a:rPr lang="en-US"/>
              <a:t>Design of </a:t>
            </a:r>
            <a:r>
              <a:rPr lang="en-US" err="1"/>
              <a:t>honours</a:t>
            </a:r>
            <a:r>
              <a:rPr lang="en-US"/>
              <a:t> admissions process for BAS students</a:t>
            </a:r>
          </a:p>
          <a:p>
            <a:r>
              <a:rPr lang="en-US"/>
              <a:t>BAS (</a:t>
            </a:r>
            <a:r>
              <a:rPr lang="en-US" err="1"/>
              <a:t>Honours</a:t>
            </a:r>
            <a:r>
              <a:rPr lang="en-US"/>
              <a:t>) degree in-system build by Academic Model Team</a:t>
            </a:r>
          </a:p>
          <a:p>
            <a:r>
              <a:rPr lang="en-US"/>
              <a:t>Build of private course information and admissions pages for application to BAS (</a:t>
            </a:r>
            <a:r>
              <a:rPr lang="en-US" err="1"/>
              <a:t>Honours</a:t>
            </a:r>
            <a:r>
              <a:rPr lang="en-US"/>
              <a:t>) and its streams</a:t>
            </a:r>
          </a:p>
          <a:p>
            <a:r>
              <a:rPr lang="en-US"/>
              <a:t>Amendments to corporate website, Sydney Courses, current students website to reflect changes</a:t>
            </a:r>
          </a:p>
          <a:p>
            <a:r>
              <a:rPr lang="en-US"/>
              <a:t>Development of staff intranet page with relevant information</a:t>
            </a:r>
          </a:p>
          <a:p>
            <a:r>
              <a:rPr lang="en-US"/>
              <a:t>Development of student communications – tailored by segment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B8451B-6B31-3ABA-0596-DFC531D31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27417"/>
              </p:ext>
            </p:extLst>
          </p:nvPr>
        </p:nvGraphicFramePr>
        <p:xfrm>
          <a:off x="581395" y="1352550"/>
          <a:ext cx="7984754" cy="3144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9205">
                  <a:extLst>
                    <a:ext uri="{9D8B030D-6E8A-4147-A177-3AD203B41FA5}">
                      <a16:colId xmlns:a16="http://schemas.microsoft.com/office/drawing/2014/main" val="3660430705"/>
                    </a:ext>
                  </a:extLst>
                </a:gridCol>
                <a:gridCol w="6372225">
                  <a:extLst>
                    <a:ext uri="{9D8B030D-6E8A-4147-A177-3AD203B41FA5}">
                      <a16:colId xmlns:a16="http://schemas.microsoft.com/office/drawing/2014/main" val="1335420140"/>
                    </a:ext>
                  </a:extLst>
                </a:gridCol>
                <a:gridCol w="1203324">
                  <a:extLst>
                    <a:ext uri="{9D8B030D-6E8A-4147-A177-3AD203B41FA5}">
                      <a16:colId xmlns:a16="http://schemas.microsoft.com/office/drawing/2014/main" val="2626661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Faculty/School and Undergraduate Studies Committee approval of course resolution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218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Design of honours admissions process for BAS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Complete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257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BAS (Honours) degree in-system build by Academic Model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In progress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5030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Build of private course information and admissions pages for application to BAS (Honours) and its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In progress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47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Amendments to corporate website, Sydney Courses, current students website to reflect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In progress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942336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r>
                        <a:rPr lang="en-US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Development of staff intranet page with relevant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In 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50479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r>
                        <a:rPr lang="en-US" sz="1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Development of tailored student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In progress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618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90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3D83-7344-F3FE-C06A-40702D98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B8F59F-5587-241C-288C-24525129A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92608"/>
              </p:ext>
            </p:extLst>
          </p:nvPr>
        </p:nvGraphicFramePr>
        <p:xfrm>
          <a:off x="593992" y="874200"/>
          <a:ext cx="8040684" cy="39966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332">
                  <a:extLst>
                    <a:ext uri="{9D8B030D-6E8A-4147-A177-3AD203B41FA5}">
                      <a16:colId xmlns:a16="http://schemas.microsoft.com/office/drawing/2014/main" val="2527968720"/>
                    </a:ext>
                  </a:extLst>
                </a:gridCol>
                <a:gridCol w="2849336">
                  <a:extLst>
                    <a:ext uri="{9D8B030D-6E8A-4147-A177-3AD203B41FA5}">
                      <a16:colId xmlns:a16="http://schemas.microsoft.com/office/drawing/2014/main" val="4088929724"/>
                    </a:ext>
                  </a:extLst>
                </a:gridCol>
                <a:gridCol w="2887016">
                  <a:extLst>
                    <a:ext uri="{9D8B030D-6E8A-4147-A177-3AD203B41FA5}">
                      <a16:colId xmlns:a16="http://schemas.microsoft.com/office/drawing/2014/main" val="3336961878"/>
                    </a:ext>
                  </a:extLst>
                </a:gridCol>
              </a:tblGrid>
              <a:tr h="30956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Segment</a:t>
                      </a:r>
                      <a:endParaRPr lang="en-A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Key Message</a:t>
                      </a:r>
                      <a:endParaRPr lang="en-A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08391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BAS students – semesters 1 and 2 of year 1</a:t>
                      </a:r>
                      <a:endParaRPr lang="en-AU" sz="1200">
                        <a:solidFill>
                          <a:schemeClr val="tx2"/>
                        </a:solidFill>
                        <a:latin typeface="+mn-lt"/>
                        <a:ea typeface="Roboto Ligh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We hope your first semester is going well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Honours choice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Two </a:t>
                      </a:r>
                      <a:r>
                        <a:rPr lang="en-US" sz="1200" b="0" i="0" u="none" strike="noStrike" noProof="0" err="1">
                          <a:solidFill>
                            <a:schemeClr val="tx2"/>
                          </a:solidFill>
                          <a:latin typeface="Arial"/>
                        </a:rPr>
                        <a:t>testamurs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Coursework or </a:t>
                      </a:r>
                      <a:r>
                        <a:rPr lang="en-US" sz="1200" b="0" i="0" u="none" strike="noStrike" noProof="0" err="1">
                          <a:solidFill>
                            <a:schemeClr val="tx2"/>
                          </a:solidFill>
                          <a:latin typeface="Arial"/>
                        </a:rPr>
                        <a:t>honours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993971"/>
                  </a:ext>
                </a:extLst>
              </a:tr>
              <a:tr h="30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BAS students – semesters 1 and 2 of year 2, semester 1 of year 3</a:t>
                      </a:r>
                      <a:endParaRPr lang="en-AU" sz="1200">
                        <a:solidFill>
                          <a:schemeClr val="tx2"/>
                        </a:solidFill>
                        <a:latin typeface="+mn-lt"/>
                        <a:ea typeface="Roboto Ligh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 hope your studies are going well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Honours choice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Two </a:t>
                      </a:r>
                      <a:r>
                        <a:rPr lang="en-US" sz="1200" noProof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testamurs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Coursework or </a:t>
                      </a:r>
                      <a:r>
                        <a:rPr lang="en-US" sz="1200" b="0" i="0" u="none" strike="noStrike" noProof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honours</a:t>
                      </a:r>
                      <a:endParaRPr lang="en-US" sz="1200" b="0" i="0" u="none" strike="noStrike" noProof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Tips for planning ahead for </a:t>
                      </a:r>
                      <a:r>
                        <a:rPr lang="en-US" sz="1200" b="0" i="0" u="none" strike="noStrike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honours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274270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BAS students – semester 2 of year 3, possibly considering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honours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S2</a:t>
                      </a:r>
                      <a:endParaRPr lang="en-AU" sz="1200">
                        <a:solidFill>
                          <a:schemeClr val="tx2"/>
                        </a:solidFill>
                        <a:latin typeface="+mn-lt"/>
                        <a:ea typeface="Roboto Ligh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Two 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testamurs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​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Coursework or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honours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​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For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honours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: tailored links to potential options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8505599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BAS students – semester 2 of year 3, possibly considering and eligible for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honours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 S2</a:t>
                      </a:r>
                      <a:endParaRPr lang="en-AU" sz="1200">
                        <a:solidFill>
                          <a:schemeClr val="tx2"/>
                        </a:solidFill>
                        <a:latin typeface="+mn-lt"/>
                        <a:ea typeface="Roboto Ligh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Two testamurs​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Coursework or honours​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For 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honours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: tailored links to potential options and CTA to apply</a:t>
                      </a:r>
                      <a:endParaRPr lang="en-AU" sz="1200">
                        <a:solidFill>
                          <a:schemeClr val="tx2"/>
                        </a:solidFill>
                        <a:latin typeface="+mn-lt"/>
                        <a:ea typeface="Roboto Light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5213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BAS students enrolled in 4th year Honours​</a:t>
                      </a:r>
                      <a:endParaRPr lang="en-AU" sz="1200">
                        <a:solidFill>
                          <a:schemeClr val="tx2"/>
                        </a:solidFill>
                        <a:latin typeface="+mn-lt"/>
                        <a:ea typeface="Roboto Ligh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Two 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testamurs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​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Choice BX Hons or BAS Hons​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n-lt"/>
                          <a:ea typeface="Roboto Light"/>
                          <a:cs typeface="+mn-cs"/>
                        </a:rPr>
                        <a:t>Future HDR and postgraduate study options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n-lt"/>
                          <a:ea typeface="Roboto Light"/>
                          <a:cs typeface="+mn-cs"/>
                        </a:rPr>
                        <a:t>Subscription update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4273420"/>
                  </a:ext>
                </a:extLst>
              </a:tr>
              <a:tr h="48092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BAS students enrolled in 4th year coursework​</a:t>
                      </a:r>
                      <a:endParaRPr lang="en-AU" sz="1200">
                        <a:solidFill>
                          <a:schemeClr val="tx2"/>
                        </a:solidFill>
                        <a:latin typeface="+mn-lt"/>
                        <a:ea typeface="Roboto Ligh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Two </a:t>
                      </a:r>
                      <a:r>
                        <a:rPr lang="en-US" sz="1200" err="1">
                          <a:solidFill>
                            <a:schemeClr val="tx2"/>
                          </a:solidFill>
                        </a:rPr>
                        <a:t>testamurs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​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n-lt"/>
                          <a:ea typeface="Roboto Light"/>
                          <a:cs typeface="+mn-cs"/>
                        </a:rPr>
                        <a:t>Future postgraduate study options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n-lt"/>
                          <a:ea typeface="Roboto Light"/>
                          <a:cs typeface="+mn-cs"/>
                        </a:rPr>
                        <a:t>Subscription update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00116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56687EE-83C9-481B-808F-0B9AD9C6B457}"/>
              </a:ext>
            </a:extLst>
          </p:cNvPr>
          <p:cNvSpPr txBox="1">
            <a:spLocks/>
          </p:cNvSpPr>
          <p:nvPr/>
        </p:nvSpPr>
        <p:spPr>
          <a:xfrm>
            <a:off x="577850" y="117413"/>
            <a:ext cx="8489950" cy="369332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solidFill>
                  <a:schemeClr val="accent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en-US" sz="2400">
                <a:latin typeface="Times"/>
                <a:cs typeface="Times"/>
              </a:rPr>
              <a:t>Key dates: Student communications week of 29 April 2024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16360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5A16-ADBD-BF90-5E05-3A5C210A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C22D1E-409E-0639-72E7-68C0D6F73DA1}"/>
              </a:ext>
            </a:extLst>
          </p:cNvPr>
          <p:cNvSpPr txBox="1">
            <a:spLocks/>
          </p:cNvSpPr>
          <p:nvPr/>
        </p:nvSpPr>
        <p:spPr>
          <a:xfrm>
            <a:off x="577850" y="736598"/>
            <a:ext cx="8489950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en-US" sz="2400"/>
              <a:t>Key dates: asset updates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219198-C143-DC96-950F-229810543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31812"/>
              </p:ext>
            </p:extLst>
          </p:nvPr>
        </p:nvGraphicFramePr>
        <p:xfrm>
          <a:off x="608922" y="1342611"/>
          <a:ext cx="7392077" cy="22396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val="2527968720"/>
                    </a:ext>
                  </a:extLst>
                </a:gridCol>
                <a:gridCol w="3105827">
                  <a:extLst>
                    <a:ext uri="{9D8B030D-6E8A-4147-A177-3AD203B41FA5}">
                      <a16:colId xmlns:a16="http://schemas.microsoft.com/office/drawing/2014/main" val="920763977"/>
                    </a:ext>
                  </a:extLst>
                </a:gridCol>
              </a:tblGrid>
              <a:tr h="386963">
                <a:tc>
                  <a:txBody>
                    <a:bodyPr/>
                    <a:lstStyle/>
                    <a:p>
                      <a:r>
                        <a:rPr lang="en-US"/>
                        <a:t>Channel</a:t>
                      </a: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08391"/>
                  </a:ext>
                </a:extLst>
              </a:tr>
              <a:tr h="694414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Intranet: overview of remediation plan and FAQs for staff </a:t>
                      </a:r>
                      <a:endParaRPr lang="en-AU" sz="14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26 April 2024</a:t>
                      </a:r>
                      <a:endParaRPr lang="en-AU" sz="1400">
                        <a:solidFill>
                          <a:schemeClr val="tx2"/>
                        </a:solidFill>
                        <a:latin typeface="+mn-lt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93971"/>
                  </a:ext>
                </a:extLst>
              </a:tr>
              <a:tr h="858741">
                <a:tc>
                  <a:txBody>
                    <a:bodyPr/>
                    <a:lstStyle/>
                    <a:p>
                      <a:pPr marL="0"/>
                      <a:r>
                        <a:rPr lang="fr-FR" sz="14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Representations of BAS courses (offers, websites, publications, information, student facing FAQ’s etc.)  ​</a:t>
                      </a:r>
                      <a:endParaRPr lang="en-AU" sz="14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Student and staff mostly completed by 26 April 24</a:t>
                      </a:r>
                    </a:p>
                    <a:p>
                      <a:pPr algn="l"/>
                      <a:endParaRPr lang="en-US" sz="1400">
                        <a:solidFill>
                          <a:schemeClr val="tx2"/>
                        </a:solidFill>
                        <a:latin typeface="+mn-lt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 algn="l"/>
                      <a:r>
                        <a:rPr lang="en-US" sz="1400">
                          <a:solidFill>
                            <a:schemeClr val="tx2"/>
                          </a:solidFill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For prospective students, handbook update will be in July</a:t>
                      </a:r>
                      <a:endParaRPr lang="en-AU" sz="1400">
                        <a:solidFill>
                          <a:schemeClr val="tx2"/>
                        </a:solidFill>
                        <a:latin typeface="+mn-lt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0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4907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aphic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FC8E62C5D5B4893F0DA789AB54348" ma:contentTypeVersion="13" ma:contentTypeDescription="Create a new document." ma:contentTypeScope="" ma:versionID="40dc2edf95af37fba2ea0dc468fc529d">
  <xsd:schema xmlns:xsd="http://www.w3.org/2001/XMLSchema" xmlns:xs="http://www.w3.org/2001/XMLSchema" xmlns:p="http://schemas.microsoft.com/office/2006/metadata/properties" xmlns:ns2="57153f08-a975-45ea-bfb5-4ee33bf6842d" xmlns:ns3="461902a1-eece-425f-89ab-22837198f40d" targetNamespace="http://schemas.microsoft.com/office/2006/metadata/properties" ma:root="true" ma:fieldsID="8971050e112cc3ca608fb64d2b8ed02b" ns2:_="" ns3:_="">
    <xsd:import namespace="57153f08-a975-45ea-bfb5-4ee33bf6842d"/>
    <xsd:import namespace="461902a1-eece-425f-89ab-22837198f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53f08-a975-45ea-bfb5-4ee33bf68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492977-2dea-498c-99b4-1555f3d0d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902a1-eece-425f-89ab-22837198f4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a5b0bb0-b946-411f-a3e8-b5750ba4d900}" ma:internalName="TaxCatchAll" ma:showField="CatchAllData" ma:web="461902a1-eece-425f-89ab-22837198f4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1902a1-eece-425f-89ab-22837198f40d" xsi:nil="true"/>
    <lcf76f155ced4ddcb4097134ff3c332f xmlns="57153f08-a975-45ea-bfb5-4ee33bf684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E613A7-E02D-4300-847A-6C30A50BB535}">
  <ds:schemaRefs>
    <ds:schemaRef ds:uri="461902a1-eece-425f-89ab-22837198f40d"/>
    <ds:schemaRef ds:uri="57153f08-a975-45ea-bfb5-4ee33bf684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1E2DCC-E066-469C-B13C-61BFB1948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D3E24D-5BF7-4D50-8FC7-BE715D33F576}">
  <ds:schemaRefs>
    <ds:schemaRef ds:uri="461902a1-eece-425f-89ab-22837198f40d"/>
    <ds:schemaRef ds:uri="57153f08-a975-45ea-bfb5-4ee33bf684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2b3e37e-8171-485d-b10b-38dae7ed14a8}" enabled="0" method="" siteId="{82b3e37e-8171-485d-b10b-38dae7ed14a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18</Slides>
  <Notes>11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Title slides</vt:lpstr>
      <vt:lpstr>Acknowledgement of Country</vt:lpstr>
      <vt:lpstr>Chapter break</vt:lpstr>
      <vt:lpstr>Graphic slides</vt:lpstr>
      <vt:lpstr>Content slides</vt:lpstr>
      <vt:lpstr>1_Content slides</vt:lpstr>
      <vt:lpstr>Bachelor of Advanced Studies remediation: honours update</vt:lpstr>
      <vt:lpstr>Acknowledgement of country</vt:lpstr>
      <vt:lpstr>Agenda </vt:lpstr>
      <vt:lpstr>PowerPoint Presentation</vt:lpstr>
      <vt:lpstr>BAS remediation using Arts as an example</vt:lpstr>
      <vt:lpstr>Student application process</vt:lpstr>
      <vt:lpstr>Honours applications for BAS students: key activities</vt:lpstr>
      <vt:lpstr>PowerPoint Presentation</vt:lpstr>
      <vt:lpstr>PowerPoint Presentation</vt:lpstr>
      <vt:lpstr>Student communications – students potentially commencing honours in Semester 2, 2024</vt:lpstr>
      <vt:lpstr>Student communications – students earlier in their candidature</vt:lpstr>
      <vt:lpstr>Contact details for student and staff enquiries</vt:lpstr>
      <vt:lpstr>PowerPoint Presentation</vt:lpstr>
      <vt:lpstr>Remediation activities implementation timeline</vt:lpstr>
      <vt:lpstr>PowerPoint Presentation</vt:lpstr>
      <vt:lpstr>PowerPoint Presentation</vt:lpstr>
      <vt:lpstr>BAS remediation plan</vt:lpstr>
      <vt:lpstr>Remediation of BAS degree suite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using our University PowerPoint template</dc:title>
  <cp:revision>2</cp:revision>
  <dcterms:created xsi:type="dcterms:W3CDTF">2022-10-08T02:11:21Z</dcterms:created>
  <dcterms:modified xsi:type="dcterms:W3CDTF">2024-04-26T03:37:50Z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2022-10-08T00:00:00Z</vt:filetime>
  </property>
  <property fmtid="{D5CDD505-2E9C-101B-9397-08002B2CF9AE}" pid="5" name="Producer">
    <vt:lpwstr>Adobe PDF Library 16.0.3</vt:lpwstr>
  </property>
  <property fmtid="{D5CDD505-2E9C-101B-9397-08002B2CF9AE}" pid="6" name="ContentTypeId">
    <vt:lpwstr>0x010100CC4FC8E62C5D5B4893F0DA789AB54348</vt:lpwstr>
  </property>
  <property fmtid="{D5CDD505-2E9C-101B-9397-08002B2CF9AE}" pid="7" name="MediaServiceImageTags">
    <vt:lpwstr/>
  </property>
</Properties>
</file>